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71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87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192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144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67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824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556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73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92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5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46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30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023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6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1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31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72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AC73AA-0881-47D8-8411-EABE4656AD71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A34C23-B191-4ACB-B4CE-0588F05C06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55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5911-86CE-9A3D-B88E-850CAF47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Analysis &amp; Forecasting Report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16C3B-C84D-1463-BDAB-78F916B98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/>
            </a:br>
            <a:r>
              <a:rPr lang="en-US" b="1" dirty="0"/>
              <a:t>Prepared By:</a:t>
            </a:r>
            <a:r>
              <a:rPr lang="en-US" dirty="0"/>
              <a:t> Kunal Jain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17</a:t>
            </a:r>
            <a:r>
              <a:rPr lang="en-US" baseline="30000" dirty="0"/>
              <a:t>th</a:t>
            </a:r>
            <a:r>
              <a:rPr lang="en-US" dirty="0"/>
              <a:t> June 2025</a:t>
            </a:r>
            <a:br>
              <a:rPr lang="en-US" dirty="0"/>
            </a:br>
            <a:r>
              <a:rPr lang="en-US" b="1" dirty="0"/>
              <a:t>Company:</a:t>
            </a:r>
            <a:r>
              <a:rPr lang="en-US" dirty="0"/>
              <a:t>  E-commerce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8845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472-91C6-72B0-0D2C-05276E9A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Summary of Key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8E6C4-2DDA-B765-F8F7-07AF0207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are increasing with clear festive spikes</a:t>
            </a:r>
          </a:p>
          <a:p>
            <a:r>
              <a:rPr lang="en-US" dirty="0"/>
              <a:t>A few categories and regions drive major revenue</a:t>
            </a:r>
          </a:p>
          <a:p>
            <a:r>
              <a:rPr lang="en-US" dirty="0"/>
              <a:t>Customers need retention strategies and personalization</a:t>
            </a:r>
          </a:p>
          <a:p>
            <a:r>
              <a:rPr lang="en-US" dirty="0"/>
              <a:t>Forecast supports planning for seasonal demand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2684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5C39-B430-555F-2D06-62B65B87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0525-B7B4-C250-FB8A-3E4DEF92D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Final Takeaways:</a:t>
            </a:r>
            <a:endParaRPr lang="en-US" dirty="0"/>
          </a:p>
          <a:p>
            <a:r>
              <a:rPr lang="en-US" dirty="0"/>
              <a:t>Data reveals clear opportunities for growth</a:t>
            </a:r>
          </a:p>
          <a:p>
            <a:r>
              <a:rPr lang="en-US" dirty="0"/>
              <a:t>Insights can help optimize marketing and inventory</a:t>
            </a:r>
          </a:p>
          <a:p>
            <a:r>
              <a:rPr lang="en-US" dirty="0"/>
              <a:t>Forecasting supports better strategic planning</a:t>
            </a:r>
          </a:p>
          <a:p>
            <a:r>
              <a:rPr lang="en-US" dirty="0"/>
              <a:t>Customer behavior analysis is key to business sustainability</a:t>
            </a:r>
          </a:p>
          <a:p>
            <a:r>
              <a:rPr lang="en-US" b="1" dirty="0"/>
              <a:t>Next Steps:</a:t>
            </a:r>
            <a:endParaRPr lang="en-US" dirty="0"/>
          </a:p>
          <a:p>
            <a:r>
              <a:rPr lang="en-US" dirty="0"/>
              <a:t>Execute campaigns based on insights</a:t>
            </a:r>
          </a:p>
          <a:p>
            <a:r>
              <a:rPr lang="en-US" dirty="0"/>
              <a:t>Monitor performance monthly</a:t>
            </a:r>
          </a:p>
          <a:p>
            <a:r>
              <a:rPr lang="en-US" dirty="0"/>
              <a:t>Regularly update models with new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043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35BAF8-734F-851E-7CAE-1C3975AD2117}"/>
              </a:ext>
            </a:extLst>
          </p:cNvPr>
          <p:cNvSpPr txBox="1"/>
          <p:nvPr/>
        </p:nvSpPr>
        <p:spPr>
          <a:xfrm>
            <a:off x="3092245" y="1613118"/>
            <a:ext cx="600751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5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5929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FE041-028D-1475-D347-4886476D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78563-6EDA-5555-0108-42687E533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Objective of the Analysis:</a:t>
            </a:r>
            <a:endParaRPr lang="en-US" dirty="0"/>
          </a:p>
          <a:p>
            <a:r>
              <a:rPr lang="en-US" dirty="0"/>
              <a:t>To understand historical sales trends</a:t>
            </a:r>
          </a:p>
          <a:p>
            <a:r>
              <a:rPr lang="en-US" dirty="0"/>
              <a:t>To forecast future sales</a:t>
            </a:r>
          </a:p>
          <a:p>
            <a:r>
              <a:rPr lang="en-US" dirty="0"/>
              <a:t>To explore customer behavior</a:t>
            </a:r>
          </a:p>
          <a:p>
            <a:r>
              <a:rPr lang="en-US" dirty="0"/>
              <a:t>To identify business opportunities</a:t>
            </a:r>
          </a:p>
          <a:p>
            <a:r>
              <a:rPr lang="en-US" dirty="0"/>
              <a:t>To support data-driven decision-making in e-commerce</a:t>
            </a:r>
          </a:p>
          <a:p>
            <a:r>
              <a:rPr lang="en-US" b="1" dirty="0"/>
              <a:t>Data Used:</a:t>
            </a:r>
            <a:endParaRPr lang="en-US" dirty="0"/>
          </a:p>
          <a:p>
            <a:r>
              <a:rPr lang="en-US" dirty="0"/>
              <a:t>E-commerce transaction data including date, product category, value, customer behavior (clicks/time), and payment method.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82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FDDF-79FA-CFCC-C99A-A7988B4E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8565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Sales Performance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95C2-E932-A1BD-4F15-7FCEBB35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399070"/>
            <a:ext cx="9601196" cy="374226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Key Insights:</a:t>
            </a:r>
            <a:endParaRPr lang="en-US" dirty="0"/>
          </a:p>
          <a:p>
            <a:r>
              <a:rPr lang="en-US" dirty="0"/>
              <a:t>Daily sales fluctuate but show a general upward trend.</a:t>
            </a:r>
          </a:p>
          <a:p>
            <a:r>
              <a:rPr lang="en-US" dirty="0"/>
              <a:t>Higher values observed during specific weeks—possibly festive seasons.</a:t>
            </a:r>
          </a:p>
          <a:p>
            <a:r>
              <a:rPr lang="en-US" dirty="0"/>
              <a:t>Certain product categories consistently generate higher revenue.</a:t>
            </a:r>
          </a:p>
          <a:p>
            <a:r>
              <a:rPr lang="en-US" b="1" dirty="0"/>
              <a:t>Top Performing Categories:</a:t>
            </a:r>
            <a:endParaRPr lang="en-US" dirty="0"/>
          </a:p>
          <a:p>
            <a:r>
              <a:rPr lang="en-US" dirty="0"/>
              <a:t>Category 515</a:t>
            </a:r>
          </a:p>
          <a:p>
            <a:r>
              <a:rPr lang="en-US" dirty="0"/>
              <a:t>Category 509</a:t>
            </a:r>
          </a:p>
          <a:p>
            <a:r>
              <a:rPr lang="en-US" dirty="0"/>
              <a:t>Category 507</a:t>
            </a:r>
          </a:p>
          <a:p>
            <a:r>
              <a:rPr lang="en-US" b="1" dirty="0"/>
              <a:t>Visual:</a:t>
            </a:r>
            <a:r>
              <a:rPr lang="en-US" dirty="0"/>
              <a:t> Line chart of daily sales + Bar chart of product category-wise total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072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5A6C-DE27-7C34-16D6-16D0762D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Regional Sales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CB0D-6F1D-B9EF-2529-FE41CBA7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Insights:</a:t>
            </a:r>
            <a:endParaRPr lang="en-US" dirty="0"/>
          </a:p>
          <a:p>
            <a:r>
              <a:rPr lang="en-US" dirty="0"/>
              <a:t>Sales volume is higher in metro and Tier 1 cities.</a:t>
            </a:r>
          </a:p>
          <a:p>
            <a:r>
              <a:rPr lang="en-US" dirty="0"/>
              <a:t>Lower sales observed in smaller towns may be due to logistical issues.</a:t>
            </a:r>
          </a:p>
          <a:p>
            <a:r>
              <a:rPr lang="en-US" b="1" dirty="0"/>
              <a:t>Recommendation:</a:t>
            </a:r>
            <a:endParaRPr lang="en-US" dirty="0"/>
          </a:p>
          <a:p>
            <a:r>
              <a:rPr lang="en-US" dirty="0"/>
              <a:t>Strengthen delivery infrastructure in low-performing areas.</a:t>
            </a:r>
          </a:p>
          <a:p>
            <a:r>
              <a:rPr lang="en-US" dirty="0"/>
              <a:t>Launch localized offers or ad campaigns.</a:t>
            </a:r>
          </a:p>
          <a:p>
            <a:r>
              <a:rPr lang="en-US" b="1" dirty="0"/>
              <a:t>Visual:</a:t>
            </a:r>
            <a:r>
              <a:rPr lang="en-US" dirty="0"/>
              <a:t> Heatmap (city/state vs sales)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951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6AE69-018E-D15A-14D7-6F43DB76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Customer Behavior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BEC18-6550-C332-EE06-367790099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RFM Segmentation:</a:t>
            </a:r>
            <a:endParaRPr lang="en-US" dirty="0"/>
          </a:p>
          <a:p>
            <a:r>
              <a:rPr lang="en-US" b="1" dirty="0"/>
              <a:t>Recency:</a:t>
            </a:r>
            <a:r>
              <a:rPr lang="en-US" dirty="0"/>
              <a:t> Many customers are recent buyers → high re-engagement potential</a:t>
            </a:r>
          </a:p>
          <a:p>
            <a:r>
              <a:rPr lang="en-US" b="1" dirty="0"/>
              <a:t>Frequency:</a:t>
            </a:r>
            <a:r>
              <a:rPr lang="en-US" dirty="0"/>
              <a:t> Few customers make repeat purchases → loyalty opportunity</a:t>
            </a:r>
          </a:p>
          <a:p>
            <a:r>
              <a:rPr lang="en-US" b="1" dirty="0"/>
              <a:t>Monetary:</a:t>
            </a:r>
            <a:r>
              <a:rPr lang="en-US" dirty="0"/>
              <a:t> High-value purchases concentrated among limited customers</a:t>
            </a:r>
          </a:p>
          <a:p>
            <a:r>
              <a:rPr lang="en-US" b="1" dirty="0"/>
              <a:t>Suggestions:</a:t>
            </a:r>
            <a:endParaRPr lang="en-US" dirty="0"/>
          </a:p>
          <a:p>
            <a:r>
              <a:rPr lang="en-US" dirty="0"/>
              <a:t>Offer loyalty points and retention campaigns</a:t>
            </a:r>
          </a:p>
          <a:p>
            <a:r>
              <a:rPr lang="en-US" dirty="0"/>
              <a:t>Recommend accessories or related products to existing buyers</a:t>
            </a:r>
          </a:p>
          <a:p>
            <a:r>
              <a:rPr lang="en-US" b="1" dirty="0"/>
              <a:t>Visual:</a:t>
            </a:r>
            <a:r>
              <a:rPr lang="en-US" dirty="0"/>
              <a:t> Pie chart of customer segments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308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91FB2-3FEB-05D8-3A26-95EAE9ED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Sales Forecasting (6–12 Months)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4C098-1952-358B-F63F-5B438BC7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Model Used:</a:t>
            </a:r>
            <a:r>
              <a:rPr lang="en-US" dirty="0"/>
              <a:t> Facebook Prophet (handles trend + seasonality)</a:t>
            </a:r>
          </a:p>
          <a:p>
            <a:r>
              <a:rPr lang="en-US" b="1" dirty="0"/>
              <a:t>Forecast Results:</a:t>
            </a:r>
            <a:endParaRPr lang="en-US" dirty="0"/>
          </a:p>
          <a:p>
            <a:r>
              <a:rPr lang="en-US" dirty="0"/>
              <a:t>Continued steady sales growth predicted</a:t>
            </a:r>
          </a:p>
          <a:p>
            <a:r>
              <a:rPr lang="en-US" dirty="0"/>
              <a:t>Seasonal spikes during November-December</a:t>
            </a:r>
          </a:p>
          <a:p>
            <a:r>
              <a:rPr lang="en-US" dirty="0"/>
              <a:t>Slight dips in mid-year (May-July)</a:t>
            </a:r>
          </a:p>
          <a:p>
            <a:r>
              <a:rPr lang="en-US" b="1" dirty="0"/>
              <a:t>Implication:</a:t>
            </a:r>
            <a:endParaRPr lang="en-US" dirty="0"/>
          </a:p>
          <a:p>
            <a:r>
              <a:rPr lang="en-US" dirty="0"/>
              <a:t>Plan higher inventory for festive months</a:t>
            </a:r>
          </a:p>
          <a:p>
            <a:r>
              <a:rPr lang="en-US" dirty="0"/>
              <a:t>Reduce ad spending during low seasons</a:t>
            </a:r>
          </a:p>
          <a:p>
            <a:r>
              <a:rPr lang="en-US" b="1" dirty="0"/>
              <a:t>Visual:</a:t>
            </a:r>
            <a:r>
              <a:rPr lang="en-US" dirty="0"/>
              <a:t> Forecasted line chart (with confidence interval)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9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3147-FB1F-2734-ECCD-189CD693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Identified Business Opportunities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97332-70BE-78D0-F311-390119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baseline="-25000" dirty="0"/>
              <a:t>Top-Growing Categories</a:t>
            </a:r>
            <a:r>
              <a:rPr lang="en-US" baseline="-25000" dirty="0"/>
              <a:t>:</a:t>
            </a:r>
          </a:p>
          <a:p>
            <a:pPr lvl="1"/>
            <a:r>
              <a:rPr lang="en-US" baseline="-25000" dirty="0"/>
              <a:t>Expand product range in 515, 509, and 507</a:t>
            </a:r>
          </a:p>
          <a:p>
            <a:pPr lvl="1"/>
            <a:r>
              <a:rPr lang="en-US" baseline="-25000" dirty="0"/>
              <a:t>Introduce similar trending products</a:t>
            </a:r>
          </a:p>
          <a:p>
            <a:r>
              <a:rPr lang="en-US" b="1" baseline="-25000" dirty="0"/>
              <a:t>High-Sales Regions</a:t>
            </a:r>
            <a:r>
              <a:rPr lang="en-US" baseline="-25000" dirty="0"/>
              <a:t>:</a:t>
            </a:r>
          </a:p>
          <a:p>
            <a:pPr lvl="1"/>
            <a:r>
              <a:rPr lang="en-US" baseline="-25000" dirty="0"/>
              <a:t>Focus marketing in metro cities</a:t>
            </a:r>
          </a:p>
          <a:p>
            <a:pPr lvl="1"/>
            <a:r>
              <a:rPr lang="en-US" baseline="-25000" dirty="0"/>
              <a:t>Offer regional promotions</a:t>
            </a:r>
          </a:p>
          <a:p>
            <a:r>
              <a:rPr lang="en-US" b="1" baseline="-25000" dirty="0"/>
              <a:t>Customer Retention Strategy</a:t>
            </a:r>
            <a:r>
              <a:rPr lang="en-US" baseline="-25000" dirty="0"/>
              <a:t>:</a:t>
            </a:r>
          </a:p>
          <a:p>
            <a:pPr lvl="1"/>
            <a:r>
              <a:rPr lang="en-US" baseline="-25000" dirty="0"/>
              <a:t>Launch membership &amp; rewards programs</a:t>
            </a:r>
          </a:p>
          <a:p>
            <a:pPr lvl="1"/>
            <a:r>
              <a:rPr lang="en-US" baseline="-25000" dirty="0"/>
              <a:t>Personalized marketing via email/SMS</a:t>
            </a:r>
          </a:p>
          <a:p>
            <a:r>
              <a:rPr lang="en-US" b="1" baseline="-25000" dirty="0"/>
              <a:t>Upsell &amp; Cross-sell</a:t>
            </a:r>
            <a:r>
              <a:rPr lang="en-US" baseline="-25000" dirty="0"/>
              <a:t>:</a:t>
            </a:r>
          </a:p>
          <a:p>
            <a:pPr lvl="1"/>
            <a:r>
              <a:rPr lang="en-US" baseline="-25000" dirty="0"/>
              <a:t>Bundle accessories with main items</a:t>
            </a:r>
          </a:p>
          <a:p>
            <a:pPr lvl="1"/>
            <a:r>
              <a:rPr lang="en-US" baseline="-25000" dirty="0"/>
              <a:t>Show “frequently bought together” deals</a:t>
            </a:r>
          </a:p>
          <a:p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1161945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C07A-F3F7-B567-B333-435CD84E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Pricing &amp; Promotion Strategy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5C3AD-377D-9041-6898-8D6D2B72B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time-limited discounts during low sales periods</a:t>
            </a:r>
          </a:p>
          <a:p>
            <a:r>
              <a:rPr lang="en-US" dirty="0"/>
              <a:t>Tiered pricing: offer premium + budget variants</a:t>
            </a:r>
          </a:p>
          <a:p>
            <a:r>
              <a:rPr lang="en-US" dirty="0"/>
              <a:t>Study past promotion success → replicate effective campaigns</a:t>
            </a:r>
          </a:p>
          <a:p>
            <a:r>
              <a:rPr lang="en-US" b="1" dirty="0"/>
              <a:t>Tip:</a:t>
            </a:r>
            <a:r>
              <a:rPr lang="en-US" dirty="0"/>
              <a:t> Use A/B testing to find what works best with your customers.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BD3A-E6E5-CEF8-D174-625DCA2A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Recommendations &amp; Action Plan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338BC-A1EF-1F9D-2D98-E16F091D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/>
              <a:t>Short-Term:</a:t>
            </a:r>
            <a:br>
              <a:rPr lang="en-IN" dirty="0"/>
            </a:br>
            <a:r>
              <a:rPr lang="en-IN" dirty="0"/>
              <a:t> Launch Diwali &amp; New Year sales campaign</a:t>
            </a:r>
            <a:br>
              <a:rPr lang="en-IN" dirty="0"/>
            </a:br>
            <a:r>
              <a:rPr lang="en-IN" dirty="0"/>
              <a:t> Bundle products based on customer purchase patterns</a:t>
            </a:r>
            <a:br>
              <a:rPr lang="en-IN" dirty="0"/>
            </a:br>
            <a:r>
              <a:rPr lang="en-IN" dirty="0"/>
              <a:t> Expand in top-performing categories</a:t>
            </a:r>
          </a:p>
          <a:p>
            <a:r>
              <a:rPr lang="en-IN" b="1" dirty="0"/>
              <a:t>Long-Term:</a:t>
            </a:r>
            <a:br>
              <a:rPr lang="en-IN" dirty="0"/>
            </a:br>
            <a:r>
              <a:rPr lang="en-IN" dirty="0"/>
              <a:t> Develop loyalty &amp; reward system</a:t>
            </a:r>
            <a:br>
              <a:rPr lang="en-IN" dirty="0"/>
            </a:br>
            <a:r>
              <a:rPr lang="en-IN" dirty="0"/>
              <a:t> Explore B2B sales channels</a:t>
            </a:r>
            <a:br>
              <a:rPr lang="en-IN" dirty="0"/>
            </a:br>
            <a:r>
              <a:rPr lang="en-IN" dirty="0"/>
              <a:t> Improve customer experience via reviews &amp; feedback loops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896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560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Sales Analysis &amp; Forecasting Report</vt:lpstr>
      <vt:lpstr>Introduction </vt:lpstr>
      <vt:lpstr>Sales Performance Overview </vt:lpstr>
      <vt:lpstr>Regional Sales Insights </vt:lpstr>
      <vt:lpstr>Customer Behavior Insights </vt:lpstr>
      <vt:lpstr>Sales Forecasting (6–12 Months) </vt:lpstr>
      <vt:lpstr>Identified Business Opportunities </vt:lpstr>
      <vt:lpstr>Pricing &amp; Promotion Strategy </vt:lpstr>
      <vt:lpstr>Recommendations &amp; Action Plan</vt:lpstr>
      <vt:lpstr>Summary of Key Insights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p</dc:creator>
  <cp:lastModifiedBy>kunal p</cp:lastModifiedBy>
  <cp:revision>1</cp:revision>
  <dcterms:created xsi:type="dcterms:W3CDTF">2025-06-17T18:34:29Z</dcterms:created>
  <dcterms:modified xsi:type="dcterms:W3CDTF">2025-06-17T18:43:14Z</dcterms:modified>
</cp:coreProperties>
</file>