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1090" y="26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60573" y="1988947"/>
            <a:ext cx="302285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4" y="83807"/>
            <a:ext cx="4997196" cy="8610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520" y="185928"/>
            <a:ext cx="1399032" cy="5425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043" y="1580388"/>
            <a:ext cx="5689091" cy="112013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663" y="2476487"/>
            <a:ext cx="2566416" cy="7803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757416" y="0"/>
            <a:ext cx="2386965" cy="2429510"/>
          </a:xfrm>
          <a:custGeom>
            <a:avLst/>
            <a:gdLst/>
            <a:ahLst/>
            <a:cxnLst/>
            <a:rect l="l" t="t" r="r" b="b"/>
            <a:pathLst>
              <a:path w="2386965" h="2429510">
                <a:moveTo>
                  <a:pt x="2386583" y="0"/>
                </a:moveTo>
                <a:lnTo>
                  <a:pt x="304698" y="0"/>
                </a:lnTo>
                <a:lnTo>
                  <a:pt x="297074" y="9940"/>
                </a:lnTo>
                <a:lnTo>
                  <a:pt x="270900" y="46211"/>
                </a:lnTo>
                <a:lnTo>
                  <a:pt x="245792" y="83245"/>
                </a:lnTo>
                <a:lnTo>
                  <a:pt x="221770" y="121020"/>
                </a:lnTo>
                <a:lnTo>
                  <a:pt x="198858" y="159516"/>
                </a:lnTo>
                <a:lnTo>
                  <a:pt x="177076" y="198711"/>
                </a:lnTo>
                <a:lnTo>
                  <a:pt x="156446" y="238584"/>
                </a:lnTo>
                <a:lnTo>
                  <a:pt x="136990" y="279115"/>
                </a:lnTo>
                <a:lnTo>
                  <a:pt x="118730" y="320281"/>
                </a:lnTo>
                <a:lnTo>
                  <a:pt x="101686" y="362063"/>
                </a:lnTo>
                <a:lnTo>
                  <a:pt x="85882" y="404438"/>
                </a:lnTo>
                <a:lnTo>
                  <a:pt x="71338" y="447387"/>
                </a:lnTo>
                <a:lnTo>
                  <a:pt x="58076" y="490887"/>
                </a:lnTo>
                <a:lnTo>
                  <a:pt x="46119" y="534917"/>
                </a:lnTo>
                <a:lnTo>
                  <a:pt x="35487" y="579457"/>
                </a:lnTo>
                <a:lnTo>
                  <a:pt x="26202" y="624486"/>
                </a:lnTo>
                <a:lnTo>
                  <a:pt x="18286" y="669981"/>
                </a:lnTo>
                <a:lnTo>
                  <a:pt x="11761" y="715923"/>
                </a:lnTo>
                <a:lnTo>
                  <a:pt x="6648" y="762291"/>
                </a:lnTo>
                <a:lnTo>
                  <a:pt x="2969" y="809062"/>
                </a:lnTo>
                <a:lnTo>
                  <a:pt x="745" y="856216"/>
                </a:lnTo>
                <a:lnTo>
                  <a:pt x="0" y="903732"/>
                </a:lnTo>
                <a:lnTo>
                  <a:pt x="745" y="951247"/>
                </a:lnTo>
                <a:lnTo>
                  <a:pt x="2969" y="998401"/>
                </a:lnTo>
                <a:lnTo>
                  <a:pt x="6648" y="1045172"/>
                </a:lnTo>
                <a:lnTo>
                  <a:pt x="11761" y="1091540"/>
                </a:lnTo>
                <a:lnTo>
                  <a:pt x="18286" y="1137482"/>
                </a:lnTo>
                <a:lnTo>
                  <a:pt x="26202" y="1182977"/>
                </a:lnTo>
                <a:lnTo>
                  <a:pt x="35487" y="1228006"/>
                </a:lnTo>
                <a:lnTo>
                  <a:pt x="46119" y="1272546"/>
                </a:lnTo>
                <a:lnTo>
                  <a:pt x="58076" y="1316576"/>
                </a:lnTo>
                <a:lnTo>
                  <a:pt x="71338" y="1360076"/>
                </a:lnTo>
                <a:lnTo>
                  <a:pt x="85882" y="1403025"/>
                </a:lnTo>
                <a:lnTo>
                  <a:pt x="101686" y="1445400"/>
                </a:lnTo>
                <a:lnTo>
                  <a:pt x="118730" y="1487182"/>
                </a:lnTo>
                <a:lnTo>
                  <a:pt x="136990" y="1528348"/>
                </a:lnTo>
                <a:lnTo>
                  <a:pt x="156446" y="1568879"/>
                </a:lnTo>
                <a:lnTo>
                  <a:pt x="177076" y="1608752"/>
                </a:lnTo>
                <a:lnTo>
                  <a:pt x="198858" y="1647947"/>
                </a:lnTo>
                <a:lnTo>
                  <a:pt x="221770" y="1686443"/>
                </a:lnTo>
                <a:lnTo>
                  <a:pt x="245792" y="1724218"/>
                </a:lnTo>
                <a:lnTo>
                  <a:pt x="270900" y="1761252"/>
                </a:lnTo>
                <a:lnTo>
                  <a:pt x="297074" y="1797523"/>
                </a:lnTo>
                <a:lnTo>
                  <a:pt x="324291" y="1833010"/>
                </a:lnTo>
                <a:lnTo>
                  <a:pt x="352531" y="1867692"/>
                </a:lnTo>
                <a:lnTo>
                  <a:pt x="381770" y="1901549"/>
                </a:lnTo>
                <a:lnTo>
                  <a:pt x="411989" y="1934558"/>
                </a:lnTo>
                <a:lnTo>
                  <a:pt x="443165" y="1966699"/>
                </a:lnTo>
                <a:lnTo>
                  <a:pt x="475276" y="1997951"/>
                </a:lnTo>
                <a:lnTo>
                  <a:pt x="508300" y="2028293"/>
                </a:lnTo>
                <a:lnTo>
                  <a:pt x="542217" y="2057703"/>
                </a:lnTo>
                <a:lnTo>
                  <a:pt x="577003" y="2086160"/>
                </a:lnTo>
                <a:lnTo>
                  <a:pt x="612639" y="2113644"/>
                </a:lnTo>
                <a:lnTo>
                  <a:pt x="649101" y="2140133"/>
                </a:lnTo>
                <a:lnTo>
                  <a:pt x="686369" y="2165607"/>
                </a:lnTo>
                <a:lnTo>
                  <a:pt x="724420" y="2190043"/>
                </a:lnTo>
                <a:lnTo>
                  <a:pt x="763233" y="2213421"/>
                </a:lnTo>
                <a:lnTo>
                  <a:pt x="802786" y="2235721"/>
                </a:lnTo>
                <a:lnTo>
                  <a:pt x="843058" y="2256920"/>
                </a:lnTo>
                <a:lnTo>
                  <a:pt x="884027" y="2276997"/>
                </a:lnTo>
                <a:lnTo>
                  <a:pt x="925671" y="2295932"/>
                </a:lnTo>
                <a:lnTo>
                  <a:pt x="967968" y="2313704"/>
                </a:lnTo>
                <a:lnTo>
                  <a:pt x="1010897" y="2330291"/>
                </a:lnTo>
                <a:lnTo>
                  <a:pt x="1054436" y="2345673"/>
                </a:lnTo>
                <a:lnTo>
                  <a:pt x="1098564" y="2359827"/>
                </a:lnTo>
                <a:lnTo>
                  <a:pt x="1143258" y="2372734"/>
                </a:lnTo>
                <a:lnTo>
                  <a:pt x="1188497" y="2384371"/>
                </a:lnTo>
                <a:lnTo>
                  <a:pt x="1234260" y="2394719"/>
                </a:lnTo>
                <a:lnTo>
                  <a:pt x="1280525" y="2403755"/>
                </a:lnTo>
                <a:lnTo>
                  <a:pt x="1327269" y="2411459"/>
                </a:lnTo>
                <a:lnTo>
                  <a:pt x="1374472" y="2417809"/>
                </a:lnTo>
                <a:lnTo>
                  <a:pt x="1422112" y="2422785"/>
                </a:lnTo>
                <a:lnTo>
                  <a:pt x="1470166" y="2426366"/>
                </a:lnTo>
                <a:lnTo>
                  <a:pt x="1518614" y="2428530"/>
                </a:lnTo>
                <a:lnTo>
                  <a:pt x="1567433" y="2429256"/>
                </a:lnTo>
                <a:lnTo>
                  <a:pt x="1616253" y="2428530"/>
                </a:lnTo>
                <a:lnTo>
                  <a:pt x="1664701" y="2426366"/>
                </a:lnTo>
                <a:lnTo>
                  <a:pt x="1712755" y="2422785"/>
                </a:lnTo>
                <a:lnTo>
                  <a:pt x="1760395" y="2417809"/>
                </a:lnTo>
                <a:lnTo>
                  <a:pt x="1807598" y="2411459"/>
                </a:lnTo>
                <a:lnTo>
                  <a:pt x="1854342" y="2403755"/>
                </a:lnTo>
                <a:lnTo>
                  <a:pt x="1900607" y="2394719"/>
                </a:lnTo>
                <a:lnTo>
                  <a:pt x="1946370" y="2384371"/>
                </a:lnTo>
                <a:lnTo>
                  <a:pt x="1991609" y="2372734"/>
                </a:lnTo>
                <a:lnTo>
                  <a:pt x="2036303" y="2359827"/>
                </a:lnTo>
                <a:lnTo>
                  <a:pt x="2080431" y="2345673"/>
                </a:lnTo>
                <a:lnTo>
                  <a:pt x="2123970" y="2330291"/>
                </a:lnTo>
                <a:lnTo>
                  <a:pt x="2166899" y="2313704"/>
                </a:lnTo>
                <a:lnTo>
                  <a:pt x="2209196" y="2295932"/>
                </a:lnTo>
                <a:lnTo>
                  <a:pt x="2250840" y="2276997"/>
                </a:lnTo>
                <a:lnTo>
                  <a:pt x="2291809" y="2256920"/>
                </a:lnTo>
                <a:lnTo>
                  <a:pt x="2332081" y="2235721"/>
                </a:lnTo>
                <a:lnTo>
                  <a:pt x="2371634" y="2213421"/>
                </a:lnTo>
                <a:lnTo>
                  <a:pt x="2386583" y="2204417"/>
                </a:lnTo>
                <a:lnTo>
                  <a:pt x="2386583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5563" y="2144014"/>
            <a:ext cx="7992872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840" y="1033398"/>
            <a:ext cx="8440318" cy="3280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youtu.be/vDchqQz2n60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0299Imam/Final-Task-Machine-Learning-Project-Kalbe-Nutritionals" TargetMode="External"/><Relationship Id="rId5" Type="http://schemas.openxmlformats.org/officeDocument/2006/relationships/hyperlink" Target="https://drive.google.com/drive/folders/1WdIprNkze9seUukjDUgKy3QuPrMaYgrg?usp=sharing" TargetMode="Externa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hyperlink" Target="https://public.tableau.com/views/FinalTaskVirtualInternshipKalbexRakamin/FinalTask?:language=en-US&amp;publish=yes&amp;:display_count=n&amp;:origin=viz_share_lin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8104" y="231089"/>
            <a:ext cx="2673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9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1733550"/>
            <a:ext cx="5240020" cy="284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b="1" spc="150" dirty="0">
                <a:solidFill>
                  <a:srgbClr val="FFFFFF"/>
                </a:solidFill>
                <a:latin typeface="Trebuchet MS"/>
                <a:cs typeface="Trebuchet MS"/>
              </a:rPr>
              <a:t>ach</a:t>
            </a:r>
            <a:r>
              <a:rPr sz="2400" b="1" spc="45" dirty="0">
                <a:solidFill>
                  <a:srgbClr val="FFFFFF"/>
                </a:solidFill>
                <a:latin typeface="Trebuchet MS"/>
                <a:cs typeface="Trebuchet MS"/>
              </a:rPr>
              <a:t>ine</a:t>
            </a:r>
            <a:r>
              <a:rPr sz="24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90" dirty="0">
                <a:solidFill>
                  <a:srgbClr val="FFFFFF"/>
                </a:solidFill>
                <a:latin typeface="Trebuchet MS"/>
                <a:cs typeface="Trebuchet MS"/>
              </a:rPr>
              <a:t>Lea</a:t>
            </a:r>
            <a:r>
              <a:rPr sz="2400" b="1" spc="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b="1" spc="65" dirty="0">
                <a:solidFill>
                  <a:srgbClr val="FFFFFF"/>
                </a:solidFill>
                <a:latin typeface="Trebuchet MS"/>
                <a:cs typeface="Trebuchet MS"/>
              </a:rPr>
              <a:t>ni</a:t>
            </a: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b="1" spc="31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FFFFFF"/>
                </a:solidFill>
                <a:latin typeface="Trebuchet MS"/>
                <a:cs typeface="Trebuchet MS"/>
              </a:rPr>
              <a:t>Pro</a:t>
            </a:r>
            <a:r>
              <a:rPr sz="2400" b="1" spc="4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400" b="1" spc="114" dirty="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sz="2400" b="1" spc="14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2400" b="1" spc="85" dirty="0">
                <a:solidFill>
                  <a:srgbClr val="FFFFFF"/>
                </a:solidFill>
                <a:latin typeface="Trebuchet MS"/>
                <a:cs typeface="Trebuchet MS"/>
              </a:rPr>
              <a:t>(R</a:t>
            </a:r>
            <a:r>
              <a:rPr sz="2400" b="1" spc="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b="1" spc="20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b="1" spc="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b="1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b="1" spc="1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b="1" spc="2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b="1" spc="65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r>
              <a:rPr sz="24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b="1" spc="60" dirty="0">
                <a:solidFill>
                  <a:srgbClr val="FFFFFF"/>
                </a:solidFill>
                <a:latin typeface="Trebuchet MS"/>
                <a:cs typeface="Trebuchet MS"/>
              </a:rPr>
              <a:t>odel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400" b="1" spc="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35" dirty="0">
                <a:solidFill>
                  <a:srgbClr val="FFFFFF"/>
                </a:solidFill>
                <a:latin typeface="Trebuchet MS"/>
                <a:cs typeface="Trebuchet MS"/>
              </a:rPr>
              <a:t>Cluste</a:t>
            </a:r>
            <a:r>
              <a:rPr sz="2400" b="1" spc="40" dirty="0">
                <a:solidFill>
                  <a:srgbClr val="FFFFFF"/>
                </a:solidFill>
                <a:latin typeface="Trebuchet MS"/>
                <a:cs typeface="Trebuchet MS"/>
              </a:rPr>
              <a:t>ri</a:t>
            </a:r>
            <a:r>
              <a:rPr sz="2400" b="1" spc="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b="1" spc="175" dirty="0">
                <a:solidFill>
                  <a:srgbClr val="FFFFFF"/>
                </a:solidFill>
                <a:latin typeface="Trebuchet MS"/>
                <a:cs typeface="Trebuchet MS"/>
              </a:rPr>
              <a:t>g)</a:t>
            </a:r>
            <a:endParaRPr sz="2400" dirty="0">
              <a:latin typeface="Trebuchet MS"/>
              <a:cs typeface="Trebuchet MS"/>
            </a:endParaRPr>
          </a:p>
          <a:p>
            <a:pPr marL="27305">
              <a:lnSpc>
                <a:spcPct val="100000"/>
              </a:lnSpc>
              <a:spcBef>
                <a:spcPts val="1325"/>
              </a:spcBef>
            </a:pPr>
            <a:r>
              <a:rPr sz="2500" spc="7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5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Trebuchet MS"/>
                <a:cs typeface="Trebuchet MS"/>
              </a:rPr>
              <a:t>Scientist</a:t>
            </a:r>
            <a:endParaRPr sz="2500" dirty="0">
              <a:latin typeface="Trebuchet MS"/>
              <a:cs typeface="Trebuchet MS"/>
            </a:endParaRPr>
          </a:p>
          <a:p>
            <a:pPr marL="27305">
              <a:lnSpc>
                <a:spcPct val="100000"/>
              </a:lnSpc>
              <a:spcBef>
                <a:spcPts val="1735"/>
              </a:spcBef>
            </a:pP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Presented</a:t>
            </a:r>
            <a:r>
              <a:rPr sz="2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endParaRPr sz="2000" dirty="0">
              <a:latin typeface="Trebuchet MS"/>
              <a:cs typeface="Trebuchet MS"/>
            </a:endParaRPr>
          </a:p>
          <a:p>
            <a:pPr marL="27305">
              <a:lnSpc>
                <a:spcPct val="100000"/>
              </a:lnSpc>
            </a:pPr>
            <a:r>
              <a:rPr lang="en-US" sz="2000" spc="45" dirty="0">
                <a:solidFill>
                  <a:srgbClr val="FFFFFF"/>
                </a:solidFill>
                <a:latin typeface="Trebuchet MS"/>
                <a:cs typeface="Trebuchet MS"/>
              </a:rPr>
              <a:t>Imam Santoso</a:t>
            </a:r>
            <a:endParaRPr lang="en-US"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 dirty="0">
              <a:latin typeface="Trebuchet MS"/>
              <a:cs typeface="Trebuchet MS"/>
            </a:endParaRPr>
          </a:p>
          <a:p>
            <a:pPr marL="43815">
              <a:lnSpc>
                <a:spcPct val="100000"/>
              </a:lnSpc>
            </a:pPr>
            <a:r>
              <a:rPr sz="2000" b="1" spc="17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00" b="1" spc="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135" dirty="0">
                <a:solidFill>
                  <a:srgbClr val="FFFFFF"/>
                </a:solidFill>
                <a:latin typeface="Trebuchet MS"/>
                <a:cs typeface="Trebuchet MS"/>
              </a:rPr>
              <a:t>tch</a:t>
            </a:r>
            <a:r>
              <a:rPr sz="200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D" sz="2000" b="1" spc="120" dirty="0">
                <a:solidFill>
                  <a:srgbClr val="FFFFFF"/>
                </a:solidFill>
                <a:latin typeface="Trebuchet MS"/>
                <a:cs typeface="Trebuchet MS"/>
              </a:rPr>
              <a:t>September</a:t>
            </a:r>
            <a:r>
              <a:rPr sz="20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16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b="1" spc="16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000" b="1" spc="135" dirty="0">
                <a:solidFill>
                  <a:srgbClr val="FFFFFF"/>
                </a:solidFill>
                <a:latin typeface="Trebuchet MS"/>
                <a:cs typeface="Trebuchet MS"/>
              </a:rPr>
              <a:t>23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20" y="0"/>
            <a:ext cx="1493520" cy="9037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8767" y="204597"/>
            <a:ext cx="3582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latin typeface="Trebuchet MS"/>
                <a:cs typeface="Trebuchet MS"/>
              </a:rPr>
              <a:t>Task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00" dirty="0">
                <a:latin typeface="Trebuchet MS"/>
                <a:cs typeface="Trebuchet MS"/>
              </a:rPr>
              <a:t>3</a:t>
            </a:r>
            <a:r>
              <a:rPr sz="2800" b="1" spc="-235" dirty="0">
                <a:latin typeface="Trebuchet MS"/>
                <a:cs typeface="Trebuchet MS"/>
              </a:rPr>
              <a:t> </a:t>
            </a:r>
            <a:r>
              <a:rPr sz="2800" b="1" spc="555" dirty="0">
                <a:latin typeface="Trebuchet MS"/>
                <a:cs typeface="Trebuchet MS"/>
              </a:rPr>
              <a:t>–</a:t>
            </a:r>
            <a:r>
              <a:rPr sz="2800" b="1" spc="-245" dirty="0">
                <a:latin typeface="Trebuchet MS"/>
                <a:cs typeface="Trebuchet MS"/>
              </a:rPr>
              <a:t> </a:t>
            </a:r>
            <a:r>
              <a:rPr sz="2800" b="1" spc="50" dirty="0">
                <a:latin typeface="Trebuchet MS"/>
                <a:cs typeface="Trebuchet MS"/>
              </a:rPr>
              <a:t>Time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20" dirty="0">
                <a:latin typeface="Trebuchet MS"/>
                <a:cs typeface="Trebuchet MS"/>
              </a:rPr>
              <a:t>S</a:t>
            </a:r>
            <a:r>
              <a:rPr sz="2800" b="1" spc="235" dirty="0">
                <a:latin typeface="Trebuchet MS"/>
                <a:cs typeface="Trebuchet MS"/>
              </a:rPr>
              <a:t>e</a:t>
            </a:r>
            <a:r>
              <a:rPr sz="2800" b="1" spc="105" dirty="0">
                <a:latin typeface="Trebuchet MS"/>
                <a:cs typeface="Trebuchet MS"/>
              </a:rPr>
              <a:t>ries</a:t>
            </a:r>
            <a:endParaRPr sz="28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1972" y="0"/>
            <a:ext cx="2886455" cy="922020"/>
            <a:chOff x="5871972" y="0"/>
            <a:chExt cx="2886455" cy="922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1972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4616" y="950798"/>
            <a:ext cx="2105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Plot Data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Time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Series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43875C-0D86-23BF-C76E-90DE64EEF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428751"/>
            <a:ext cx="5967983" cy="32943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68" y="83807"/>
            <a:ext cx="4098036" cy="861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8767" y="204597"/>
            <a:ext cx="3582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latin typeface="Trebuchet MS"/>
                <a:cs typeface="Trebuchet MS"/>
              </a:rPr>
              <a:t>Task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00" dirty="0">
                <a:latin typeface="Trebuchet MS"/>
                <a:cs typeface="Trebuchet MS"/>
              </a:rPr>
              <a:t>3</a:t>
            </a:r>
            <a:r>
              <a:rPr sz="2800" b="1" spc="-235" dirty="0">
                <a:latin typeface="Trebuchet MS"/>
                <a:cs typeface="Trebuchet MS"/>
              </a:rPr>
              <a:t> </a:t>
            </a:r>
            <a:r>
              <a:rPr sz="2800" b="1" spc="555" dirty="0">
                <a:latin typeface="Trebuchet MS"/>
                <a:cs typeface="Trebuchet MS"/>
              </a:rPr>
              <a:t>–</a:t>
            </a:r>
            <a:r>
              <a:rPr sz="2800" b="1" spc="-245" dirty="0">
                <a:latin typeface="Trebuchet MS"/>
                <a:cs typeface="Trebuchet MS"/>
              </a:rPr>
              <a:t> </a:t>
            </a:r>
            <a:r>
              <a:rPr sz="2800" b="1" spc="50" dirty="0">
                <a:latin typeface="Trebuchet MS"/>
                <a:cs typeface="Trebuchet MS"/>
              </a:rPr>
              <a:t>Time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20" dirty="0">
                <a:latin typeface="Trebuchet MS"/>
                <a:cs typeface="Trebuchet MS"/>
              </a:rPr>
              <a:t>S</a:t>
            </a:r>
            <a:r>
              <a:rPr sz="2800" b="1" spc="235" dirty="0">
                <a:latin typeface="Trebuchet MS"/>
                <a:cs typeface="Trebuchet MS"/>
              </a:rPr>
              <a:t>e</a:t>
            </a:r>
            <a:r>
              <a:rPr sz="2800" b="1" spc="105" dirty="0">
                <a:latin typeface="Trebuchet MS"/>
                <a:cs typeface="Trebuchet MS"/>
              </a:rPr>
              <a:t>ries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1971" y="0"/>
            <a:ext cx="2886456" cy="922020"/>
            <a:chOff x="5871971" y="0"/>
            <a:chExt cx="2886456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4616" y="950798"/>
            <a:ext cx="2105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Plot Data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Time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Series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9FE48-4235-09D5-8689-04EB748DFC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70"/>
          <a:stretch/>
        </p:blipFill>
        <p:spPr>
          <a:xfrm>
            <a:off x="1828800" y="1352550"/>
            <a:ext cx="5257800" cy="33431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68" y="83807"/>
            <a:ext cx="4098036" cy="861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767" y="204597"/>
            <a:ext cx="3582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/>
              <a:t>Task</a:t>
            </a:r>
            <a:r>
              <a:rPr sz="2800" spc="-240" dirty="0"/>
              <a:t> </a:t>
            </a:r>
            <a:r>
              <a:rPr sz="2800" spc="200" dirty="0"/>
              <a:t>3</a:t>
            </a:r>
            <a:r>
              <a:rPr sz="2800" spc="-235" dirty="0"/>
              <a:t> </a:t>
            </a:r>
            <a:r>
              <a:rPr sz="2800" spc="555" dirty="0"/>
              <a:t>–</a:t>
            </a:r>
            <a:r>
              <a:rPr sz="2800" spc="-245" dirty="0"/>
              <a:t> </a:t>
            </a:r>
            <a:r>
              <a:rPr sz="2800" spc="50" dirty="0"/>
              <a:t>Time</a:t>
            </a:r>
            <a:r>
              <a:rPr sz="2800" spc="-240" dirty="0"/>
              <a:t> </a:t>
            </a:r>
            <a:r>
              <a:rPr sz="2800" spc="220" dirty="0"/>
              <a:t>S</a:t>
            </a:r>
            <a:r>
              <a:rPr sz="2800" spc="235" dirty="0"/>
              <a:t>e</a:t>
            </a:r>
            <a:r>
              <a:rPr sz="2800" spc="105" dirty="0"/>
              <a:t>ries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464616" y="950798"/>
            <a:ext cx="2161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Split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Data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Time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0492" y="2852165"/>
            <a:ext cx="2648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Dilakukan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split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0492" y="3096005"/>
            <a:ext cx="13112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57555" algn="l"/>
              </a:tabLst>
            </a:pPr>
            <a:r>
              <a:rPr sz="1600" spc="-5" dirty="0">
                <a:latin typeface="Arial MT"/>
                <a:cs typeface="Arial MT"/>
              </a:rPr>
              <a:t>data	test,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mengguna</a:t>
            </a:r>
            <a:r>
              <a:rPr sz="1600" dirty="0">
                <a:latin typeface="Arial MT"/>
                <a:cs typeface="Arial MT"/>
              </a:rPr>
              <a:t>k</a:t>
            </a:r>
            <a:r>
              <a:rPr sz="1600" spc="-5" dirty="0">
                <a:latin typeface="Arial MT"/>
                <a:cs typeface="Arial MT"/>
              </a:rPr>
              <a:t>an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11820" y="3096005"/>
            <a:ext cx="11671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8190" algn="l"/>
              </a:tabLst>
            </a:pPr>
            <a:r>
              <a:rPr sz="1600" spc="-5" dirty="0">
                <a:latin typeface="Arial MT"/>
                <a:cs typeface="Arial MT"/>
              </a:rPr>
              <a:t>data	train</a:t>
            </a:r>
            <a:endParaRPr sz="1600">
              <a:latin typeface="Arial MT"/>
              <a:cs typeface="Arial MT"/>
            </a:endParaRPr>
          </a:p>
          <a:p>
            <a:pPr marL="113030">
              <a:lnSpc>
                <a:spcPct val="100000"/>
              </a:lnSpc>
              <a:tabLst>
                <a:tab pos="814069" algn="l"/>
              </a:tabLst>
            </a:pPr>
            <a:r>
              <a:rPr sz="1600" spc="-5" dirty="0">
                <a:latin typeface="Arial MT"/>
                <a:cs typeface="Arial MT"/>
              </a:rPr>
              <a:t>80%	d</a:t>
            </a:r>
            <a:r>
              <a:rPr sz="1600" spc="5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ri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0492" y="3583381"/>
            <a:ext cx="26485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keseluruhan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data </a:t>
            </a:r>
            <a:r>
              <a:rPr sz="1600" spc="-5" dirty="0">
                <a:latin typeface="Arial MT"/>
                <a:cs typeface="Arial MT"/>
              </a:rPr>
              <a:t> test menggunakan 20% </a:t>
            </a:r>
            <a:r>
              <a:rPr sz="1600" dirty="0">
                <a:latin typeface="Arial MT"/>
                <a:cs typeface="Arial MT"/>
              </a:rPr>
              <a:t>dari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keseluruhan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6653F0-61C4-4B7B-C0CC-3484C9EE8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29" y="1438654"/>
            <a:ext cx="5391150" cy="676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1D8FE9-E9D8-BB53-2469-AB53F4F62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490216"/>
            <a:ext cx="1964384" cy="22357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4166F8C-1D69-7870-647F-384983F14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2531995"/>
            <a:ext cx="2286000" cy="21960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68" y="83807"/>
            <a:ext cx="4098036" cy="861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8767" y="204597"/>
            <a:ext cx="3582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latin typeface="Trebuchet MS"/>
                <a:cs typeface="Trebuchet MS"/>
              </a:rPr>
              <a:t>Task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00" dirty="0">
                <a:latin typeface="Trebuchet MS"/>
                <a:cs typeface="Trebuchet MS"/>
              </a:rPr>
              <a:t>3</a:t>
            </a:r>
            <a:r>
              <a:rPr sz="2800" b="1" spc="-235" dirty="0">
                <a:latin typeface="Trebuchet MS"/>
                <a:cs typeface="Trebuchet MS"/>
              </a:rPr>
              <a:t> </a:t>
            </a:r>
            <a:r>
              <a:rPr sz="2800" b="1" spc="555" dirty="0">
                <a:latin typeface="Trebuchet MS"/>
                <a:cs typeface="Trebuchet MS"/>
              </a:rPr>
              <a:t>–</a:t>
            </a:r>
            <a:r>
              <a:rPr sz="2800" b="1" spc="-245" dirty="0">
                <a:latin typeface="Trebuchet MS"/>
                <a:cs typeface="Trebuchet MS"/>
              </a:rPr>
              <a:t> </a:t>
            </a:r>
            <a:r>
              <a:rPr sz="2800" b="1" spc="50" dirty="0">
                <a:latin typeface="Trebuchet MS"/>
                <a:cs typeface="Trebuchet MS"/>
              </a:rPr>
              <a:t>Time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20" dirty="0">
                <a:latin typeface="Trebuchet MS"/>
                <a:cs typeface="Trebuchet MS"/>
              </a:rPr>
              <a:t>S</a:t>
            </a:r>
            <a:r>
              <a:rPr sz="2800" b="1" spc="235" dirty="0">
                <a:latin typeface="Trebuchet MS"/>
                <a:cs typeface="Trebuchet MS"/>
              </a:rPr>
              <a:t>e</a:t>
            </a:r>
            <a:r>
              <a:rPr sz="2800" b="1" spc="105" dirty="0">
                <a:latin typeface="Trebuchet MS"/>
                <a:cs typeface="Trebuchet MS"/>
              </a:rPr>
              <a:t>ries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1971" y="0"/>
            <a:ext cx="2886456" cy="922020"/>
            <a:chOff x="5871971" y="0"/>
            <a:chExt cx="2886456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4616" y="867232"/>
            <a:ext cx="265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Plot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Data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Train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Time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Series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7FEA50-36DD-44A3-968C-77DC2BABB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1200150"/>
            <a:ext cx="5519926" cy="3610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68" y="83807"/>
            <a:ext cx="4098036" cy="861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767" y="204597"/>
            <a:ext cx="3582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/>
              <a:t>Task</a:t>
            </a:r>
            <a:r>
              <a:rPr sz="2800" spc="-240" dirty="0"/>
              <a:t> </a:t>
            </a:r>
            <a:r>
              <a:rPr sz="2800" spc="200" dirty="0"/>
              <a:t>3</a:t>
            </a:r>
            <a:r>
              <a:rPr sz="2800" spc="-235" dirty="0"/>
              <a:t> </a:t>
            </a:r>
            <a:r>
              <a:rPr sz="2800" spc="555" dirty="0"/>
              <a:t>–</a:t>
            </a:r>
            <a:r>
              <a:rPr sz="2800" spc="-245" dirty="0"/>
              <a:t> </a:t>
            </a:r>
            <a:r>
              <a:rPr sz="2800" spc="50" dirty="0"/>
              <a:t>Time</a:t>
            </a:r>
            <a:r>
              <a:rPr sz="2800" spc="-240" dirty="0"/>
              <a:t> </a:t>
            </a:r>
            <a:r>
              <a:rPr sz="2800" spc="220" dirty="0"/>
              <a:t>S</a:t>
            </a:r>
            <a:r>
              <a:rPr sz="2800" spc="235" dirty="0"/>
              <a:t>e</a:t>
            </a:r>
            <a:r>
              <a:rPr sz="2800" spc="105" dirty="0"/>
              <a:t>ries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5871972" y="0"/>
            <a:ext cx="2886455" cy="922020"/>
            <a:chOff x="5871972" y="0"/>
            <a:chExt cx="2886455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2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4616" y="867232"/>
            <a:ext cx="3517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Uji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Stasioner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Data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Train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Time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9472" y="1696974"/>
            <a:ext cx="2966085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Uji ADF di </a:t>
            </a:r>
            <a:r>
              <a:rPr sz="1400" spc="-10" dirty="0">
                <a:latin typeface="Arial MT"/>
                <a:cs typeface="Arial MT"/>
              </a:rPr>
              <a:t>atas </a:t>
            </a:r>
            <a:r>
              <a:rPr sz="1400" spc="-5" dirty="0">
                <a:latin typeface="Arial MT"/>
                <a:cs typeface="Arial MT"/>
              </a:rPr>
              <a:t>menunjukkan bahwa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sudah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stasioner.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Akan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tetapi,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plot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series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menunjukkan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datanya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belum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stasioner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secara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musiman. Sehingga, akan dilakukan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differencing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tiap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musimannya,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yaitu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7.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E5DA0A-6D76-F938-E7A3-C211B24BC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504950"/>
            <a:ext cx="4516467" cy="30085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68" y="83807"/>
            <a:ext cx="4098036" cy="861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767" y="204597"/>
            <a:ext cx="3582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/>
              <a:t>Task</a:t>
            </a:r>
            <a:r>
              <a:rPr sz="2800" spc="-240" dirty="0"/>
              <a:t> </a:t>
            </a:r>
            <a:r>
              <a:rPr sz="2800" spc="200" dirty="0"/>
              <a:t>3</a:t>
            </a:r>
            <a:r>
              <a:rPr sz="2800" spc="-235" dirty="0"/>
              <a:t> </a:t>
            </a:r>
            <a:r>
              <a:rPr sz="2800" spc="555" dirty="0"/>
              <a:t>–</a:t>
            </a:r>
            <a:r>
              <a:rPr sz="2800" spc="-245" dirty="0"/>
              <a:t> </a:t>
            </a:r>
            <a:r>
              <a:rPr sz="2800" spc="50" dirty="0"/>
              <a:t>Time</a:t>
            </a:r>
            <a:r>
              <a:rPr sz="2800" spc="-240" dirty="0"/>
              <a:t> </a:t>
            </a:r>
            <a:r>
              <a:rPr sz="2800" spc="220" dirty="0"/>
              <a:t>S</a:t>
            </a:r>
            <a:r>
              <a:rPr sz="2800" spc="235" dirty="0"/>
              <a:t>e</a:t>
            </a:r>
            <a:r>
              <a:rPr sz="2800" spc="105" dirty="0"/>
              <a:t>ries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5871972" y="0"/>
            <a:ext cx="2886456" cy="922020"/>
            <a:chOff x="5871972" y="0"/>
            <a:chExt cx="2886456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2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4" y="0"/>
              <a:ext cx="1495044" cy="9220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72718" y="951941"/>
            <a:ext cx="2159635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Differencing pada Lag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Musiman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Data Train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Time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1913" y="1211325"/>
            <a:ext cx="1266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Uji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Stasioner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3766A-F466-0BD6-557D-2B62CA7F1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98" y="1822284"/>
            <a:ext cx="3687018" cy="24820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7F84F9-4D04-0984-C7D1-27E38E1D4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272" y="1729815"/>
            <a:ext cx="3917156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767" y="204597"/>
            <a:ext cx="3582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1971" y="0"/>
            <a:ext cx="2886457" cy="922020"/>
            <a:chOff x="5871971" y="0"/>
            <a:chExt cx="2886457" cy="922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3384" y="0"/>
              <a:ext cx="1495044" cy="9220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4616" y="900429"/>
            <a:ext cx="1903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Plot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ACF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PACF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202" y="4104233"/>
            <a:ext cx="863854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Model Seasonal </a:t>
            </a:r>
            <a:r>
              <a:rPr sz="1400" spc="-5" dirty="0">
                <a:latin typeface="Arial MT"/>
                <a:cs typeface="Arial MT"/>
              </a:rPr>
              <a:t>ARIMA yang terbentuk adalah ARIMA </a:t>
            </a:r>
            <a:r>
              <a:rPr sz="1400" spc="-10" dirty="0">
                <a:latin typeface="Arial MT"/>
                <a:cs typeface="Arial MT"/>
              </a:rPr>
              <a:t>(0, 0, 0) </a:t>
            </a:r>
            <a:r>
              <a:rPr sz="1400" spc="-5" dirty="0">
                <a:latin typeface="Arial MT"/>
                <a:cs typeface="Arial MT"/>
              </a:rPr>
              <a:t>dengan seasonal (0, 1, </a:t>
            </a:r>
            <a:r>
              <a:rPr sz="1400" spc="-10" dirty="0">
                <a:latin typeface="Arial MT"/>
                <a:cs typeface="Arial MT"/>
              </a:rPr>
              <a:t>1, 7). Akan </a:t>
            </a:r>
            <a:r>
              <a:rPr sz="1400" spc="-5" dirty="0">
                <a:latin typeface="Arial MT"/>
                <a:cs typeface="Arial MT"/>
              </a:rPr>
              <a:t>tetapi, kita </a:t>
            </a:r>
            <a:r>
              <a:rPr sz="1400" dirty="0">
                <a:latin typeface="Arial MT"/>
                <a:cs typeface="Arial MT"/>
              </a:rPr>
              <a:t> juga akan </a:t>
            </a:r>
            <a:r>
              <a:rPr sz="1400" spc="-5" dirty="0">
                <a:latin typeface="Arial MT"/>
                <a:cs typeface="Arial MT"/>
              </a:rPr>
              <a:t>melakukan </a:t>
            </a:r>
            <a:r>
              <a:rPr sz="1400" spc="-10" dirty="0">
                <a:latin typeface="Arial MT"/>
                <a:cs typeface="Arial MT"/>
              </a:rPr>
              <a:t>pengecekan </a:t>
            </a:r>
            <a:r>
              <a:rPr sz="1400" spc="-5" dirty="0">
                <a:latin typeface="Arial MT"/>
                <a:cs typeface="Arial MT"/>
              </a:rPr>
              <a:t>untuk model gabungan MA </a:t>
            </a:r>
            <a:r>
              <a:rPr sz="1400" dirty="0">
                <a:latin typeface="Arial MT"/>
                <a:cs typeface="Arial MT"/>
              </a:rPr>
              <a:t>= 1 </a:t>
            </a:r>
            <a:r>
              <a:rPr sz="1400" spc="-10" dirty="0">
                <a:latin typeface="Arial MT"/>
                <a:cs typeface="Arial MT"/>
              </a:rPr>
              <a:t>dan/atau </a:t>
            </a:r>
            <a:r>
              <a:rPr sz="1400" dirty="0">
                <a:latin typeface="Arial MT"/>
                <a:cs typeface="Arial MT"/>
              </a:rPr>
              <a:t>AR = </a:t>
            </a:r>
            <a:r>
              <a:rPr sz="1400" spc="-5" dirty="0">
                <a:latin typeface="Arial MT"/>
                <a:cs typeface="Arial MT"/>
              </a:rPr>
              <a:t>1, sehingga model yang </a:t>
            </a:r>
            <a:r>
              <a:rPr sz="1400" dirty="0">
                <a:latin typeface="Arial MT"/>
                <a:cs typeface="Arial MT"/>
              </a:rPr>
              <a:t> mungkin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terbentuk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adalah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seasonal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(0,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7),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(1,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7),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atau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(1,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7).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E0913E-9A8F-75B1-11EC-70139FF5E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225000"/>
            <a:ext cx="7696200" cy="27800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428" y="209930"/>
            <a:ext cx="3582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/>
              <a:t>Task</a:t>
            </a:r>
            <a:r>
              <a:rPr sz="2800" spc="-240" dirty="0"/>
              <a:t> </a:t>
            </a:r>
            <a:r>
              <a:rPr sz="2800" spc="200" dirty="0"/>
              <a:t>3</a:t>
            </a:r>
            <a:r>
              <a:rPr sz="2800" spc="-235" dirty="0"/>
              <a:t> </a:t>
            </a:r>
            <a:r>
              <a:rPr sz="2800" spc="555" dirty="0"/>
              <a:t>–</a:t>
            </a:r>
            <a:r>
              <a:rPr sz="2800" spc="-245" dirty="0"/>
              <a:t> </a:t>
            </a:r>
            <a:r>
              <a:rPr sz="2800" spc="50" dirty="0"/>
              <a:t>Time</a:t>
            </a:r>
            <a:r>
              <a:rPr sz="2800" spc="-240" dirty="0"/>
              <a:t> </a:t>
            </a:r>
            <a:r>
              <a:rPr sz="2800" spc="220" dirty="0"/>
              <a:t>S</a:t>
            </a:r>
            <a:r>
              <a:rPr sz="2800" spc="235" dirty="0"/>
              <a:t>e</a:t>
            </a:r>
            <a:r>
              <a:rPr sz="2800" spc="105" dirty="0"/>
              <a:t>ries</a:t>
            </a:r>
            <a:endParaRPr sz="2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5871972" y="0"/>
            <a:ext cx="2886456" cy="922020"/>
            <a:chOff x="5871972" y="0"/>
            <a:chExt cx="2886456" cy="922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1972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3384" y="0"/>
              <a:ext cx="1495044" cy="9220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4616" y="900429"/>
            <a:ext cx="5673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Plot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Terbaik: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ARIMA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(0,0,0)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Seasonal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(1,1,0,7)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1371" y="1906651"/>
            <a:ext cx="3289935" cy="176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RMSE Value: 16.07272935224695 </a:t>
            </a:r>
          </a:p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R-squared Value: -0.10396434594603399 </a:t>
            </a:r>
          </a:p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MAE Value: 13.358618452338368</a:t>
            </a:r>
          </a:p>
          <a:p>
            <a:pPr marL="23495">
              <a:lnSpc>
                <a:spcPct val="100000"/>
              </a:lnSpc>
              <a:spcBef>
                <a:spcPts val="100"/>
              </a:spcBef>
            </a:pPr>
            <a:endParaRPr sz="1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Model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ini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memenuhi:</a:t>
            </a:r>
            <a:endParaRPr sz="1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Parameter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yang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digunakan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signifikan</a:t>
            </a:r>
          </a:p>
          <a:p>
            <a:pPr marL="355600" marR="34163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Asumsi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residual: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white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noise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berdistribusi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normal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872E46-E1B6-145B-9DED-D58C157E2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04950"/>
            <a:ext cx="4724400" cy="33198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68" y="83807"/>
            <a:ext cx="4098036" cy="861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8767" y="204597"/>
            <a:ext cx="3582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latin typeface="Trebuchet MS"/>
                <a:cs typeface="Trebuchet MS"/>
              </a:rPr>
              <a:t>Task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00" dirty="0">
                <a:latin typeface="Trebuchet MS"/>
                <a:cs typeface="Trebuchet MS"/>
              </a:rPr>
              <a:t>3</a:t>
            </a:r>
            <a:r>
              <a:rPr sz="2800" b="1" spc="-235" dirty="0">
                <a:latin typeface="Trebuchet MS"/>
                <a:cs typeface="Trebuchet MS"/>
              </a:rPr>
              <a:t> </a:t>
            </a:r>
            <a:r>
              <a:rPr sz="2800" b="1" spc="555" dirty="0">
                <a:latin typeface="Trebuchet MS"/>
                <a:cs typeface="Trebuchet MS"/>
              </a:rPr>
              <a:t>–</a:t>
            </a:r>
            <a:r>
              <a:rPr sz="2800" b="1" spc="-245" dirty="0">
                <a:latin typeface="Trebuchet MS"/>
                <a:cs typeface="Trebuchet MS"/>
              </a:rPr>
              <a:t> </a:t>
            </a:r>
            <a:r>
              <a:rPr sz="2800" b="1" spc="50" dirty="0">
                <a:latin typeface="Trebuchet MS"/>
                <a:cs typeface="Trebuchet MS"/>
              </a:rPr>
              <a:t>Time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20" dirty="0">
                <a:latin typeface="Trebuchet MS"/>
                <a:cs typeface="Trebuchet MS"/>
              </a:rPr>
              <a:t>S</a:t>
            </a:r>
            <a:r>
              <a:rPr sz="2800" b="1" spc="235" dirty="0">
                <a:latin typeface="Trebuchet MS"/>
                <a:cs typeface="Trebuchet MS"/>
              </a:rPr>
              <a:t>e</a:t>
            </a:r>
            <a:r>
              <a:rPr sz="2800" b="1" spc="105" dirty="0">
                <a:latin typeface="Trebuchet MS"/>
                <a:cs typeface="Trebuchet MS"/>
              </a:rPr>
              <a:t>ries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1972" y="0"/>
            <a:ext cx="2886456" cy="922020"/>
            <a:chOff x="5871972" y="0"/>
            <a:chExt cx="2886456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2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4" y="0"/>
              <a:ext cx="1495044" cy="9220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64616" y="900429"/>
            <a:ext cx="6136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Forecast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Terbaik: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ARIMA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(0,0,0)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Seasonal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(1,1,0,7)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CE8F90-EB78-9F2A-9F02-4466A8D72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413381"/>
            <a:ext cx="4800600" cy="3430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2CC001-8418-3D6D-F505-E3B10D9DD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2190751"/>
            <a:ext cx="3559126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" y="83807"/>
            <a:ext cx="5407152" cy="861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1056" y="204597"/>
            <a:ext cx="489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latin typeface="Trebuchet MS"/>
                <a:cs typeface="Trebuchet MS"/>
              </a:rPr>
              <a:t>Task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65" dirty="0">
                <a:latin typeface="Trebuchet MS"/>
                <a:cs typeface="Trebuchet MS"/>
              </a:rPr>
              <a:t>4</a:t>
            </a:r>
            <a:r>
              <a:rPr sz="2800" b="1" spc="-245" dirty="0">
                <a:latin typeface="Trebuchet MS"/>
                <a:cs typeface="Trebuchet MS"/>
              </a:rPr>
              <a:t> </a:t>
            </a:r>
            <a:r>
              <a:rPr sz="2800" b="1" spc="555" dirty="0">
                <a:latin typeface="Trebuchet MS"/>
                <a:cs typeface="Trebuchet MS"/>
              </a:rPr>
              <a:t>–</a:t>
            </a:r>
            <a:r>
              <a:rPr sz="2800" b="1" spc="-235" dirty="0">
                <a:latin typeface="Trebuchet MS"/>
                <a:cs typeface="Trebuchet MS"/>
              </a:rPr>
              <a:t> </a:t>
            </a:r>
            <a:r>
              <a:rPr sz="2800" b="1" spc="120" dirty="0">
                <a:latin typeface="Trebuchet MS"/>
                <a:cs typeface="Trebuchet MS"/>
              </a:rPr>
              <a:t>K</a:t>
            </a:r>
            <a:r>
              <a:rPr sz="2800" b="1" spc="140" dirty="0">
                <a:latin typeface="Trebuchet MS"/>
                <a:cs typeface="Trebuchet MS"/>
              </a:rPr>
              <a:t>m</a:t>
            </a:r>
            <a:r>
              <a:rPr sz="2800" b="1" spc="105" dirty="0">
                <a:latin typeface="Trebuchet MS"/>
                <a:cs typeface="Trebuchet MS"/>
              </a:rPr>
              <a:t>e</a:t>
            </a:r>
            <a:r>
              <a:rPr sz="2800" b="1" spc="85" dirty="0">
                <a:latin typeface="Trebuchet MS"/>
                <a:cs typeface="Trebuchet MS"/>
              </a:rPr>
              <a:t>a</a:t>
            </a:r>
            <a:r>
              <a:rPr sz="2800" b="1" spc="240" dirty="0">
                <a:latin typeface="Trebuchet MS"/>
                <a:cs typeface="Trebuchet MS"/>
              </a:rPr>
              <a:t>ns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150" dirty="0">
                <a:latin typeface="Trebuchet MS"/>
                <a:cs typeface="Trebuchet MS"/>
              </a:rPr>
              <a:t>C</a:t>
            </a:r>
            <a:r>
              <a:rPr sz="2800" b="1" spc="75" dirty="0">
                <a:latin typeface="Trebuchet MS"/>
                <a:cs typeface="Trebuchet MS"/>
              </a:rPr>
              <a:t>l</a:t>
            </a:r>
            <a:r>
              <a:rPr sz="2800" b="1" spc="155" dirty="0">
                <a:latin typeface="Trebuchet MS"/>
                <a:cs typeface="Trebuchet MS"/>
              </a:rPr>
              <a:t>ustering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1971" y="0"/>
            <a:ext cx="2886456" cy="922020"/>
            <a:chOff x="5871971" y="0"/>
            <a:chExt cx="2886456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4616" y="943178"/>
            <a:ext cx="1290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Preview </a:t>
            </a:r>
            <a:r>
              <a:rPr sz="1600" b="1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5251BB-5A1F-F057-23D7-B5C42FCF7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733550"/>
            <a:ext cx="6744382" cy="2707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009FAB">
              <a:alpha val="4823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7310" y="899871"/>
            <a:ext cx="150749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000" dirty="0">
                <a:latin typeface="Trebuchet MS"/>
                <a:cs typeface="Trebuchet MS"/>
              </a:rPr>
              <a:t>Imam Santoso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6650" y="1024508"/>
            <a:ext cx="18834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45" dirty="0">
                <a:latin typeface="Trebuchet MS"/>
                <a:cs typeface="Trebuchet MS"/>
              </a:rPr>
              <a:t>My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Exp</a:t>
            </a:r>
            <a:r>
              <a:rPr sz="2000" spc="85" dirty="0">
                <a:latin typeface="Trebuchet MS"/>
                <a:cs typeface="Trebuchet MS"/>
              </a:rPr>
              <a:t>e</a:t>
            </a:r>
            <a:r>
              <a:rPr sz="2000" spc="-60" dirty="0">
                <a:latin typeface="Trebuchet MS"/>
                <a:cs typeface="Trebuchet MS"/>
              </a:rPr>
              <a:t>r</a:t>
            </a:r>
            <a:r>
              <a:rPr sz="2000" spc="-55" dirty="0">
                <a:latin typeface="Trebuchet MS"/>
                <a:cs typeface="Trebuchet MS"/>
              </a:rPr>
              <a:t>i</a:t>
            </a:r>
            <a:r>
              <a:rPr sz="2000" spc="75" dirty="0">
                <a:latin typeface="Trebuchet MS"/>
                <a:cs typeface="Trebuchet MS"/>
              </a:rPr>
              <a:t>ence</a:t>
            </a:r>
            <a:r>
              <a:rPr sz="2000" spc="21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1497" y="0"/>
            <a:ext cx="8206930" cy="3023805"/>
            <a:chOff x="551497" y="0"/>
            <a:chExt cx="8206930" cy="3023805"/>
          </a:xfrm>
        </p:grpSpPr>
        <p:sp>
          <p:nvSpPr>
            <p:cNvPr id="6" name="object 6"/>
            <p:cNvSpPr/>
            <p:nvPr/>
          </p:nvSpPr>
          <p:spPr>
            <a:xfrm>
              <a:off x="5096256" y="1848611"/>
              <a:ext cx="27940" cy="990600"/>
            </a:xfrm>
            <a:custGeom>
              <a:avLst/>
              <a:gdLst/>
              <a:ahLst/>
              <a:cxnLst/>
              <a:rect l="l" t="t" r="r" b="b"/>
              <a:pathLst>
                <a:path w="27939" h="990600">
                  <a:moveTo>
                    <a:pt x="27432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27432" y="99060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96256" y="1848611"/>
              <a:ext cx="27940" cy="990600"/>
            </a:xfrm>
            <a:custGeom>
              <a:avLst/>
              <a:gdLst/>
              <a:ahLst/>
              <a:cxnLst/>
              <a:rect l="l" t="t" r="r" b="b"/>
              <a:pathLst>
                <a:path w="27939" h="990600">
                  <a:moveTo>
                    <a:pt x="0" y="990600"/>
                  </a:moveTo>
                  <a:lnTo>
                    <a:pt x="27432" y="99060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9525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5481" y="1711261"/>
              <a:ext cx="228980" cy="2274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5481" y="2796349"/>
              <a:ext cx="228980" cy="2274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1497" y="495045"/>
              <a:ext cx="1867535" cy="1794510"/>
            </a:xfrm>
            <a:custGeom>
              <a:avLst/>
              <a:gdLst/>
              <a:ahLst/>
              <a:cxnLst/>
              <a:rect l="l" t="t" r="r" b="b"/>
              <a:pathLst>
                <a:path w="1867535" h="1794510">
                  <a:moveTo>
                    <a:pt x="896937" y="0"/>
                  </a:moveTo>
                  <a:lnTo>
                    <a:pt x="970343" y="0"/>
                  </a:lnTo>
                  <a:lnTo>
                    <a:pt x="1061910" y="4699"/>
                  </a:lnTo>
                  <a:lnTo>
                    <a:pt x="1150937" y="18287"/>
                  </a:lnTo>
                  <a:lnTo>
                    <a:pt x="1236916" y="40386"/>
                  </a:lnTo>
                  <a:lnTo>
                    <a:pt x="1319339" y="70612"/>
                  </a:lnTo>
                  <a:lnTo>
                    <a:pt x="1397825" y="108330"/>
                  </a:lnTo>
                  <a:lnTo>
                    <a:pt x="1471739" y="153288"/>
                  </a:lnTo>
                  <a:lnTo>
                    <a:pt x="1540827" y="204850"/>
                  </a:lnTo>
                  <a:lnTo>
                    <a:pt x="1604581" y="262763"/>
                  </a:lnTo>
                  <a:lnTo>
                    <a:pt x="1662493" y="326516"/>
                  </a:lnTo>
                  <a:lnTo>
                    <a:pt x="1714055" y="395604"/>
                  </a:lnTo>
                  <a:lnTo>
                    <a:pt x="1759013" y="469518"/>
                  </a:lnTo>
                  <a:lnTo>
                    <a:pt x="1796732" y="548004"/>
                  </a:lnTo>
                  <a:lnTo>
                    <a:pt x="1826958" y="630427"/>
                  </a:lnTo>
                  <a:lnTo>
                    <a:pt x="1849056" y="716406"/>
                  </a:lnTo>
                  <a:lnTo>
                    <a:pt x="1862645" y="805433"/>
                  </a:lnTo>
                  <a:lnTo>
                    <a:pt x="1867344" y="897127"/>
                  </a:lnTo>
                  <a:lnTo>
                    <a:pt x="1862645" y="988821"/>
                  </a:lnTo>
                  <a:lnTo>
                    <a:pt x="1849056" y="1077849"/>
                  </a:lnTo>
                  <a:lnTo>
                    <a:pt x="1826958" y="1163827"/>
                  </a:lnTo>
                  <a:lnTo>
                    <a:pt x="1796732" y="1246251"/>
                  </a:lnTo>
                  <a:lnTo>
                    <a:pt x="1759013" y="1324737"/>
                  </a:lnTo>
                  <a:lnTo>
                    <a:pt x="1714055" y="1398651"/>
                  </a:lnTo>
                  <a:lnTo>
                    <a:pt x="1662493" y="1467739"/>
                  </a:lnTo>
                  <a:lnTo>
                    <a:pt x="1604581" y="1531492"/>
                  </a:lnTo>
                  <a:lnTo>
                    <a:pt x="1540827" y="1589404"/>
                  </a:lnTo>
                  <a:lnTo>
                    <a:pt x="1471739" y="1640966"/>
                  </a:lnTo>
                  <a:lnTo>
                    <a:pt x="1397825" y="1685924"/>
                  </a:lnTo>
                  <a:lnTo>
                    <a:pt x="1319339" y="1723643"/>
                  </a:lnTo>
                  <a:lnTo>
                    <a:pt x="1236916" y="1753870"/>
                  </a:lnTo>
                  <a:lnTo>
                    <a:pt x="1151064" y="1775967"/>
                  </a:lnTo>
                  <a:lnTo>
                    <a:pt x="1061910" y="1789556"/>
                  </a:lnTo>
                  <a:lnTo>
                    <a:pt x="970343" y="1794128"/>
                  </a:lnTo>
                  <a:lnTo>
                    <a:pt x="896937" y="1794128"/>
                  </a:lnTo>
                  <a:lnTo>
                    <a:pt x="805370" y="1789556"/>
                  </a:lnTo>
                  <a:lnTo>
                    <a:pt x="716280" y="1775967"/>
                  </a:lnTo>
                  <a:lnTo>
                    <a:pt x="630301" y="1753870"/>
                  </a:lnTo>
                  <a:lnTo>
                    <a:pt x="547878" y="1723643"/>
                  </a:lnTo>
                  <a:lnTo>
                    <a:pt x="469468" y="1685924"/>
                  </a:lnTo>
                  <a:lnTo>
                    <a:pt x="395503" y="1640966"/>
                  </a:lnTo>
                  <a:lnTo>
                    <a:pt x="326440" y="1589404"/>
                  </a:lnTo>
                  <a:lnTo>
                    <a:pt x="262737" y="1531492"/>
                  </a:lnTo>
                  <a:lnTo>
                    <a:pt x="204838" y="1467739"/>
                  </a:lnTo>
                  <a:lnTo>
                    <a:pt x="153200" y="1398651"/>
                  </a:lnTo>
                  <a:lnTo>
                    <a:pt x="108267" y="1324737"/>
                  </a:lnTo>
                  <a:lnTo>
                    <a:pt x="70497" y="1246251"/>
                  </a:lnTo>
                  <a:lnTo>
                    <a:pt x="40322" y="1163827"/>
                  </a:lnTo>
                  <a:lnTo>
                    <a:pt x="18224" y="1077849"/>
                  </a:lnTo>
                  <a:lnTo>
                    <a:pt x="4622" y="988821"/>
                  </a:lnTo>
                  <a:lnTo>
                    <a:pt x="0" y="897127"/>
                  </a:lnTo>
                  <a:lnTo>
                    <a:pt x="4622" y="805433"/>
                  </a:lnTo>
                  <a:lnTo>
                    <a:pt x="18224" y="716279"/>
                  </a:lnTo>
                  <a:lnTo>
                    <a:pt x="40322" y="630427"/>
                  </a:lnTo>
                  <a:lnTo>
                    <a:pt x="70497" y="548004"/>
                  </a:lnTo>
                  <a:lnTo>
                    <a:pt x="108267" y="469518"/>
                  </a:lnTo>
                  <a:lnTo>
                    <a:pt x="153200" y="395604"/>
                  </a:lnTo>
                  <a:lnTo>
                    <a:pt x="204838" y="326516"/>
                  </a:lnTo>
                  <a:lnTo>
                    <a:pt x="262737" y="262763"/>
                  </a:lnTo>
                  <a:lnTo>
                    <a:pt x="326440" y="204850"/>
                  </a:lnTo>
                  <a:lnTo>
                    <a:pt x="395503" y="153288"/>
                  </a:lnTo>
                  <a:lnTo>
                    <a:pt x="469468" y="108330"/>
                  </a:lnTo>
                  <a:lnTo>
                    <a:pt x="547878" y="70612"/>
                  </a:lnTo>
                  <a:lnTo>
                    <a:pt x="630301" y="40386"/>
                  </a:lnTo>
                  <a:lnTo>
                    <a:pt x="716280" y="18287"/>
                  </a:lnTo>
                  <a:lnTo>
                    <a:pt x="805370" y="4699"/>
                  </a:lnTo>
                  <a:lnTo>
                    <a:pt x="89693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2" y="213359"/>
              <a:ext cx="1400555" cy="5425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16712" y="2637536"/>
            <a:ext cx="3584575" cy="2021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latin typeface="Trebuchet MS"/>
                <a:cs typeface="Trebuchet MS"/>
              </a:rPr>
              <a:t>About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You</a:t>
            </a:r>
            <a:endParaRPr sz="20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  <a:spcBef>
                <a:spcPts val="1510"/>
              </a:spcBef>
            </a:pPr>
            <a:r>
              <a:rPr lang="en-US" sz="1400" b="0" i="0" dirty="0">
                <a:effectLst/>
                <a:latin typeface="-apple-system"/>
              </a:rPr>
              <a:t>Successful Computer Science graduate with expertise in data analytics. Skilled in Python, SQL, R, Tableau, and machine learning. Certified in Data Analysis, R Programming, and SQL. Experienced in Google Looker Studio. Committed to leveraging data for business growth and social impact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98185" y="1703070"/>
            <a:ext cx="3845815" cy="1719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724025">
              <a:lnSpc>
                <a:spcPct val="100000"/>
              </a:lnSpc>
              <a:spcBef>
                <a:spcPts val="5"/>
              </a:spcBef>
            </a:pPr>
            <a:r>
              <a:rPr lang="es-ES" sz="1400" b="1" i="0" dirty="0">
                <a:effectLst/>
                <a:latin typeface="Trebuchet MS" panose="020B0603020202020204" pitchFamily="34" charset="0"/>
              </a:rPr>
              <a:t>Alibaba Cloud Computing </a:t>
            </a:r>
          </a:p>
          <a:p>
            <a:pPr marL="12700" marR="1724025">
              <a:lnSpc>
                <a:spcPct val="100000"/>
              </a:lnSpc>
              <a:spcBef>
                <a:spcPts val="5"/>
              </a:spcBef>
            </a:pPr>
            <a:r>
              <a:rPr sz="1400" spc="100" dirty="0" err="1">
                <a:latin typeface="Trebuchet MS"/>
                <a:cs typeface="Trebuchet MS"/>
              </a:rPr>
              <a:t>R</a:t>
            </a:r>
            <a:r>
              <a:rPr sz="1400" spc="35" dirty="0" err="1">
                <a:latin typeface="Trebuchet MS"/>
                <a:cs typeface="Trebuchet MS"/>
              </a:rPr>
              <a:t>a</a:t>
            </a:r>
            <a:r>
              <a:rPr sz="1400" spc="10" dirty="0" err="1">
                <a:latin typeface="Trebuchet MS"/>
                <a:cs typeface="Trebuchet MS"/>
              </a:rPr>
              <a:t>k</a:t>
            </a:r>
            <a:r>
              <a:rPr sz="1400" spc="35" dirty="0" err="1">
                <a:latin typeface="Trebuchet MS"/>
                <a:cs typeface="Trebuchet MS"/>
              </a:rPr>
              <a:t>amin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A</a:t>
            </a:r>
            <a:r>
              <a:rPr sz="1400" spc="80" dirty="0">
                <a:latin typeface="Trebuchet MS"/>
                <a:cs typeface="Trebuchet MS"/>
              </a:rPr>
              <a:t>c</a:t>
            </a:r>
            <a:r>
              <a:rPr sz="1400" spc="35" dirty="0">
                <a:latin typeface="Trebuchet MS"/>
                <a:cs typeface="Trebuchet MS"/>
              </a:rPr>
              <a:t>a</a:t>
            </a:r>
            <a:r>
              <a:rPr sz="1400" spc="55" dirty="0">
                <a:latin typeface="Trebuchet MS"/>
                <a:cs typeface="Trebuchet MS"/>
              </a:rPr>
              <a:t>d</a:t>
            </a:r>
            <a:r>
              <a:rPr sz="1400" spc="20" dirty="0">
                <a:latin typeface="Trebuchet MS"/>
                <a:cs typeface="Trebuchet MS"/>
              </a:rPr>
              <a:t>e</a:t>
            </a:r>
            <a:r>
              <a:rPr sz="1400" spc="60" dirty="0">
                <a:latin typeface="Trebuchet MS"/>
                <a:cs typeface="Trebuchet MS"/>
              </a:rPr>
              <a:t>my  </a:t>
            </a:r>
            <a:r>
              <a:rPr lang="en-US" sz="1400" spc="70" dirty="0">
                <a:latin typeface="Trebuchet MS"/>
                <a:cs typeface="Trebuchet MS"/>
              </a:rPr>
              <a:t>Jun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2022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290" dirty="0">
                <a:latin typeface="Trebuchet MS"/>
                <a:cs typeface="Trebuchet MS"/>
              </a:rPr>
              <a:t>–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lang="en-US" sz="1400" spc="80" dirty="0">
                <a:latin typeface="Trebuchet MS"/>
                <a:cs typeface="Trebuchet MS"/>
              </a:rPr>
              <a:t>August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2023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 dirty="0">
              <a:latin typeface="Trebuchet MS"/>
              <a:cs typeface="Trebuchet MS"/>
            </a:endParaRPr>
          </a:p>
          <a:p>
            <a:pPr marL="29209">
              <a:lnSpc>
                <a:spcPct val="100000"/>
              </a:lnSpc>
              <a:spcBef>
                <a:spcPts val="1315"/>
              </a:spcBef>
            </a:pPr>
            <a:r>
              <a:rPr lang="en-US" sz="1400" b="1" spc="55" dirty="0">
                <a:latin typeface="Trebuchet MS"/>
                <a:cs typeface="Trebuchet MS"/>
              </a:rPr>
              <a:t>Short Class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90" dirty="0">
                <a:latin typeface="Trebuchet MS"/>
                <a:cs typeface="Trebuchet MS"/>
              </a:rPr>
              <a:t>Data</a:t>
            </a:r>
            <a:r>
              <a:rPr sz="1400" b="1" spc="-140" dirty="0">
                <a:latin typeface="Trebuchet MS"/>
                <a:cs typeface="Trebuchet MS"/>
              </a:rPr>
              <a:t> </a:t>
            </a:r>
            <a:r>
              <a:rPr sz="1400" b="1" spc="75" dirty="0">
                <a:latin typeface="Trebuchet MS"/>
                <a:cs typeface="Trebuchet MS"/>
              </a:rPr>
              <a:t>Analytics</a:t>
            </a:r>
            <a:endParaRPr sz="1400" dirty="0">
              <a:latin typeface="Trebuchet MS"/>
              <a:cs typeface="Trebuchet MS"/>
            </a:endParaRPr>
          </a:p>
          <a:p>
            <a:pPr marL="29209">
              <a:lnSpc>
                <a:spcPct val="100000"/>
              </a:lnSpc>
              <a:spcBef>
                <a:spcPts val="5"/>
              </a:spcBef>
            </a:pPr>
            <a:r>
              <a:rPr lang="en-US" sz="1400" spc="55" dirty="0" err="1">
                <a:latin typeface="Trebuchet MS"/>
                <a:cs typeface="Trebuchet MS"/>
              </a:rPr>
              <a:t>Revou</a:t>
            </a:r>
            <a:endParaRPr sz="1400" dirty="0">
              <a:latin typeface="Trebuchet MS"/>
              <a:cs typeface="Trebuchet MS"/>
            </a:endParaRPr>
          </a:p>
          <a:p>
            <a:pPr marL="29209">
              <a:lnSpc>
                <a:spcPct val="100000"/>
              </a:lnSpc>
            </a:pPr>
            <a:r>
              <a:rPr lang="en-US" sz="1400" spc="100" dirty="0">
                <a:latin typeface="Trebuchet MS"/>
                <a:cs typeface="Trebuchet MS"/>
              </a:rPr>
              <a:t>Mar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202</a:t>
            </a:r>
            <a:r>
              <a:rPr lang="en-US" sz="1400" spc="105" dirty="0">
                <a:latin typeface="Trebuchet MS"/>
                <a:cs typeface="Trebuchet MS"/>
              </a:rPr>
              <a:t>3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290" dirty="0">
                <a:latin typeface="Trebuchet MS"/>
                <a:cs typeface="Trebuchet MS"/>
              </a:rPr>
              <a:t>–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lang="en-US" sz="1400" spc="25" dirty="0">
                <a:latin typeface="Trebuchet MS"/>
                <a:cs typeface="Trebuchet MS"/>
              </a:rPr>
              <a:t>Apr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202</a:t>
            </a:r>
            <a:r>
              <a:rPr lang="en-US" sz="1400" spc="105" dirty="0">
                <a:latin typeface="Trebuchet MS"/>
                <a:cs typeface="Trebuchet MS"/>
              </a:rPr>
              <a:t>3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27" name="Picture 26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DF2A34D7-8CB0-CDEC-62C5-06307677B4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0" y="495046"/>
            <a:ext cx="1833961" cy="17945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" y="83807"/>
            <a:ext cx="5407152" cy="861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1056" y="204597"/>
            <a:ext cx="489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latin typeface="Trebuchet MS"/>
                <a:cs typeface="Trebuchet MS"/>
              </a:rPr>
              <a:t>Task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65" dirty="0">
                <a:latin typeface="Trebuchet MS"/>
                <a:cs typeface="Trebuchet MS"/>
              </a:rPr>
              <a:t>4</a:t>
            </a:r>
            <a:r>
              <a:rPr sz="2800" b="1" spc="-245" dirty="0">
                <a:latin typeface="Trebuchet MS"/>
                <a:cs typeface="Trebuchet MS"/>
              </a:rPr>
              <a:t> </a:t>
            </a:r>
            <a:r>
              <a:rPr sz="2800" b="1" spc="555" dirty="0">
                <a:latin typeface="Trebuchet MS"/>
                <a:cs typeface="Trebuchet MS"/>
              </a:rPr>
              <a:t>–</a:t>
            </a:r>
            <a:r>
              <a:rPr sz="2800" b="1" spc="-235" dirty="0">
                <a:latin typeface="Trebuchet MS"/>
                <a:cs typeface="Trebuchet MS"/>
              </a:rPr>
              <a:t> </a:t>
            </a:r>
            <a:r>
              <a:rPr sz="2800" b="1" spc="120" dirty="0">
                <a:latin typeface="Trebuchet MS"/>
                <a:cs typeface="Trebuchet MS"/>
              </a:rPr>
              <a:t>K</a:t>
            </a:r>
            <a:r>
              <a:rPr sz="2800" b="1" spc="140" dirty="0">
                <a:latin typeface="Trebuchet MS"/>
                <a:cs typeface="Trebuchet MS"/>
              </a:rPr>
              <a:t>m</a:t>
            </a:r>
            <a:r>
              <a:rPr sz="2800" b="1" spc="105" dirty="0">
                <a:latin typeface="Trebuchet MS"/>
                <a:cs typeface="Trebuchet MS"/>
              </a:rPr>
              <a:t>e</a:t>
            </a:r>
            <a:r>
              <a:rPr sz="2800" b="1" spc="85" dirty="0">
                <a:latin typeface="Trebuchet MS"/>
                <a:cs typeface="Trebuchet MS"/>
              </a:rPr>
              <a:t>a</a:t>
            </a:r>
            <a:r>
              <a:rPr sz="2800" b="1" spc="240" dirty="0">
                <a:latin typeface="Trebuchet MS"/>
                <a:cs typeface="Trebuchet MS"/>
              </a:rPr>
              <a:t>ns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150" dirty="0">
                <a:latin typeface="Trebuchet MS"/>
                <a:cs typeface="Trebuchet MS"/>
              </a:rPr>
              <a:t>C</a:t>
            </a:r>
            <a:r>
              <a:rPr sz="2800" b="1" spc="75" dirty="0">
                <a:latin typeface="Trebuchet MS"/>
                <a:cs typeface="Trebuchet MS"/>
              </a:rPr>
              <a:t>l</a:t>
            </a:r>
            <a:r>
              <a:rPr sz="2800" b="1" spc="155" dirty="0">
                <a:latin typeface="Trebuchet MS"/>
                <a:cs typeface="Trebuchet MS"/>
              </a:rPr>
              <a:t>ustering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1972" y="0"/>
            <a:ext cx="2886455" cy="922020"/>
            <a:chOff x="5871972" y="0"/>
            <a:chExt cx="2886455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2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2437" y="807211"/>
            <a:ext cx="1862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Data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Normalization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64F25D-1321-7C30-0301-65DA21F1A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523" y="1352550"/>
            <a:ext cx="5390148" cy="322865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" y="83807"/>
            <a:ext cx="5407152" cy="861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1056" y="204597"/>
            <a:ext cx="489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latin typeface="Trebuchet MS"/>
                <a:cs typeface="Trebuchet MS"/>
              </a:rPr>
              <a:t>Task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65" dirty="0">
                <a:latin typeface="Trebuchet MS"/>
                <a:cs typeface="Trebuchet MS"/>
              </a:rPr>
              <a:t>4</a:t>
            </a:r>
            <a:r>
              <a:rPr sz="2800" b="1" spc="-245" dirty="0">
                <a:latin typeface="Trebuchet MS"/>
                <a:cs typeface="Trebuchet MS"/>
              </a:rPr>
              <a:t> </a:t>
            </a:r>
            <a:r>
              <a:rPr sz="2800" b="1" spc="555" dirty="0">
                <a:latin typeface="Trebuchet MS"/>
                <a:cs typeface="Trebuchet MS"/>
              </a:rPr>
              <a:t>–</a:t>
            </a:r>
            <a:r>
              <a:rPr sz="2800" b="1" spc="-235" dirty="0">
                <a:latin typeface="Trebuchet MS"/>
                <a:cs typeface="Trebuchet MS"/>
              </a:rPr>
              <a:t> </a:t>
            </a:r>
            <a:r>
              <a:rPr sz="2800" b="1" spc="120" dirty="0">
                <a:latin typeface="Trebuchet MS"/>
                <a:cs typeface="Trebuchet MS"/>
              </a:rPr>
              <a:t>K</a:t>
            </a:r>
            <a:r>
              <a:rPr sz="2800" b="1" spc="140" dirty="0">
                <a:latin typeface="Trebuchet MS"/>
                <a:cs typeface="Trebuchet MS"/>
              </a:rPr>
              <a:t>m</a:t>
            </a:r>
            <a:r>
              <a:rPr sz="2800" b="1" spc="105" dirty="0">
                <a:latin typeface="Trebuchet MS"/>
                <a:cs typeface="Trebuchet MS"/>
              </a:rPr>
              <a:t>e</a:t>
            </a:r>
            <a:r>
              <a:rPr sz="2800" b="1" spc="85" dirty="0">
                <a:latin typeface="Trebuchet MS"/>
                <a:cs typeface="Trebuchet MS"/>
              </a:rPr>
              <a:t>a</a:t>
            </a:r>
            <a:r>
              <a:rPr sz="2800" b="1" spc="240" dirty="0">
                <a:latin typeface="Trebuchet MS"/>
                <a:cs typeface="Trebuchet MS"/>
              </a:rPr>
              <a:t>ns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150" dirty="0">
                <a:latin typeface="Trebuchet MS"/>
                <a:cs typeface="Trebuchet MS"/>
              </a:rPr>
              <a:t>C</a:t>
            </a:r>
            <a:r>
              <a:rPr sz="2800" b="1" spc="75" dirty="0">
                <a:latin typeface="Trebuchet MS"/>
                <a:cs typeface="Trebuchet MS"/>
              </a:rPr>
              <a:t>l</a:t>
            </a:r>
            <a:r>
              <a:rPr sz="2800" b="1" spc="155" dirty="0">
                <a:latin typeface="Trebuchet MS"/>
                <a:cs typeface="Trebuchet MS"/>
              </a:rPr>
              <a:t>ustering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1972" y="0"/>
            <a:ext cx="2886455" cy="922020"/>
            <a:chOff x="5871972" y="0"/>
            <a:chExt cx="2886455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2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96290" y="1080897"/>
            <a:ext cx="1862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Data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Normalization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92B34A-67DA-F854-ED52-040E7D043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581149"/>
            <a:ext cx="8310008" cy="220221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" y="83807"/>
            <a:ext cx="5407152" cy="861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056" y="204597"/>
            <a:ext cx="489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/>
              <a:t>Task</a:t>
            </a:r>
            <a:r>
              <a:rPr sz="2800" spc="-240" dirty="0"/>
              <a:t> </a:t>
            </a:r>
            <a:r>
              <a:rPr sz="2800" spc="265" dirty="0"/>
              <a:t>4</a:t>
            </a:r>
            <a:r>
              <a:rPr sz="2800" spc="-245" dirty="0"/>
              <a:t> </a:t>
            </a:r>
            <a:r>
              <a:rPr sz="2800" spc="555" dirty="0"/>
              <a:t>–</a:t>
            </a:r>
            <a:r>
              <a:rPr sz="2800" spc="-235" dirty="0"/>
              <a:t> </a:t>
            </a:r>
            <a:r>
              <a:rPr sz="2800" spc="120" dirty="0"/>
              <a:t>K</a:t>
            </a:r>
            <a:r>
              <a:rPr sz="2800" spc="140" dirty="0"/>
              <a:t>m</a:t>
            </a:r>
            <a:r>
              <a:rPr sz="2800" spc="105" dirty="0"/>
              <a:t>e</a:t>
            </a:r>
            <a:r>
              <a:rPr sz="2800" spc="85" dirty="0"/>
              <a:t>a</a:t>
            </a:r>
            <a:r>
              <a:rPr sz="2800" spc="240" dirty="0"/>
              <a:t>ns</a:t>
            </a:r>
            <a:r>
              <a:rPr sz="2800" spc="-210" dirty="0"/>
              <a:t> </a:t>
            </a:r>
            <a:r>
              <a:rPr sz="2800" spc="150" dirty="0"/>
              <a:t>C</a:t>
            </a:r>
            <a:r>
              <a:rPr sz="2800" spc="75" dirty="0"/>
              <a:t>l</a:t>
            </a:r>
            <a:r>
              <a:rPr sz="2800" spc="155" dirty="0"/>
              <a:t>ustering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5871971" y="0"/>
            <a:ext cx="2886456" cy="922020"/>
            <a:chOff x="5871971" y="0"/>
            <a:chExt cx="2886456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21004" y="893774"/>
            <a:ext cx="1401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Elbow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1741" y="3388233"/>
            <a:ext cx="31095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Berdasarkan </a:t>
            </a:r>
            <a:r>
              <a:rPr sz="1400" b="1" spc="-5" dirty="0">
                <a:latin typeface="Arial"/>
                <a:cs typeface="Arial"/>
              </a:rPr>
              <a:t>Elbow Method, </a:t>
            </a:r>
            <a:r>
              <a:rPr sz="1400" b="1" dirty="0">
                <a:latin typeface="Arial"/>
                <a:cs typeface="Arial"/>
              </a:rPr>
              <a:t>jumlah 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cluster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yang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sesuai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adalah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cluster.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0BAFC2-B6B2-0F50-8874-3D6995A81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29" y="1276350"/>
            <a:ext cx="4250705" cy="3068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9E834-D2CE-144D-44AF-5ABB1C1BB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191" y="1352549"/>
            <a:ext cx="3542204" cy="19364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" y="83807"/>
            <a:ext cx="5407152" cy="861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056" y="204597"/>
            <a:ext cx="489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/>
              <a:t>Task</a:t>
            </a:r>
            <a:r>
              <a:rPr sz="2800" spc="-240" dirty="0"/>
              <a:t> </a:t>
            </a:r>
            <a:r>
              <a:rPr sz="2800" spc="265" dirty="0"/>
              <a:t>4</a:t>
            </a:r>
            <a:r>
              <a:rPr sz="2800" spc="-245" dirty="0"/>
              <a:t> </a:t>
            </a:r>
            <a:r>
              <a:rPr sz="2800" spc="555" dirty="0"/>
              <a:t>–</a:t>
            </a:r>
            <a:r>
              <a:rPr sz="2800" spc="-235" dirty="0"/>
              <a:t> </a:t>
            </a:r>
            <a:r>
              <a:rPr sz="2800" spc="120" dirty="0"/>
              <a:t>K</a:t>
            </a:r>
            <a:r>
              <a:rPr sz="2800" spc="140" dirty="0"/>
              <a:t>m</a:t>
            </a:r>
            <a:r>
              <a:rPr sz="2800" spc="105" dirty="0"/>
              <a:t>e</a:t>
            </a:r>
            <a:r>
              <a:rPr sz="2800" spc="85" dirty="0"/>
              <a:t>a</a:t>
            </a:r>
            <a:r>
              <a:rPr sz="2800" spc="240" dirty="0"/>
              <a:t>ns</a:t>
            </a:r>
            <a:r>
              <a:rPr sz="2800" spc="-210" dirty="0"/>
              <a:t> </a:t>
            </a:r>
            <a:r>
              <a:rPr sz="2800" spc="150" dirty="0"/>
              <a:t>C</a:t>
            </a:r>
            <a:r>
              <a:rPr sz="2800" spc="75" dirty="0"/>
              <a:t>l</a:t>
            </a:r>
            <a:r>
              <a:rPr sz="2800" spc="155" dirty="0"/>
              <a:t>ustering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5871768" y="0"/>
            <a:ext cx="2886456" cy="922020"/>
            <a:chOff x="5871971" y="0"/>
            <a:chExt cx="2886456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64616" y="890397"/>
            <a:ext cx="1447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Silhouette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Plot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360" y="3415251"/>
            <a:ext cx="8209280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 marR="3027680">
              <a:spcBef>
                <a:spcPts val="100"/>
              </a:spcBef>
            </a:pPr>
            <a:r>
              <a:rPr lang="en-ID" sz="1400" spc="-5" dirty="0">
                <a:latin typeface="Arial MT"/>
                <a:cs typeface="Arial MT"/>
              </a:rPr>
              <a:t>For</a:t>
            </a:r>
            <a:r>
              <a:rPr lang="en-ID" sz="1400" spc="-20" dirty="0">
                <a:latin typeface="Arial MT"/>
                <a:cs typeface="Arial MT"/>
              </a:rPr>
              <a:t> </a:t>
            </a:r>
            <a:r>
              <a:rPr lang="en-ID" sz="1400" dirty="0">
                <a:latin typeface="Arial MT"/>
                <a:cs typeface="Arial MT"/>
              </a:rPr>
              <a:t>n_</a:t>
            </a:r>
            <a:r>
              <a:rPr lang="en-US" sz="1400" dirty="0">
                <a:latin typeface="Arial MT"/>
                <a:cs typeface="Arial MT"/>
              </a:rPr>
              <a:t>clusters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=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2,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the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silhouette</a:t>
            </a:r>
            <a:r>
              <a:rPr lang="en-US" sz="1400" spc="-4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score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is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ID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0.47981313905566353</a:t>
            </a:r>
            <a:endParaRPr lang="en-ID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769" marR="3027680">
              <a:lnSpc>
                <a:spcPct val="100000"/>
              </a:lnSpc>
              <a:spcBef>
                <a:spcPts val="100"/>
              </a:spcBef>
            </a:pPr>
            <a:r>
              <a:rPr lang="en-US" sz="1400" spc="-37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For </a:t>
            </a:r>
            <a:r>
              <a:rPr lang="en-US" sz="1400" dirty="0" err="1">
                <a:latin typeface="Arial MT"/>
                <a:cs typeface="Arial MT"/>
              </a:rPr>
              <a:t>n_clusters</a:t>
            </a:r>
            <a:r>
              <a:rPr lang="en-US" sz="1400" dirty="0">
                <a:latin typeface="Arial MT"/>
                <a:cs typeface="Arial MT"/>
              </a:rPr>
              <a:t> = 3, the silhouette score is </a:t>
            </a:r>
            <a:r>
              <a:rPr lang="en-ID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0.43028449435712024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For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 err="1">
                <a:latin typeface="Arial MT"/>
                <a:cs typeface="Arial MT"/>
              </a:rPr>
              <a:t>n_clusters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=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4,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the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silhouette</a:t>
            </a:r>
            <a:r>
              <a:rPr lang="en-US" sz="1400" spc="-4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score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is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ID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0.36755972546792115</a:t>
            </a:r>
            <a:endParaRPr lang="en-US" sz="1400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spc="-5" dirty="0" err="1">
                <a:latin typeface="Arial MT"/>
                <a:cs typeface="Arial MT"/>
              </a:rPr>
              <a:t>Berdasarkan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keseimbangan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tiap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cluster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dari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silhouette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plot,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jumlah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cluster</a:t>
            </a:r>
            <a:r>
              <a:rPr sz="1400" spc="-5" dirty="0">
                <a:latin typeface="Arial MT"/>
                <a:cs typeface="Arial MT"/>
              </a:rPr>
              <a:t> yang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optimal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adalah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cluster. Meskipun rata-rata shilouette score untuk </a:t>
            </a:r>
            <a:r>
              <a:rPr sz="1400" dirty="0">
                <a:latin typeface="Arial MT"/>
                <a:cs typeface="Arial MT"/>
              </a:rPr>
              <a:t>2 </a:t>
            </a:r>
            <a:r>
              <a:rPr sz="1400" spc="-5" dirty="0">
                <a:latin typeface="Arial MT"/>
                <a:cs typeface="Arial MT"/>
              </a:rPr>
              <a:t>cluster lebih tinggi, kita akan tetap </a:t>
            </a:r>
            <a:r>
              <a:rPr sz="1400" spc="-10" dirty="0">
                <a:latin typeface="Arial MT"/>
                <a:cs typeface="Arial MT"/>
              </a:rPr>
              <a:t>menggunakan </a:t>
            </a:r>
            <a:r>
              <a:rPr sz="1400" dirty="0">
                <a:latin typeface="Arial MT"/>
                <a:cs typeface="Arial MT"/>
              </a:rPr>
              <a:t>3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untuk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pemodelan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(dengan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mempertimbangkan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Elbow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Method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juga)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15" name="Picture 14" descr="A graph of a graph showing a number of values&#10;&#10;Description automatically generated with medium confidence">
            <a:extLst>
              <a:ext uri="{FF2B5EF4-FFF2-40B4-BE49-F238E27FC236}">
                <a16:creationId xmlns:a16="http://schemas.microsoft.com/office/drawing/2014/main" id="{EB487131-79C0-A888-452E-DD1B600BE3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61159"/>
            <a:ext cx="2731008" cy="2010435"/>
          </a:xfrm>
          <a:prstGeom prst="rect">
            <a:avLst/>
          </a:prstGeom>
        </p:spPr>
      </p:pic>
      <p:pic>
        <p:nvPicPr>
          <p:cNvPr id="17" name="Picture 1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E3A7617D-318C-6677-04D3-DB5FCB7729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91" y="1362349"/>
            <a:ext cx="2731008" cy="2010436"/>
          </a:xfrm>
          <a:prstGeom prst="rect">
            <a:avLst/>
          </a:prstGeom>
        </p:spPr>
      </p:pic>
      <p:pic>
        <p:nvPicPr>
          <p:cNvPr id="19" name="Picture 18" descr="A graph of a graph showing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C73E9CE-EF06-EBA1-A939-3E9562AF21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82" y="1417317"/>
            <a:ext cx="2638818" cy="194257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" y="83807"/>
            <a:ext cx="5407152" cy="861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056" y="204597"/>
            <a:ext cx="489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/>
              <a:t>Task</a:t>
            </a:r>
            <a:r>
              <a:rPr sz="2800" spc="-240" dirty="0"/>
              <a:t> </a:t>
            </a:r>
            <a:r>
              <a:rPr sz="2800" spc="265" dirty="0"/>
              <a:t>4</a:t>
            </a:r>
            <a:r>
              <a:rPr sz="2800" spc="-245" dirty="0"/>
              <a:t> </a:t>
            </a:r>
            <a:r>
              <a:rPr sz="2800" spc="555" dirty="0"/>
              <a:t>–</a:t>
            </a:r>
            <a:r>
              <a:rPr sz="2800" spc="-235" dirty="0"/>
              <a:t> </a:t>
            </a:r>
            <a:r>
              <a:rPr sz="2800" spc="120" dirty="0"/>
              <a:t>K</a:t>
            </a:r>
            <a:r>
              <a:rPr sz="2800" spc="140" dirty="0"/>
              <a:t>m</a:t>
            </a:r>
            <a:r>
              <a:rPr sz="2800" spc="105" dirty="0"/>
              <a:t>e</a:t>
            </a:r>
            <a:r>
              <a:rPr sz="2800" spc="85" dirty="0"/>
              <a:t>a</a:t>
            </a:r>
            <a:r>
              <a:rPr sz="2800" spc="240" dirty="0"/>
              <a:t>ns</a:t>
            </a:r>
            <a:r>
              <a:rPr sz="2800" spc="-210" dirty="0"/>
              <a:t> </a:t>
            </a:r>
            <a:r>
              <a:rPr sz="2800" spc="150" dirty="0"/>
              <a:t>C</a:t>
            </a:r>
            <a:r>
              <a:rPr sz="2800" spc="75" dirty="0"/>
              <a:t>l</a:t>
            </a:r>
            <a:r>
              <a:rPr sz="2800" spc="155" dirty="0"/>
              <a:t>ustering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5871971" y="0"/>
            <a:ext cx="2886456" cy="922020"/>
            <a:chOff x="5871971" y="0"/>
            <a:chExt cx="2886456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1004" y="950798"/>
            <a:ext cx="454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PCA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1982" y="2022424"/>
            <a:ext cx="253492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n_components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yang</a:t>
            </a:r>
            <a:r>
              <a:rPr sz="1400" dirty="0">
                <a:latin typeface="Arial MT"/>
                <a:cs typeface="Arial MT"/>
              </a:rPr>
              <a:t> dipilih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adalah</a:t>
            </a:r>
            <a:r>
              <a:rPr sz="1400" dirty="0">
                <a:latin typeface="Arial MT"/>
                <a:cs typeface="Arial MT"/>
              </a:rPr>
              <a:t> 2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components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karena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variasi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yang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tercover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sekitar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90%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Picture 10" descr="A graph with a dotted line&#10;&#10;Description automatically generated">
            <a:extLst>
              <a:ext uri="{FF2B5EF4-FFF2-40B4-BE49-F238E27FC236}">
                <a16:creationId xmlns:a16="http://schemas.microsoft.com/office/drawing/2014/main" id="{C4BC2B9B-229C-03E4-4919-0F8208C27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17984"/>
            <a:ext cx="4419601" cy="320675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" y="83807"/>
            <a:ext cx="5407152" cy="861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1056" y="204597"/>
            <a:ext cx="489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latin typeface="Trebuchet MS"/>
                <a:cs typeface="Trebuchet MS"/>
              </a:rPr>
              <a:t>Task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65" dirty="0">
                <a:latin typeface="Trebuchet MS"/>
                <a:cs typeface="Trebuchet MS"/>
              </a:rPr>
              <a:t>4</a:t>
            </a:r>
            <a:r>
              <a:rPr sz="2800" b="1" spc="-245" dirty="0">
                <a:latin typeface="Trebuchet MS"/>
                <a:cs typeface="Trebuchet MS"/>
              </a:rPr>
              <a:t> </a:t>
            </a:r>
            <a:r>
              <a:rPr sz="2800" b="1" spc="555" dirty="0">
                <a:latin typeface="Trebuchet MS"/>
                <a:cs typeface="Trebuchet MS"/>
              </a:rPr>
              <a:t>–</a:t>
            </a:r>
            <a:r>
              <a:rPr sz="2800" b="1" spc="-235" dirty="0">
                <a:latin typeface="Trebuchet MS"/>
                <a:cs typeface="Trebuchet MS"/>
              </a:rPr>
              <a:t> </a:t>
            </a:r>
            <a:r>
              <a:rPr sz="2800" b="1" spc="120" dirty="0">
                <a:latin typeface="Trebuchet MS"/>
                <a:cs typeface="Trebuchet MS"/>
              </a:rPr>
              <a:t>K</a:t>
            </a:r>
            <a:r>
              <a:rPr sz="2800" b="1" spc="140" dirty="0">
                <a:latin typeface="Trebuchet MS"/>
                <a:cs typeface="Trebuchet MS"/>
              </a:rPr>
              <a:t>m</a:t>
            </a:r>
            <a:r>
              <a:rPr sz="2800" b="1" spc="105" dirty="0">
                <a:latin typeface="Trebuchet MS"/>
                <a:cs typeface="Trebuchet MS"/>
              </a:rPr>
              <a:t>e</a:t>
            </a:r>
            <a:r>
              <a:rPr sz="2800" b="1" spc="85" dirty="0">
                <a:latin typeface="Trebuchet MS"/>
                <a:cs typeface="Trebuchet MS"/>
              </a:rPr>
              <a:t>a</a:t>
            </a:r>
            <a:r>
              <a:rPr sz="2800" b="1" spc="240" dirty="0">
                <a:latin typeface="Trebuchet MS"/>
                <a:cs typeface="Trebuchet MS"/>
              </a:rPr>
              <a:t>ns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150" dirty="0">
                <a:latin typeface="Trebuchet MS"/>
                <a:cs typeface="Trebuchet MS"/>
              </a:rPr>
              <a:t>C</a:t>
            </a:r>
            <a:r>
              <a:rPr sz="2800" b="1" spc="75" dirty="0">
                <a:latin typeface="Trebuchet MS"/>
                <a:cs typeface="Trebuchet MS"/>
              </a:rPr>
              <a:t>l</a:t>
            </a:r>
            <a:r>
              <a:rPr sz="2800" b="1" spc="155" dirty="0">
                <a:latin typeface="Trebuchet MS"/>
                <a:cs typeface="Trebuchet MS"/>
              </a:rPr>
              <a:t>ustering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1972" y="0"/>
            <a:ext cx="2886455" cy="922020"/>
            <a:chOff x="5871972" y="0"/>
            <a:chExt cx="2886455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2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1004" y="950798"/>
            <a:ext cx="2136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Visualisasi Clustering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Picture 9" descr="A graph with red blue and yellow dots&#10;&#10;Description automatically generated">
            <a:extLst>
              <a:ext uri="{FF2B5EF4-FFF2-40B4-BE49-F238E27FC236}">
                <a16:creationId xmlns:a16="http://schemas.microsoft.com/office/drawing/2014/main" id="{237858D8-0F39-14D1-752A-6D4DBF650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52550"/>
            <a:ext cx="4904238" cy="33621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" y="83807"/>
            <a:ext cx="5407152" cy="861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1056" y="204597"/>
            <a:ext cx="489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latin typeface="Trebuchet MS"/>
                <a:cs typeface="Trebuchet MS"/>
              </a:rPr>
              <a:t>Task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65" dirty="0">
                <a:latin typeface="Trebuchet MS"/>
                <a:cs typeface="Trebuchet MS"/>
              </a:rPr>
              <a:t>4</a:t>
            </a:r>
            <a:r>
              <a:rPr sz="2800" b="1" spc="-245" dirty="0">
                <a:latin typeface="Trebuchet MS"/>
                <a:cs typeface="Trebuchet MS"/>
              </a:rPr>
              <a:t> </a:t>
            </a:r>
            <a:r>
              <a:rPr sz="2800" b="1" spc="555" dirty="0">
                <a:latin typeface="Trebuchet MS"/>
                <a:cs typeface="Trebuchet MS"/>
              </a:rPr>
              <a:t>–</a:t>
            </a:r>
            <a:r>
              <a:rPr sz="2800" b="1" spc="-235" dirty="0">
                <a:latin typeface="Trebuchet MS"/>
                <a:cs typeface="Trebuchet MS"/>
              </a:rPr>
              <a:t> </a:t>
            </a:r>
            <a:r>
              <a:rPr sz="2800" b="1" spc="120" dirty="0">
                <a:latin typeface="Trebuchet MS"/>
                <a:cs typeface="Trebuchet MS"/>
              </a:rPr>
              <a:t>K</a:t>
            </a:r>
            <a:r>
              <a:rPr sz="2800" b="1" spc="140" dirty="0">
                <a:latin typeface="Trebuchet MS"/>
                <a:cs typeface="Trebuchet MS"/>
              </a:rPr>
              <a:t>m</a:t>
            </a:r>
            <a:r>
              <a:rPr sz="2800" b="1" spc="105" dirty="0">
                <a:latin typeface="Trebuchet MS"/>
                <a:cs typeface="Trebuchet MS"/>
              </a:rPr>
              <a:t>e</a:t>
            </a:r>
            <a:r>
              <a:rPr sz="2800" b="1" spc="85" dirty="0">
                <a:latin typeface="Trebuchet MS"/>
                <a:cs typeface="Trebuchet MS"/>
              </a:rPr>
              <a:t>a</a:t>
            </a:r>
            <a:r>
              <a:rPr sz="2800" b="1" spc="240" dirty="0">
                <a:latin typeface="Trebuchet MS"/>
                <a:cs typeface="Trebuchet MS"/>
              </a:rPr>
              <a:t>ns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150" dirty="0">
                <a:latin typeface="Trebuchet MS"/>
                <a:cs typeface="Trebuchet MS"/>
              </a:rPr>
              <a:t>C</a:t>
            </a:r>
            <a:r>
              <a:rPr sz="2800" b="1" spc="75" dirty="0">
                <a:latin typeface="Trebuchet MS"/>
                <a:cs typeface="Trebuchet MS"/>
              </a:rPr>
              <a:t>l</a:t>
            </a:r>
            <a:r>
              <a:rPr sz="2800" b="1" spc="155" dirty="0">
                <a:latin typeface="Trebuchet MS"/>
                <a:cs typeface="Trebuchet MS"/>
              </a:rPr>
              <a:t>ustering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1971" y="0"/>
            <a:ext cx="2886457" cy="922020"/>
            <a:chOff x="5871971" y="0"/>
            <a:chExt cx="2886457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4" y="0"/>
              <a:ext cx="1495044" cy="9220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1004" y="950798"/>
            <a:ext cx="2122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Customer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Personality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13A6CC-98C4-99C6-2B67-5E33A4E33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71" y="1833942"/>
            <a:ext cx="7935057" cy="16181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" y="83807"/>
            <a:ext cx="5407152" cy="861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1056" y="204597"/>
            <a:ext cx="489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latin typeface="Trebuchet MS"/>
                <a:cs typeface="Trebuchet MS"/>
              </a:rPr>
              <a:t>Task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65" dirty="0">
                <a:latin typeface="Trebuchet MS"/>
                <a:cs typeface="Trebuchet MS"/>
              </a:rPr>
              <a:t>4</a:t>
            </a:r>
            <a:r>
              <a:rPr sz="2800" b="1" spc="-245" dirty="0">
                <a:latin typeface="Trebuchet MS"/>
                <a:cs typeface="Trebuchet MS"/>
              </a:rPr>
              <a:t> </a:t>
            </a:r>
            <a:r>
              <a:rPr sz="2800" b="1" spc="555" dirty="0">
                <a:latin typeface="Trebuchet MS"/>
                <a:cs typeface="Trebuchet MS"/>
              </a:rPr>
              <a:t>–</a:t>
            </a:r>
            <a:r>
              <a:rPr sz="2800" b="1" spc="-235" dirty="0">
                <a:latin typeface="Trebuchet MS"/>
                <a:cs typeface="Trebuchet MS"/>
              </a:rPr>
              <a:t> </a:t>
            </a:r>
            <a:r>
              <a:rPr sz="2800" b="1" spc="120" dirty="0">
                <a:latin typeface="Trebuchet MS"/>
                <a:cs typeface="Trebuchet MS"/>
              </a:rPr>
              <a:t>K</a:t>
            </a:r>
            <a:r>
              <a:rPr sz="2800" b="1" spc="140" dirty="0">
                <a:latin typeface="Trebuchet MS"/>
                <a:cs typeface="Trebuchet MS"/>
              </a:rPr>
              <a:t>m</a:t>
            </a:r>
            <a:r>
              <a:rPr sz="2800" b="1" spc="105" dirty="0">
                <a:latin typeface="Trebuchet MS"/>
                <a:cs typeface="Trebuchet MS"/>
              </a:rPr>
              <a:t>e</a:t>
            </a:r>
            <a:r>
              <a:rPr sz="2800" b="1" spc="85" dirty="0">
                <a:latin typeface="Trebuchet MS"/>
                <a:cs typeface="Trebuchet MS"/>
              </a:rPr>
              <a:t>a</a:t>
            </a:r>
            <a:r>
              <a:rPr sz="2800" b="1" spc="240" dirty="0">
                <a:latin typeface="Trebuchet MS"/>
                <a:cs typeface="Trebuchet MS"/>
              </a:rPr>
              <a:t>ns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150" dirty="0">
                <a:latin typeface="Trebuchet MS"/>
                <a:cs typeface="Trebuchet MS"/>
              </a:rPr>
              <a:t>C</a:t>
            </a:r>
            <a:r>
              <a:rPr sz="2800" b="1" spc="75" dirty="0">
                <a:latin typeface="Trebuchet MS"/>
                <a:cs typeface="Trebuchet MS"/>
              </a:rPr>
              <a:t>l</a:t>
            </a:r>
            <a:r>
              <a:rPr sz="2800" b="1" spc="155" dirty="0">
                <a:latin typeface="Trebuchet MS"/>
                <a:cs typeface="Trebuchet MS"/>
              </a:rPr>
              <a:t>ustering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1972" y="0"/>
            <a:ext cx="2886455" cy="922020"/>
            <a:chOff x="5871972" y="0"/>
            <a:chExt cx="2886455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2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1004" y="950798"/>
            <a:ext cx="2122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Customer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Personality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Picture 9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686BBB24-973F-D294-C9DE-14FDC6D19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950"/>
            <a:ext cx="5484882" cy="308374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" y="83807"/>
            <a:ext cx="5407152" cy="861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1056" y="204597"/>
            <a:ext cx="489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latin typeface="Trebuchet MS"/>
                <a:cs typeface="Trebuchet MS"/>
              </a:rPr>
              <a:t>Task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65" dirty="0">
                <a:latin typeface="Trebuchet MS"/>
                <a:cs typeface="Trebuchet MS"/>
              </a:rPr>
              <a:t>4</a:t>
            </a:r>
            <a:r>
              <a:rPr sz="2800" b="1" spc="-245" dirty="0">
                <a:latin typeface="Trebuchet MS"/>
                <a:cs typeface="Trebuchet MS"/>
              </a:rPr>
              <a:t> </a:t>
            </a:r>
            <a:r>
              <a:rPr sz="2800" b="1" spc="555" dirty="0">
                <a:latin typeface="Trebuchet MS"/>
                <a:cs typeface="Trebuchet MS"/>
              </a:rPr>
              <a:t>–</a:t>
            </a:r>
            <a:r>
              <a:rPr sz="2800" b="1" spc="-235" dirty="0">
                <a:latin typeface="Trebuchet MS"/>
                <a:cs typeface="Trebuchet MS"/>
              </a:rPr>
              <a:t> </a:t>
            </a:r>
            <a:r>
              <a:rPr sz="2800" b="1" spc="120" dirty="0">
                <a:latin typeface="Trebuchet MS"/>
                <a:cs typeface="Trebuchet MS"/>
              </a:rPr>
              <a:t>K</a:t>
            </a:r>
            <a:r>
              <a:rPr sz="2800" b="1" spc="140" dirty="0">
                <a:latin typeface="Trebuchet MS"/>
                <a:cs typeface="Trebuchet MS"/>
              </a:rPr>
              <a:t>m</a:t>
            </a:r>
            <a:r>
              <a:rPr sz="2800" b="1" spc="105" dirty="0">
                <a:latin typeface="Trebuchet MS"/>
                <a:cs typeface="Trebuchet MS"/>
              </a:rPr>
              <a:t>e</a:t>
            </a:r>
            <a:r>
              <a:rPr sz="2800" b="1" spc="85" dirty="0">
                <a:latin typeface="Trebuchet MS"/>
                <a:cs typeface="Trebuchet MS"/>
              </a:rPr>
              <a:t>a</a:t>
            </a:r>
            <a:r>
              <a:rPr sz="2800" b="1" spc="240" dirty="0">
                <a:latin typeface="Trebuchet MS"/>
                <a:cs typeface="Trebuchet MS"/>
              </a:rPr>
              <a:t>ns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150" dirty="0">
                <a:latin typeface="Trebuchet MS"/>
                <a:cs typeface="Trebuchet MS"/>
              </a:rPr>
              <a:t>C</a:t>
            </a:r>
            <a:r>
              <a:rPr sz="2800" b="1" spc="75" dirty="0">
                <a:latin typeface="Trebuchet MS"/>
                <a:cs typeface="Trebuchet MS"/>
              </a:rPr>
              <a:t>l</a:t>
            </a:r>
            <a:r>
              <a:rPr sz="2800" b="1" spc="155" dirty="0">
                <a:latin typeface="Trebuchet MS"/>
                <a:cs typeface="Trebuchet MS"/>
              </a:rPr>
              <a:t>ustering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1972" y="0"/>
            <a:ext cx="2886455" cy="922020"/>
            <a:chOff x="5871972" y="0"/>
            <a:chExt cx="2886455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2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1004" y="950798"/>
            <a:ext cx="2122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Customer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Personality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Picture 9" descr="A graph of a pattern of customer&#10;&#10;Description automatically generated">
            <a:extLst>
              <a:ext uri="{FF2B5EF4-FFF2-40B4-BE49-F238E27FC236}">
                <a16:creationId xmlns:a16="http://schemas.microsoft.com/office/drawing/2014/main" id="{9FC14D10-C7EF-5DDB-A74E-D1E8DF428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56" y="1428751"/>
            <a:ext cx="5264063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" y="83807"/>
            <a:ext cx="5407152" cy="861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1056" y="204597"/>
            <a:ext cx="489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latin typeface="Trebuchet MS"/>
                <a:cs typeface="Trebuchet MS"/>
              </a:rPr>
              <a:t>Task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65" dirty="0">
                <a:latin typeface="Trebuchet MS"/>
                <a:cs typeface="Trebuchet MS"/>
              </a:rPr>
              <a:t>4</a:t>
            </a:r>
            <a:r>
              <a:rPr sz="2800" b="1" spc="-245" dirty="0">
                <a:latin typeface="Trebuchet MS"/>
                <a:cs typeface="Trebuchet MS"/>
              </a:rPr>
              <a:t> </a:t>
            </a:r>
            <a:r>
              <a:rPr sz="2800" b="1" spc="555" dirty="0">
                <a:latin typeface="Trebuchet MS"/>
                <a:cs typeface="Trebuchet MS"/>
              </a:rPr>
              <a:t>–</a:t>
            </a:r>
            <a:r>
              <a:rPr sz="2800" b="1" spc="-235" dirty="0">
                <a:latin typeface="Trebuchet MS"/>
                <a:cs typeface="Trebuchet MS"/>
              </a:rPr>
              <a:t> </a:t>
            </a:r>
            <a:r>
              <a:rPr sz="2800" b="1" spc="120" dirty="0">
                <a:latin typeface="Trebuchet MS"/>
                <a:cs typeface="Trebuchet MS"/>
              </a:rPr>
              <a:t>K</a:t>
            </a:r>
            <a:r>
              <a:rPr sz="2800" b="1" spc="140" dirty="0">
                <a:latin typeface="Trebuchet MS"/>
                <a:cs typeface="Trebuchet MS"/>
              </a:rPr>
              <a:t>m</a:t>
            </a:r>
            <a:r>
              <a:rPr sz="2800" b="1" spc="105" dirty="0">
                <a:latin typeface="Trebuchet MS"/>
                <a:cs typeface="Trebuchet MS"/>
              </a:rPr>
              <a:t>e</a:t>
            </a:r>
            <a:r>
              <a:rPr sz="2800" b="1" spc="85" dirty="0">
                <a:latin typeface="Trebuchet MS"/>
                <a:cs typeface="Trebuchet MS"/>
              </a:rPr>
              <a:t>a</a:t>
            </a:r>
            <a:r>
              <a:rPr sz="2800" b="1" spc="240" dirty="0">
                <a:latin typeface="Trebuchet MS"/>
                <a:cs typeface="Trebuchet MS"/>
              </a:rPr>
              <a:t>ns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150" dirty="0">
                <a:latin typeface="Trebuchet MS"/>
                <a:cs typeface="Trebuchet MS"/>
              </a:rPr>
              <a:t>C</a:t>
            </a:r>
            <a:r>
              <a:rPr sz="2800" b="1" spc="75" dirty="0">
                <a:latin typeface="Trebuchet MS"/>
                <a:cs typeface="Trebuchet MS"/>
              </a:rPr>
              <a:t>l</a:t>
            </a:r>
            <a:r>
              <a:rPr sz="2800" b="1" spc="155" dirty="0">
                <a:latin typeface="Trebuchet MS"/>
                <a:cs typeface="Trebuchet MS"/>
              </a:rPr>
              <a:t>ustering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36541" y="83807"/>
            <a:ext cx="2886455" cy="922020"/>
            <a:chOff x="5871972" y="0"/>
            <a:chExt cx="2886455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2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21004" y="950798"/>
            <a:ext cx="2122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Customer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Personality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Picture 10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051FA964-DFA5-819B-537A-D8AFC827F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0280"/>
            <a:ext cx="7515033" cy="2174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3C3E6E-71AC-038A-55D1-5192B79E1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700" y="3486150"/>
            <a:ext cx="6324600" cy="14825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" y="92964"/>
            <a:ext cx="2939796" cy="10744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180" y="238505"/>
            <a:ext cx="2301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/>
              <a:t>Challenge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66419" y="1306448"/>
            <a:ext cx="60223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b="1" spc="20" dirty="0">
                <a:latin typeface="Trebuchet MS"/>
                <a:cs typeface="Trebuchet MS"/>
              </a:rPr>
              <a:t>T</a:t>
            </a:r>
            <a:r>
              <a:rPr sz="1800" b="1" spc="90" dirty="0">
                <a:latin typeface="Trebuchet MS"/>
                <a:cs typeface="Trebuchet MS"/>
              </a:rPr>
              <a:t>a</a:t>
            </a:r>
            <a:r>
              <a:rPr sz="1800" b="1" spc="140" dirty="0">
                <a:latin typeface="Trebuchet MS"/>
                <a:cs typeface="Trebuchet MS"/>
              </a:rPr>
              <a:t>sk</a:t>
            </a:r>
            <a:r>
              <a:rPr sz="1800" b="1" spc="-145" dirty="0">
                <a:latin typeface="Trebuchet MS"/>
                <a:cs typeface="Trebuchet MS"/>
              </a:rPr>
              <a:t> </a:t>
            </a:r>
            <a:r>
              <a:rPr sz="1800" b="1" spc="-165" dirty="0">
                <a:latin typeface="Trebuchet MS"/>
                <a:cs typeface="Trebuchet MS"/>
              </a:rPr>
              <a:t>1</a:t>
            </a:r>
            <a:r>
              <a:rPr sz="1800" b="1" spc="-145" dirty="0">
                <a:latin typeface="Trebuchet MS"/>
                <a:cs typeface="Trebuchet MS"/>
              </a:rPr>
              <a:t> </a:t>
            </a:r>
            <a:r>
              <a:rPr sz="1800" b="1" spc="-140" dirty="0">
                <a:latin typeface="Trebuchet MS"/>
                <a:cs typeface="Trebuchet MS"/>
              </a:rPr>
              <a:t>: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Arial"/>
                <a:cs typeface="Arial"/>
              </a:rPr>
              <a:t>Dbe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0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er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</a:t>
            </a:r>
            <a:r>
              <a:rPr sz="1800" b="1" spc="5" dirty="0">
                <a:latin typeface="Arial"/>
                <a:cs typeface="Arial"/>
              </a:rPr>
              <a:t>nn</a:t>
            </a:r>
            <a:r>
              <a:rPr sz="1800" b="1" dirty="0">
                <a:latin typeface="Arial"/>
                <a:cs typeface="Arial"/>
              </a:rPr>
              <a:t>ecti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ith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Postgr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SQL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rebuchet MS"/>
              <a:buAutoNum type="arabicPeriod"/>
            </a:pPr>
            <a:endParaRPr sz="18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b="1" spc="20" dirty="0">
                <a:latin typeface="Trebuchet MS"/>
                <a:cs typeface="Trebuchet MS"/>
              </a:rPr>
              <a:t>T</a:t>
            </a:r>
            <a:r>
              <a:rPr sz="1800" b="1" spc="90" dirty="0">
                <a:latin typeface="Trebuchet MS"/>
                <a:cs typeface="Trebuchet MS"/>
              </a:rPr>
              <a:t>a</a:t>
            </a:r>
            <a:r>
              <a:rPr sz="1800" b="1" spc="140" dirty="0">
                <a:latin typeface="Trebuchet MS"/>
                <a:cs typeface="Trebuchet MS"/>
              </a:rPr>
              <a:t>sk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114" dirty="0">
                <a:latin typeface="Trebuchet MS"/>
                <a:cs typeface="Trebuchet MS"/>
              </a:rPr>
              <a:t>2</a:t>
            </a:r>
            <a:r>
              <a:rPr sz="1800" b="1" spc="-145" dirty="0">
                <a:latin typeface="Trebuchet MS"/>
                <a:cs typeface="Trebuchet MS"/>
              </a:rPr>
              <a:t> </a:t>
            </a:r>
            <a:r>
              <a:rPr sz="1800" b="1" spc="-135" dirty="0">
                <a:latin typeface="Trebuchet MS"/>
                <a:cs typeface="Trebuchet MS"/>
              </a:rPr>
              <a:t>: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Arial"/>
                <a:cs typeface="Arial"/>
              </a:rPr>
              <a:t>Table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Pu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lic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ea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hboa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AutoNum type="arabicPeriod"/>
            </a:pPr>
            <a:endParaRPr sz="18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b="1" spc="100" dirty="0">
                <a:latin typeface="Trebuchet MS"/>
                <a:cs typeface="Trebuchet MS"/>
              </a:rPr>
              <a:t>Task</a:t>
            </a:r>
            <a:r>
              <a:rPr sz="1800" b="1" spc="-145" dirty="0">
                <a:latin typeface="Trebuchet MS"/>
                <a:cs typeface="Trebuchet MS"/>
              </a:rPr>
              <a:t> </a:t>
            </a:r>
            <a:r>
              <a:rPr sz="1800" b="1" spc="130" dirty="0">
                <a:latin typeface="Trebuchet MS"/>
                <a:cs typeface="Trebuchet MS"/>
              </a:rPr>
              <a:t>3</a:t>
            </a:r>
            <a:r>
              <a:rPr sz="1800" b="1" spc="-140" dirty="0">
                <a:latin typeface="Trebuchet MS"/>
                <a:cs typeface="Trebuchet MS"/>
              </a:rPr>
              <a:t> :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Arial"/>
                <a:cs typeface="Arial"/>
              </a:rPr>
              <a:t>Machine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Learning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Regression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(Time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Series)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AutoNum type="arabicPeriod"/>
            </a:pPr>
            <a:endParaRPr sz="18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1800" b="1" spc="100" dirty="0">
                <a:latin typeface="Trebuchet MS"/>
                <a:cs typeface="Trebuchet MS"/>
              </a:rPr>
              <a:t>Task</a:t>
            </a:r>
            <a:r>
              <a:rPr sz="1800" b="1" spc="-145" dirty="0">
                <a:latin typeface="Trebuchet MS"/>
                <a:cs typeface="Trebuchet MS"/>
              </a:rPr>
              <a:t> </a:t>
            </a:r>
            <a:r>
              <a:rPr sz="1800" b="1" spc="170" dirty="0">
                <a:latin typeface="Trebuchet MS"/>
                <a:cs typeface="Trebuchet MS"/>
              </a:rPr>
              <a:t>4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-140" dirty="0">
                <a:latin typeface="Trebuchet MS"/>
                <a:cs typeface="Trebuchet MS"/>
              </a:rPr>
              <a:t>: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Arial"/>
                <a:cs typeface="Arial"/>
              </a:rPr>
              <a:t>Machine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Learning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71971" y="0"/>
            <a:ext cx="2886710" cy="922019"/>
            <a:chOff x="5871971" y="0"/>
            <a:chExt cx="2886710" cy="92201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" y="83807"/>
            <a:ext cx="5407152" cy="861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056" y="204597"/>
            <a:ext cx="489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/>
              <a:t>Task</a:t>
            </a:r>
            <a:r>
              <a:rPr sz="2800" spc="-240" dirty="0"/>
              <a:t> </a:t>
            </a:r>
            <a:r>
              <a:rPr sz="2800" spc="265" dirty="0"/>
              <a:t>4</a:t>
            </a:r>
            <a:r>
              <a:rPr sz="2800" spc="-245" dirty="0"/>
              <a:t> </a:t>
            </a:r>
            <a:r>
              <a:rPr sz="2800" spc="555" dirty="0"/>
              <a:t>–</a:t>
            </a:r>
            <a:r>
              <a:rPr sz="2800" spc="-235" dirty="0"/>
              <a:t> </a:t>
            </a:r>
            <a:r>
              <a:rPr sz="2800" spc="120" dirty="0"/>
              <a:t>K</a:t>
            </a:r>
            <a:r>
              <a:rPr sz="2800" spc="140" dirty="0"/>
              <a:t>m</a:t>
            </a:r>
            <a:r>
              <a:rPr sz="2800" spc="105" dirty="0"/>
              <a:t>e</a:t>
            </a:r>
            <a:r>
              <a:rPr sz="2800" spc="85" dirty="0"/>
              <a:t>a</a:t>
            </a:r>
            <a:r>
              <a:rPr sz="2800" spc="240" dirty="0"/>
              <a:t>ns</a:t>
            </a:r>
            <a:r>
              <a:rPr sz="2800" spc="-210" dirty="0"/>
              <a:t> </a:t>
            </a:r>
            <a:r>
              <a:rPr sz="2800" spc="150" dirty="0"/>
              <a:t>C</a:t>
            </a:r>
            <a:r>
              <a:rPr sz="2800" spc="75" dirty="0"/>
              <a:t>l</a:t>
            </a:r>
            <a:r>
              <a:rPr sz="2800" spc="155" dirty="0"/>
              <a:t>ustering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5871971" y="0"/>
            <a:ext cx="2886710" cy="922019"/>
            <a:chOff x="5871971" y="0"/>
            <a:chExt cx="2886710" cy="92201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50316" y="861186"/>
            <a:ext cx="8158480" cy="3084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Clustering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Interpretation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415290" indent="-287655" algn="just">
              <a:lnSpc>
                <a:spcPct val="100000"/>
              </a:lnSpc>
              <a:spcBef>
                <a:spcPts val="1350"/>
              </a:spcBef>
              <a:buFont typeface="Wingdings"/>
              <a:buChar char=""/>
              <a:tabLst>
                <a:tab pos="415925" algn="l"/>
              </a:tabLst>
            </a:pPr>
            <a:r>
              <a:rPr sz="1400" dirty="0">
                <a:latin typeface="Arial MT"/>
                <a:cs typeface="Arial MT"/>
              </a:rPr>
              <a:t>Cluster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New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</a:t>
            </a:r>
            <a:endParaRPr sz="1400" dirty="0">
              <a:latin typeface="Arial MT"/>
              <a:cs typeface="Arial MT"/>
            </a:endParaRPr>
          </a:p>
          <a:p>
            <a:pPr marL="415290" indent="-287655" algn="just">
              <a:lnSpc>
                <a:spcPct val="100000"/>
              </a:lnSpc>
              <a:buFont typeface="Wingdings"/>
              <a:buChar char=""/>
              <a:tabLst>
                <a:tab pos="415925" algn="l"/>
              </a:tabLst>
            </a:pPr>
            <a:r>
              <a:rPr sz="1400" dirty="0" err="1">
                <a:latin typeface="Arial MT"/>
                <a:cs typeface="Arial MT"/>
              </a:rPr>
              <a:t>Terdapat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</a:t>
            </a:r>
            <a:r>
              <a:rPr lang="en-ID" sz="1400" spc="-5" dirty="0">
                <a:latin typeface="Arial MT"/>
                <a:cs typeface="Arial MT"/>
              </a:rPr>
              <a:t>30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customer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(2</a:t>
            </a:r>
            <a:r>
              <a:rPr lang="en-US" sz="1400" spc="-5" dirty="0">
                <a:latin typeface="Arial MT"/>
                <a:cs typeface="Arial MT"/>
              </a:rPr>
              <a:t>9</a:t>
            </a:r>
            <a:r>
              <a:rPr sz="1400" spc="-5" dirty="0">
                <a:latin typeface="Arial MT"/>
                <a:cs typeface="Arial MT"/>
              </a:rPr>
              <a:t>.</a:t>
            </a:r>
            <a:r>
              <a:rPr lang="en-US" sz="1400" spc="-5" dirty="0">
                <a:latin typeface="Arial MT"/>
                <a:cs typeface="Arial MT"/>
              </a:rPr>
              <a:t>08</a:t>
            </a:r>
            <a:r>
              <a:rPr sz="1400" spc="-5" dirty="0">
                <a:latin typeface="Arial MT"/>
                <a:cs typeface="Arial MT"/>
              </a:rPr>
              <a:t>%).</a:t>
            </a:r>
            <a:endParaRPr sz="1400" dirty="0">
              <a:latin typeface="Arial MT"/>
              <a:cs typeface="Arial MT"/>
            </a:endParaRPr>
          </a:p>
          <a:p>
            <a:pPr marL="415290" marR="5080" indent="-287020" algn="just">
              <a:lnSpc>
                <a:spcPct val="100000"/>
              </a:lnSpc>
              <a:buFont typeface="Wingdings"/>
              <a:buChar char=""/>
              <a:tabLst>
                <a:tab pos="415925" algn="l"/>
              </a:tabLst>
            </a:pPr>
            <a:r>
              <a:rPr lang="en-ID" sz="1400" spc="-5" dirty="0">
                <a:latin typeface="Arial MT"/>
                <a:cs typeface="Arial MT"/>
              </a:rPr>
              <a:t>Customer di </a:t>
            </a:r>
            <a:r>
              <a:rPr lang="en-ID" sz="1400" spc="-5" dirty="0" err="1">
                <a:latin typeface="Arial MT"/>
                <a:cs typeface="Arial MT"/>
              </a:rPr>
              <a:t>kelompok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dirty="0" err="1">
                <a:latin typeface="Arial MT"/>
                <a:cs typeface="Arial MT"/>
              </a:rPr>
              <a:t>ini</a:t>
            </a:r>
            <a:r>
              <a:rPr lang="en-ID" sz="1400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memiliki</a:t>
            </a:r>
            <a:r>
              <a:rPr lang="en-ID" sz="1400" spc="-5" dirty="0">
                <a:latin typeface="Arial MT"/>
                <a:cs typeface="Arial MT"/>
              </a:rPr>
              <a:t> rata-rata </a:t>
            </a:r>
            <a:r>
              <a:rPr lang="en-ID" sz="1400" spc="-5" dirty="0" err="1">
                <a:latin typeface="Arial MT"/>
                <a:cs typeface="Arial MT"/>
              </a:rPr>
              <a:t>transaksi</a:t>
            </a:r>
            <a:r>
              <a:rPr lang="en-ID" sz="1400" spc="-5" dirty="0">
                <a:latin typeface="Arial MT"/>
                <a:cs typeface="Arial MT"/>
              </a:rPr>
              <a:t> yang </a:t>
            </a:r>
            <a:r>
              <a:rPr lang="en-ID" sz="1400" spc="-5" dirty="0" err="1">
                <a:latin typeface="Arial MT"/>
                <a:cs typeface="Arial MT"/>
              </a:rPr>
              <a:t>rendah</a:t>
            </a:r>
            <a:r>
              <a:rPr lang="en-ID" sz="1400" spc="-5" dirty="0">
                <a:latin typeface="Arial MT"/>
                <a:cs typeface="Arial MT"/>
              </a:rPr>
              <a:t>, </a:t>
            </a:r>
            <a:r>
              <a:rPr lang="en-ID" sz="1400" spc="-5" dirty="0" err="1">
                <a:latin typeface="Arial MT"/>
                <a:cs typeface="Arial MT"/>
              </a:rPr>
              <a:t>yaitu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sekitar</a:t>
            </a:r>
            <a:r>
              <a:rPr lang="en-ID" sz="1400" spc="-5" dirty="0">
                <a:latin typeface="Arial MT"/>
                <a:cs typeface="Arial MT"/>
              </a:rPr>
              <a:t> 8 kali </a:t>
            </a:r>
            <a:r>
              <a:rPr lang="en-ID" sz="1400" spc="-10" dirty="0" err="1">
                <a:latin typeface="Arial MT"/>
                <a:cs typeface="Arial MT"/>
              </a:rPr>
              <a:t>transaksi</a:t>
            </a:r>
            <a:r>
              <a:rPr lang="en-ID" sz="1400" spc="-10" dirty="0">
                <a:latin typeface="Arial MT"/>
                <a:cs typeface="Arial MT"/>
              </a:rPr>
              <a:t>,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</a:rPr>
              <a:t>transaksi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</a:rPr>
              <a:t>, rata-rata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</a:rPr>
              <a:t>jumlah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</a:rPr>
              <a:t>atau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</a:rPr>
              <a:t>kuantitas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</a:rPr>
              <a:t>produk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</a:rPr>
              <a:t> yang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</a:rPr>
              <a:t>dibeli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</a:rPr>
              <a:t> customer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</a:rPr>
              <a:t>rendah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</a:rPr>
              <a:t>yaitu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</a:rPr>
              <a:t>sekitar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</a:rPr>
              <a:t>  27 unit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</a:rPr>
              <a:t>produk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</a:rPr>
              <a:t>, dan rata-rata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</a:rPr>
              <a:t>jumlah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</a:rPr>
              <a:t> uang yang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</a:rPr>
              <a:t>dikeluarkan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</a:rPr>
              <a:t> oleh customer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</a:rPr>
              <a:t>rendah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</a:rPr>
              <a:t>yaitu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</a:rPr>
              <a:t> 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</a:rPr>
              <a:t>sekitar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</a:rPr>
              <a:t> 228K.</a:t>
            </a:r>
          </a:p>
          <a:p>
            <a:pPr marL="128270" marR="5080" algn="just">
              <a:lnSpc>
                <a:spcPct val="100000"/>
              </a:lnSpc>
              <a:tabLst>
                <a:tab pos="415925" algn="l"/>
              </a:tabLst>
            </a:pPr>
            <a:endParaRPr sz="1400" dirty="0">
              <a:latin typeface="Arial MT"/>
              <a:cs typeface="Arial MT"/>
            </a:endParaRPr>
          </a:p>
          <a:p>
            <a:pPr marL="415290" indent="-28765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15925" algn="l"/>
              </a:tabLst>
            </a:pPr>
            <a:r>
              <a:rPr sz="1400" dirty="0">
                <a:latin typeface="Arial MT"/>
                <a:cs typeface="Arial MT"/>
              </a:rPr>
              <a:t>Cluster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lang="en-ID" sz="1400" dirty="0">
                <a:latin typeface="Arial MT"/>
                <a:cs typeface="Arial MT"/>
              </a:rPr>
              <a:t>–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lang="en-US" sz="1400" spc="-15" dirty="0">
                <a:latin typeface="Arial MT"/>
                <a:cs typeface="Arial MT"/>
              </a:rPr>
              <a:t>Loyalty </a:t>
            </a:r>
            <a:r>
              <a:rPr sz="1400" spc="-5" dirty="0">
                <a:latin typeface="Arial MT"/>
                <a:cs typeface="Arial MT"/>
              </a:rPr>
              <a:t>Customer</a:t>
            </a:r>
            <a:endParaRPr sz="1400" dirty="0">
              <a:latin typeface="Arial MT"/>
              <a:cs typeface="Arial MT"/>
            </a:endParaRPr>
          </a:p>
          <a:p>
            <a:pPr marL="415290" indent="-287655" algn="just">
              <a:lnSpc>
                <a:spcPct val="100000"/>
              </a:lnSpc>
              <a:buFont typeface="Wingdings"/>
              <a:buChar char=""/>
              <a:tabLst>
                <a:tab pos="415925" algn="l"/>
              </a:tabLst>
            </a:pPr>
            <a:r>
              <a:rPr sz="1400" dirty="0" err="1">
                <a:latin typeface="Arial MT"/>
                <a:cs typeface="Arial MT"/>
              </a:rPr>
              <a:t>Terdapat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112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customer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</a:t>
            </a:r>
            <a:r>
              <a:rPr lang="en-US" sz="1400" spc="-5" dirty="0">
                <a:latin typeface="Arial MT"/>
                <a:cs typeface="Arial MT"/>
              </a:rPr>
              <a:t>25</a:t>
            </a:r>
            <a:r>
              <a:rPr sz="1400" spc="-5" dirty="0">
                <a:latin typeface="Arial MT"/>
                <a:cs typeface="Arial MT"/>
              </a:rPr>
              <a:t>.0</a:t>
            </a:r>
            <a:r>
              <a:rPr lang="en-US" sz="1400" spc="-5" dirty="0">
                <a:latin typeface="Arial MT"/>
                <a:cs typeface="Arial MT"/>
              </a:rPr>
              <a:t>6</a:t>
            </a:r>
            <a:r>
              <a:rPr sz="1400" spc="-5" dirty="0">
                <a:latin typeface="Arial MT"/>
                <a:cs typeface="Arial MT"/>
              </a:rPr>
              <a:t>%)</a:t>
            </a:r>
            <a:endParaRPr sz="1400" dirty="0">
              <a:latin typeface="Arial MT"/>
              <a:cs typeface="Arial MT"/>
            </a:endParaRPr>
          </a:p>
          <a:p>
            <a:pPr marL="415290" marR="5080" indent="-287020" algn="just">
              <a:lnSpc>
                <a:spcPct val="100000"/>
              </a:lnSpc>
              <a:buFont typeface="Wingdings"/>
              <a:buChar char=""/>
              <a:tabLst>
                <a:tab pos="415925" algn="l"/>
              </a:tabLst>
            </a:pPr>
            <a:r>
              <a:rPr sz="1400" spc="-5" dirty="0">
                <a:latin typeface="Arial MT"/>
                <a:cs typeface="Arial MT"/>
              </a:rPr>
              <a:t>Customer di kelompok </a:t>
            </a:r>
            <a:r>
              <a:rPr sz="1400" dirty="0">
                <a:latin typeface="Arial MT"/>
                <a:cs typeface="Arial MT"/>
              </a:rPr>
              <a:t>ini </a:t>
            </a:r>
            <a:r>
              <a:rPr sz="1400" spc="-5" dirty="0">
                <a:latin typeface="Arial MT"/>
                <a:cs typeface="Arial MT"/>
              </a:rPr>
              <a:t>memiliki </a:t>
            </a:r>
            <a:r>
              <a:rPr sz="1400" spc="-10" dirty="0">
                <a:latin typeface="Arial MT"/>
                <a:cs typeface="Arial MT"/>
              </a:rPr>
              <a:t>rata-rata </a:t>
            </a:r>
            <a:r>
              <a:rPr sz="1400" spc="-5" dirty="0">
                <a:latin typeface="Arial MT"/>
                <a:cs typeface="Arial MT"/>
              </a:rPr>
              <a:t>transaksi yang </a:t>
            </a:r>
            <a:r>
              <a:rPr lang="en-US" sz="1400" spc="-5" dirty="0" err="1">
                <a:latin typeface="Arial MT"/>
                <a:cs typeface="Arial MT"/>
              </a:rPr>
              <a:t>tinggi</a:t>
            </a:r>
            <a:r>
              <a:rPr sz="1400" spc="-5" dirty="0">
                <a:latin typeface="Arial MT"/>
                <a:cs typeface="Arial MT"/>
              </a:rPr>
              <a:t>, yaitu </a:t>
            </a:r>
            <a:r>
              <a:rPr sz="1400" spc="-5" dirty="0" err="1">
                <a:latin typeface="Arial MT"/>
                <a:cs typeface="Arial MT"/>
              </a:rPr>
              <a:t>sekitar</a:t>
            </a:r>
            <a:r>
              <a:rPr sz="1400" spc="-5" dirty="0">
                <a:latin typeface="Arial MT"/>
                <a:cs typeface="Arial MT"/>
              </a:rPr>
              <a:t> 1</a:t>
            </a:r>
            <a:r>
              <a:rPr lang="en-ID" sz="1400" spc="-5" dirty="0">
                <a:latin typeface="Arial MT"/>
                <a:cs typeface="Arial MT"/>
              </a:rPr>
              <a:t>5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kali </a:t>
            </a:r>
            <a:r>
              <a:rPr sz="1400" spc="-5" dirty="0">
                <a:latin typeface="Arial MT"/>
                <a:cs typeface="Arial MT"/>
              </a:rPr>
              <a:t>transaksi,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rata-rata jumlah atau kuantitas </a:t>
            </a:r>
            <a:r>
              <a:rPr sz="1400" spc="-10" dirty="0">
                <a:latin typeface="Arial MT"/>
                <a:cs typeface="Arial MT"/>
              </a:rPr>
              <a:t>produk </a:t>
            </a:r>
            <a:r>
              <a:rPr sz="1400" spc="-5" dirty="0">
                <a:latin typeface="Arial MT"/>
                <a:cs typeface="Arial MT"/>
              </a:rPr>
              <a:t>yang </a:t>
            </a:r>
            <a:r>
              <a:rPr sz="1400" dirty="0">
                <a:latin typeface="Arial MT"/>
                <a:cs typeface="Arial MT"/>
              </a:rPr>
              <a:t>dibeli </a:t>
            </a:r>
            <a:r>
              <a:rPr sz="1400" spc="-5" dirty="0">
                <a:latin typeface="Arial MT"/>
                <a:cs typeface="Arial MT"/>
              </a:rPr>
              <a:t>customer </a:t>
            </a:r>
            <a:r>
              <a:rPr lang="en-US" sz="1400" spc="-5" dirty="0" err="1">
                <a:latin typeface="Arial MT"/>
                <a:cs typeface="Arial MT"/>
              </a:rPr>
              <a:t>tinggi</a:t>
            </a:r>
            <a:r>
              <a:rPr sz="1400" spc="-5" dirty="0">
                <a:latin typeface="Arial MT"/>
                <a:cs typeface="Arial MT"/>
              </a:rPr>
              <a:t> yaitu </a:t>
            </a:r>
            <a:r>
              <a:rPr sz="1400" spc="-5" dirty="0" err="1">
                <a:latin typeface="Arial MT"/>
                <a:cs typeface="Arial MT"/>
              </a:rPr>
              <a:t>sekitar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57</a:t>
            </a:r>
            <a:r>
              <a:rPr sz="1400" spc="-5" dirty="0">
                <a:latin typeface="Arial MT"/>
                <a:cs typeface="Arial MT"/>
              </a:rPr>
              <a:t> unit produk,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rata-rata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jumlah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uang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yang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dikeluarkan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oleh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customer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lang="en-US" sz="1400" spc="-60" dirty="0" err="1">
                <a:latin typeface="Arial MT"/>
                <a:cs typeface="Arial MT"/>
              </a:rPr>
              <a:t>tinggi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yaitu </a:t>
            </a:r>
            <a:r>
              <a:rPr sz="1400" dirty="0" err="1">
                <a:latin typeface="Arial MT"/>
                <a:cs typeface="Arial MT"/>
              </a:rPr>
              <a:t>sekitar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522</a:t>
            </a:r>
            <a:r>
              <a:rPr sz="1400" spc="-5" dirty="0">
                <a:latin typeface="Arial MT"/>
                <a:cs typeface="Arial MT"/>
              </a:rPr>
              <a:t>K.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" y="83807"/>
            <a:ext cx="5407152" cy="861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056" y="204597"/>
            <a:ext cx="489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/>
              <a:t>Task</a:t>
            </a:r>
            <a:r>
              <a:rPr sz="2800" spc="-240" dirty="0"/>
              <a:t> </a:t>
            </a:r>
            <a:r>
              <a:rPr sz="2800" spc="265" dirty="0"/>
              <a:t>4</a:t>
            </a:r>
            <a:r>
              <a:rPr sz="2800" spc="-245" dirty="0"/>
              <a:t> </a:t>
            </a:r>
            <a:r>
              <a:rPr sz="2800" spc="555" dirty="0"/>
              <a:t>–</a:t>
            </a:r>
            <a:r>
              <a:rPr sz="2800" spc="-235" dirty="0"/>
              <a:t> </a:t>
            </a:r>
            <a:r>
              <a:rPr sz="2800" spc="120" dirty="0"/>
              <a:t>K</a:t>
            </a:r>
            <a:r>
              <a:rPr sz="2800" spc="140" dirty="0"/>
              <a:t>m</a:t>
            </a:r>
            <a:r>
              <a:rPr sz="2800" spc="105" dirty="0"/>
              <a:t>e</a:t>
            </a:r>
            <a:r>
              <a:rPr sz="2800" spc="85" dirty="0"/>
              <a:t>a</a:t>
            </a:r>
            <a:r>
              <a:rPr sz="2800" spc="240" dirty="0"/>
              <a:t>ns</a:t>
            </a:r>
            <a:r>
              <a:rPr sz="2800" spc="-210" dirty="0"/>
              <a:t> </a:t>
            </a:r>
            <a:r>
              <a:rPr sz="2800" spc="150" dirty="0"/>
              <a:t>C</a:t>
            </a:r>
            <a:r>
              <a:rPr sz="2800" spc="75" dirty="0"/>
              <a:t>l</a:t>
            </a:r>
            <a:r>
              <a:rPr sz="2800" spc="155" dirty="0"/>
              <a:t>ustering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5871971" y="0"/>
            <a:ext cx="2886710" cy="922019"/>
            <a:chOff x="5871971" y="0"/>
            <a:chExt cx="2886710" cy="92201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3202" y="861186"/>
            <a:ext cx="7964805" cy="3084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Clustering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Interpretation</a:t>
            </a:r>
            <a:endParaRPr sz="1600" dirty="0">
              <a:latin typeface="Arial"/>
              <a:cs typeface="Arial"/>
            </a:endParaRPr>
          </a:p>
          <a:p>
            <a:pPr marL="678180" indent="-287020" algn="just">
              <a:lnSpc>
                <a:spcPct val="100000"/>
              </a:lnSpc>
              <a:spcBef>
                <a:spcPts val="1315"/>
              </a:spcBef>
              <a:buFont typeface="Wingdings"/>
              <a:buChar char=""/>
              <a:tabLst>
                <a:tab pos="678815" algn="l"/>
              </a:tabLst>
            </a:pPr>
            <a:r>
              <a:rPr sz="1400" dirty="0">
                <a:latin typeface="Arial MT"/>
                <a:cs typeface="Arial MT"/>
              </a:rPr>
              <a:t>Cluster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lang="en-US" sz="1400" spc="-20" dirty="0">
                <a:latin typeface="Arial MT"/>
                <a:cs typeface="Arial MT"/>
              </a:rPr>
              <a:t>Potential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Customer</a:t>
            </a:r>
          </a:p>
          <a:p>
            <a:pPr marL="678180" indent="-287020" algn="just">
              <a:lnSpc>
                <a:spcPct val="100000"/>
              </a:lnSpc>
              <a:buFont typeface="Wingdings"/>
              <a:buChar char=""/>
              <a:tabLst>
                <a:tab pos="678815" algn="l"/>
              </a:tabLst>
            </a:pPr>
            <a:r>
              <a:rPr sz="1400" dirty="0" err="1">
                <a:latin typeface="Arial MT"/>
                <a:cs typeface="Arial MT"/>
              </a:rPr>
              <a:t>Terdapat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205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customer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</a:t>
            </a:r>
            <a:r>
              <a:rPr lang="en-US" sz="1400" spc="-5" dirty="0">
                <a:latin typeface="Arial MT"/>
                <a:cs typeface="Arial MT"/>
              </a:rPr>
              <a:t>45</a:t>
            </a:r>
            <a:r>
              <a:rPr sz="1400" spc="-5" dirty="0">
                <a:latin typeface="Arial MT"/>
                <a:cs typeface="Arial MT"/>
              </a:rPr>
              <a:t>.8</a:t>
            </a:r>
            <a:r>
              <a:rPr lang="en-US" sz="1400" spc="-5" dirty="0">
                <a:latin typeface="Arial MT"/>
                <a:cs typeface="Arial MT"/>
              </a:rPr>
              <a:t>6</a:t>
            </a:r>
            <a:r>
              <a:rPr sz="1400" spc="-5" dirty="0">
                <a:latin typeface="Arial MT"/>
                <a:cs typeface="Arial MT"/>
              </a:rPr>
              <a:t>%)</a:t>
            </a:r>
            <a:endParaRPr sz="1400" dirty="0">
              <a:latin typeface="Arial MT"/>
              <a:cs typeface="Arial MT"/>
            </a:endParaRPr>
          </a:p>
          <a:p>
            <a:pPr marL="678180" marR="5080" indent="-287020" algn="just">
              <a:lnSpc>
                <a:spcPct val="100000"/>
              </a:lnSpc>
              <a:buFont typeface="Wingdings"/>
              <a:buChar char=""/>
              <a:tabLst>
                <a:tab pos="678815" algn="l"/>
              </a:tabLst>
            </a:pPr>
            <a:r>
              <a:rPr sz="1400" spc="-5" dirty="0">
                <a:latin typeface="Arial MT"/>
                <a:cs typeface="Arial MT"/>
              </a:rPr>
              <a:t>Customer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kelompok</a:t>
            </a:r>
            <a:r>
              <a:rPr sz="1400" dirty="0">
                <a:latin typeface="Arial MT"/>
                <a:cs typeface="Arial MT"/>
              </a:rPr>
              <a:t> ini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memiliki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rata-rata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transaksi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yang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lang="en-US" sz="1400" spc="-5" dirty="0" err="1">
                <a:latin typeface="Arial MT"/>
                <a:cs typeface="Arial MT"/>
              </a:rPr>
              <a:t>sedang</a:t>
            </a:r>
            <a:r>
              <a:rPr sz="1400" spc="-5" dirty="0">
                <a:latin typeface="Arial MT"/>
                <a:cs typeface="Arial MT"/>
              </a:rPr>
              <a:t>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 err="1">
                <a:latin typeface="Arial MT"/>
                <a:cs typeface="Arial MT"/>
              </a:rPr>
              <a:t>yaitu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 err="1">
                <a:latin typeface="Arial MT"/>
                <a:cs typeface="Arial MT"/>
              </a:rPr>
              <a:t>sekitar</a:t>
            </a:r>
            <a:r>
              <a:rPr lang="en-ID" sz="1400" spc="-5" dirty="0">
                <a:latin typeface="Arial MT"/>
                <a:cs typeface="Arial MT"/>
              </a:rPr>
              <a:t> 11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kali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transaksi,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rata-rata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jumlah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atau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kuantitas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produk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yang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dibeli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lang="en-US" sz="1400" spc="-10" dirty="0" err="1">
                <a:latin typeface="Arial MT"/>
                <a:cs typeface="Arial MT"/>
              </a:rPr>
              <a:t>sedang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yaitu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spc="-5" dirty="0" err="1">
                <a:latin typeface="Arial MT"/>
                <a:cs typeface="Arial MT"/>
              </a:rPr>
              <a:t>sekitar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41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unit </a:t>
            </a:r>
            <a:r>
              <a:rPr sz="1400" spc="-5" dirty="0">
                <a:latin typeface="Arial MT"/>
                <a:cs typeface="Arial MT"/>
              </a:rPr>
              <a:t>produk, dan rata-rata jumlah uang yang dikeluarkan oleh customer </a:t>
            </a:r>
            <a:r>
              <a:rPr lang="en-US" sz="1400" spc="-5" dirty="0" err="1">
                <a:latin typeface="Arial MT"/>
                <a:cs typeface="Arial MT"/>
              </a:rPr>
              <a:t>sedang</a:t>
            </a:r>
            <a:r>
              <a:rPr sz="1400" spc="-5" dirty="0">
                <a:latin typeface="Arial MT"/>
                <a:cs typeface="Arial MT"/>
              </a:rPr>
              <a:t> yaitu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dirty="0" err="1">
                <a:latin typeface="Arial MT"/>
                <a:cs typeface="Arial MT"/>
              </a:rPr>
              <a:t>sekitar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360</a:t>
            </a:r>
            <a:r>
              <a:rPr sz="1400" spc="-5" dirty="0">
                <a:latin typeface="Arial MT"/>
                <a:cs typeface="Arial MT"/>
              </a:rPr>
              <a:t>K.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b="1" spc="-5" dirty="0">
                <a:latin typeface="Arial"/>
                <a:cs typeface="Arial"/>
              </a:rPr>
              <a:t>Business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Recommendation</a:t>
            </a:r>
            <a:endParaRPr sz="1600" dirty="0">
              <a:latin typeface="Arial"/>
              <a:cs typeface="Arial"/>
            </a:endParaRPr>
          </a:p>
          <a:p>
            <a:pPr marL="527050" marR="5080" indent="-287020" algn="just">
              <a:lnSpc>
                <a:spcPct val="100000"/>
              </a:lnSpc>
              <a:spcBef>
                <a:spcPts val="895"/>
              </a:spcBef>
              <a:buFont typeface="Wingdings"/>
              <a:buChar char=""/>
              <a:tabLst>
                <a:tab pos="527685" algn="l"/>
              </a:tabLst>
            </a:pPr>
            <a:r>
              <a:rPr lang="en-ID" sz="1400" spc="-5" dirty="0">
                <a:latin typeface="Arial MT"/>
                <a:cs typeface="Arial MT"/>
              </a:rPr>
              <a:t>Cluster </a:t>
            </a:r>
            <a:r>
              <a:rPr lang="en-ID" sz="1400" dirty="0">
                <a:latin typeface="Arial MT"/>
                <a:cs typeface="Arial MT"/>
              </a:rPr>
              <a:t>0 - </a:t>
            </a:r>
            <a:r>
              <a:rPr lang="en-ID" sz="1400" spc="-5" dirty="0">
                <a:latin typeface="Arial MT"/>
                <a:cs typeface="Arial MT"/>
              </a:rPr>
              <a:t>New Customer: </a:t>
            </a:r>
            <a:r>
              <a:rPr lang="en-ID" sz="1400" spc="-5" dirty="0" err="1">
                <a:latin typeface="Arial MT"/>
                <a:cs typeface="Arial MT"/>
              </a:rPr>
              <a:t>Untuk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mendorong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pembelian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berulang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dari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pelanggan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baru</a:t>
            </a:r>
            <a:r>
              <a:rPr lang="en-ID" sz="1400" spc="-5" dirty="0">
                <a:latin typeface="Arial MT"/>
                <a:cs typeface="Arial MT"/>
              </a:rPr>
              <a:t>, </a:t>
            </a:r>
            <a:r>
              <a:rPr lang="en-ID" sz="1400" spc="-5" dirty="0" err="1">
                <a:latin typeface="Arial MT"/>
                <a:cs typeface="Arial MT"/>
              </a:rPr>
              <a:t>bisnis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dapat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fokus</a:t>
            </a:r>
            <a:r>
              <a:rPr lang="en-ID" sz="1400" spc="-5" dirty="0">
                <a:latin typeface="Arial MT"/>
                <a:cs typeface="Arial MT"/>
              </a:rPr>
              <a:t> pada program </a:t>
            </a:r>
            <a:r>
              <a:rPr lang="en-ID" sz="1400" spc="-5" dirty="0" err="1">
                <a:latin typeface="Arial MT"/>
                <a:cs typeface="Arial MT"/>
              </a:rPr>
              <a:t>loyalitas</a:t>
            </a:r>
            <a:r>
              <a:rPr lang="en-ID" sz="1400" spc="-5" dirty="0">
                <a:latin typeface="Arial MT"/>
                <a:cs typeface="Arial MT"/>
              </a:rPr>
              <a:t>, </a:t>
            </a:r>
            <a:r>
              <a:rPr lang="en-ID" sz="1400" spc="-5" dirty="0" err="1">
                <a:latin typeface="Arial MT"/>
                <a:cs typeface="Arial MT"/>
              </a:rPr>
              <a:t>menawarkan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kupon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atau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diskon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untuk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pembelian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pertama</a:t>
            </a:r>
            <a:r>
              <a:rPr lang="en-ID" sz="1400" spc="-5" dirty="0">
                <a:latin typeface="Arial MT"/>
                <a:cs typeface="Arial MT"/>
              </a:rPr>
              <a:t>, dan </a:t>
            </a:r>
            <a:r>
              <a:rPr lang="en-ID" sz="1400" spc="-5" dirty="0" err="1">
                <a:latin typeface="Arial MT"/>
                <a:cs typeface="Arial MT"/>
              </a:rPr>
              <a:t>mengirimkan</a:t>
            </a:r>
            <a:r>
              <a:rPr lang="en-ID" sz="1400" spc="-5" dirty="0">
                <a:latin typeface="Arial MT"/>
                <a:cs typeface="Arial MT"/>
              </a:rPr>
              <a:t> email </a:t>
            </a:r>
            <a:r>
              <a:rPr lang="en-ID" sz="1400" spc="-5" dirty="0" err="1">
                <a:latin typeface="Arial MT"/>
                <a:cs typeface="Arial MT"/>
              </a:rPr>
              <a:t>atau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notifikasi</a:t>
            </a:r>
            <a:r>
              <a:rPr lang="en-ID" sz="1400" spc="-5" dirty="0">
                <a:latin typeface="Arial MT"/>
                <a:cs typeface="Arial MT"/>
              </a:rPr>
              <a:t> push </a:t>
            </a:r>
            <a:r>
              <a:rPr lang="en-ID" sz="1400" spc="-5" dirty="0" err="1">
                <a:latin typeface="Arial MT"/>
                <a:cs typeface="Arial MT"/>
              </a:rPr>
              <a:t>untuk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mempromosikan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produk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atau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layanan</a:t>
            </a:r>
            <a:r>
              <a:rPr lang="en-ID" sz="1400" spc="-5" dirty="0">
                <a:latin typeface="Arial MT"/>
                <a:cs typeface="Arial MT"/>
              </a:rPr>
              <a:t> </a:t>
            </a:r>
            <a:r>
              <a:rPr lang="en-ID" sz="1400" spc="-5" dirty="0" err="1">
                <a:latin typeface="Arial MT"/>
                <a:cs typeface="Arial MT"/>
              </a:rPr>
              <a:t>baru</a:t>
            </a:r>
            <a:r>
              <a:rPr lang="en-ID" sz="1400" spc="-5" dirty="0">
                <a:latin typeface="Arial MT"/>
                <a:cs typeface="Arial MT"/>
              </a:rPr>
              <a:t>. </a:t>
            </a:r>
            <a:endParaRPr lang="en-ID"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" y="83807"/>
            <a:ext cx="5407152" cy="861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056" y="204597"/>
            <a:ext cx="489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/>
              <a:t>Task</a:t>
            </a:r>
            <a:r>
              <a:rPr sz="2800" spc="-240" dirty="0"/>
              <a:t> </a:t>
            </a:r>
            <a:r>
              <a:rPr sz="2800" spc="265" dirty="0"/>
              <a:t>4</a:t>
            </a:r>
            <a:r>
              <a:rPr sz="2800" spc="-245" dirty="0"/>
              <a:t> </a:t>
            </a:r>
            <a:r>
              <a:rPr sz="2800" spc="555" dirty="0"/>
              <a:t>–</a:t>
            </a:r>
            <a:r>
              <a:rPr sz="2800" spc="-235" dirty="0"/>
              <a:t> </a:t>
            </a:r>
            <a:r>
              <a:rPr sz="2800" spc="120" dirty="0"/>
              <a:t>K</a:t>
            </a:r>
            <a:r>
              <a:rPr sz="2800" spc="140" dirty="0"/>
              <a:t>m</a:t>
            </a:r>
            <a:r>
              <a:rPr sz="2800" spc="105" dirty="0"/>
              <a:t>e</a:t>
            </a:r>
            <a:r>
              <a:rPr sz="2800" spc="85" dirty="0"/>
              <a:t>a</a:t>
            </a:r>
            <a:r>
              <a:rPr sz="2800" spc="240" dirty="0"/>
              <a:t>ns</a:t>
            </a:r>
            <a:r>
              <a:rPr sz="2800" spc="-210" dirty="0"/>
              <a:t> </a:t>
            </a:r>
            <a:r>
              <a:rPr sz="2800" spc="150" dirty="0"/>
              <a:t>C</a:t>
            </a:r>
            <a:r>
              <a:rPr sz="2800" spc="75" dirty="0"/>
              <a:t>l</a:t>
            </a:r>
            <a:r>
              <a:rPr sz="2800" spc="155" dirty="0"/>
              <a:t>ustering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5871971" y="0"/>
            <a:ext cx="2886710" cy="922019"/>
            <a:chOff x="5871971" y="0"/>
            <a:chExt cx="2886710" cy="92201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51840" y="1033398"/>
            <a:ext cx="7583805" cy="40825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Business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Recommendation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718185" marR="5080" indent="-287020" algn="just">
              <a:spcBef>
                <a:spcPts val="1480"/>
              </a:spcBef>
              <a:buFont typeface="Wingdings"/>
              <a:buChar char=""/>
              <a:tabLst>
                <a:tab pos="718820" algn="l"/>
              </a:tabLst>
            </a:pPr>
            <a:r>
              <a:rPr sz="1400" spc="-5" dirty="0">
                <a:latin typeface="Arial MT"/>
                <a:cs typeface="Arial MT"/>
              </a:rPr>
              <a:t>Cluster </a:t>
            </a:r>
            <a:r>
              <a:rPr sz="1400" dirty="0">
                <a:latin typeface="Arial MT"/>
                <a:cs typeface="Arial MT"/>
              </a:rPr>
              <a:t>1 - </a:t>
            </a:r>
            <a:r>
              <a:rPr lang="en-US" sz="1400" spc="-5" dirty="0">
                <a:latin typeface="Arial MT"/>
                <a:cs typeface="Arial MT"/>
              </a:rPr>
              <a:t>Loyalty</a:t>
            </a:r>
            <a:r>
              <a:rPr sz="1400" spc="-5" dirty="0">
                <a:latin typeface="Arial MT"/>
                <a:cs typeface="Arial MT"/>
              </a:rPr>
              <a:t> Customer: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mempertahankan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loyal dan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menawarkan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loyalitas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eksklusif</a:t>
            </a:r>
            <a:r>
              <a:rPr lang="en-ID" sz="14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D" sz="18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Rekomendasi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bertujuan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tambah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loyal,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cenderung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Anda.</a:t>
            </a:r>
            <a:endParaRPr sz="1400" dirty="0">
              <a:latin typeface="Arial MT"/>
              <a:cs typeface="Arial MT"/>
            </a:endParaRPr>
          </a:p>
          <a:p>
            <a:pPr marL="718185" marR="5080" indent="-287020" algn="just">
              <a:buFont typeface="Wingdings"/>
              <a:buChar char=""/>
              <a:tabLst>
                <a:tab pos="718820" algn="l"/>
              </a:tabLst>
            </a:pPr>
            <a:r>
              <a:rPr lang="en-ID" sz="1400" spc="-5" dirty="0">
                <a:latin typeface="Arial MT"/>
                <a:cs typeface="Arial MT"/>
              </a:rPr>
              <a:t>Cluster</a:t>
            </a:r>
            <a:r>
              <a:rPr lang="en-ID" sz="1400" dirty="0">
                <a:latin typeface="Arial MT"/>
                <a:cs typeface="Arial MT"/>
              </a:rPr>
              <a:t> 2</a:t>
            </a:r>
            <a:r>
              <a:rPr lang="en-ID" sz="1400" spc="5" dirty="0">
                <a:latin typeface="Arial MT"/>
                <a:cs typeface="Arial MT"/>
              </a:rPr>
              <a:t> </a:t>
            </a:r>
            <a:r>
              <a:rPr lang="en-ID" sz="1400" dirty="0">
                <a:latin typeface="Arial MT"/>
                <a:cs typeface="Arial MT"/>
              </a:rPr>
              <a:t>-</a:t>
            </a:r>
            <a:r>
              <a:rPr lang="en-ID" sz="1400" spc="5" dirty="0">
                <a:latin typeface="Arial MT"/>
                <a:cs typeface="Arial MT"/>
              </a:rPr>
              <a:t> </a:t>
            </a:r>
            <a:r>
              <a:rPr lang="en-ID" sz="1400" spc="-5" dirty="0">
                <a:latin typeface="Arial MT"/>
                <a:cs typeface="Arial MT"/>
              </a:rPr>
              <a:t>Potential</a:t>
            </a:r>
            <a:r>
              <a:rPr lang="en-ID" sz="1400" dirty="0">
                <a:latin typeface="Arial MT"/>
                <a:cs typeface="Arial MT"/>
              </a:rPr>
              <a:t> </a:t>
            </a:r>
            <a:r>
              <a:rPr lang="en-ID" sz="1400" spc="-5" dirty="0">
                <a:latin typeface="Arial MT"/>
                <a:cs typeface="Arial MT"/>
              </a:rPr>
              <a:t>Customer:</a:t>
            </a:r>
            <a:r>
              <a:rPr lang="en-ID" sz="1400" dirty="0">
                <a:latin typeface="Arial MT"/>
                <a:cs typeface="Arial MT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potensial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membeli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Anda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potensi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loyal,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pembelian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loyal.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Rekomendasi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bertujuan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dibeli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potensial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demikian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, Anda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mendorong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loyal. Program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diskon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promosi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Anda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kern="100" dirty="0">
                <a:effectLst/>
                <a:latin typeface="Arial M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18185" marR="5080" indent="-287020" algn="just">
              <a:buFont typeface="Wingdings"/>
              <a:buChar char=""/>
              <a:tabLst>
                <a:tab pos="718820" algn="l"/>
              </a:tabLst>
            </a:pPr>
            <a:endParaRPr lang="en-ID" sz="1400" kern="100" dirty="0">
              <a:effectLst/>
              <a:latin typeface="Arial M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8185" marR="5080" indent="-287020" algn="just">
              <a:lnSpc>
                <a:spcPct val="100000"/>
              </a:lnSpc>
              <a:buFont typeface="Wingdings"/>
              <a:buChar char=""/>
              <a:tabLst>
                <a:tab pos="718820" algn="l"/>
              </a:tabLst>
            </a:pPr>
            <a:endParaRPr lang="en-ID"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011692"/>
            <a:ext cx="8569452" cy="9677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5563" y="2144014"/>
            <a:ext cx="799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Link</a:t>
            </a:r>
            <a:r>
              <a:rPr spc="-285" dirty="0"/>
              <a:t> </a:t>
            </a:r>
            <a:r>
              <a:rPr spc="150" dirty="0"/>
              <a:t>Folder/Github/Video</a:t>
            </a:r>
            <a:r>
              <a:rPr spc="-325" dirty="0"/>
              <a:t> </a:t>
            </a:r>
            <a:r>
              <a:rPr spc="190" dirty="0"/>
              <a:t>Presen</a:t>
            </a:r>
            <a:r>
              <a:rPr spc="145" dirty="0"/>
              <a:t>t</a:t>
            </a:r>
            <a:r>
              <a:rPr spc="135" dirty="0"/>
              <a:t>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871971" y="0"/>
            <a:ext cx="2886710" cy="922019"/>
            <a:chOff x="5871971" y="0"/>
            <a:chExt cx="2886710" cy="92201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12466" y="2864053"/>
            <a:ext cx="34575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latin typeface="Trebuchet MS"/>
                <a:cs typeface="Trebuchet MS"/>
              </a:rPr>
              <a:t>Li</a:t>
            </a:r>
            <a:r>
              <a:rPr sz="1400" spc="40" dirty="0">
                <a:latin typeface="Trebuchet MS"/>
                <a:cs typeface="Trebuchet MS"/>
              </a:rPr>
              <a:t>n</a:t>
            </a:r>
            <a:r>
              <a:rPr sz="1400" spc="15" dirty="0">
                <a:latin typeface="Trebuchet MS"/>
                <a:cs typeface="Trebuchet MS"/>
              </a:rPr>
              <a:t>k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F</a:t>
            </a:r>
            <a:r>
              <a:rPr sz="1400" spc="-10" dirty="0">
                <a:latin typeface="Trebuchet MS"/>
                <a:cs typeface="Trebuchet MS"/>
              </a:rPr>
              <a:t>o</a:t>
            </a:r>
            <a:r>
              <a:rPr sz="1400" spc="-20" dirty="0">
                <a:latin typeface="Trebuchet MS"/>
                <a:cs typeface="Trebuchet MS"/>
              </a:rPr>
              <a:t>l</a:t>
            </a:r>
            <a:r>
              <a:rPr sz="1400" spc="40" dirty="0">
                <a:latin typeface="Trebuchet MS"/>
                <a:cs typeface="Trebuchet MS"/>
              </a:rPr>
              <a:t>d</a:t>
            </a:r>
            <a:r>
              <a:rPr sz="1400" spc="45" dirty="0">
                <a:latin typeface="Trebuchet MS"/>
                <a:cs typeface="Trebuchet MS"/>
              </a:rPr>
              <a:t>e</a:t>
            </a: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di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Go</a:t>
            </a:r>
            <a:r>
              <a:rPr sz="1400" spc="30" dirty="0">
                <a:latin typeface="Trebuchet MS"/>
                <a:cs typeface="Trebuchet MS"/>
              </a:rPr>
              <a:t>o</a:t>
            </a:r>
            <a:r>
              <a:rPr sz="1400" spc="40" dirty="0">
                <a:latin typeface="Trebuchet MS"/>
                <a:cs typeface="Trebuchet MS"/>
              </a:rPr>
              <a:t>g</a:t>
            </a:r>
            <a:r>
              <a:rPr sz="1400" spc="10" dirty="0">
                <a:latin typeface="Trebuchet MS"/>
                <a:cs typeface="Trebuchet MS"/>
              </a:rPr>
              <a:t>l</a:t>
            </a:r>
            <a:r>
              <a:rPr sz="1400" spc="20" dirty="0">
                <a:latin typeface="Trebuchet MS"/>
                <a:cs typeface="Trebuchet MS"/>
              </a:rPr>
              <a:t>e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Dr</a:t>
            </a:r>
            <a:r>
              <a:rPr sz="1400" spc="-5" dirty="0">
                <a:latin typeface="Trebuchet MS"/>
                <a:cs typeface="Trebuchet MS"/>
              </a:rPr>
              <a:t>i</a:t>
            </a:r>
            <a:r>
              <a:rPr sz="1400" spc="55" dirty="0">
                <a:latin typeface="Trebuchet MS"/>
                <a:cs typeface="Trebuchet MS"/>
              </a:rPr>
              <a:t>ve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155" dirty="0">
                <a:latin typeface="Trebuchet MS"/>
                <a:cs typeface="Trebuchet MS"/>
              </a:rPr>
              <a:t>: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u="sng" spc="1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5"/>
              </a:rPr>
              <a:t>disini</a:t>
            </a:r>
            <a:endParaRPr sz="1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spc="30" dirty="0">
                <a:latin typeface="Trebuchet MS"/>
                <a:cs typeface="Trebuchet MS"/>
              </a:rPr>
              <a:t>Link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Gith</a:t>
            </a:r>
            <a:r>
              <a:rPr sz="1400" spc="15" dirty="0">
                <a:latin typeface="Trebuchet MS"/>
                <a:cs typeface="Trebuchet MS"/>
              </a:rPr>
              <a:t>u</a:t>
            </a:r>
            <a:r>
              <a:rPr sz="1400" spc="60" dirty="0">
                <a:latin typeface="Trebuchet MS"/>
                <a:cs typeface="Trebuchet MS"/>
              </a:rPr>
              <a:t>b</a:t>
            </a:r>
            <a:r>
              <a:rPr sz="1400" spc="-155" dirty="0">
                <a:latin typeface="Trebuchet MS"/>
                <a:cs typeface="Trebuchet MS"/>
              </a:rPr>
              <a:t>: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u="sng" spc="5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6"/>
              </a:rPr>
              <a:t>d</a:t>
            </a:r>
            <a:r>
              <a:rPr sz="1400" u="sng" spc="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6"/>
              </a:rPr>
              <a:t>isini</a:t>
            </a:r>
            <a:endParaRPr sz="1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spc="30" dirty="0">
                <a:latin typeface="Trebuchet MS"/>
                <a:cs typeface="Trebuchet MS"/>
              </a:rPr>
              <a:t>Link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V</a:t>
            </a:r>
            <a:r>
              <a:rPr sz="1400" spc="5" dirty="0">
                <a:latin typeface="Trebuchet MS"/>
                <a:cs typeface="Trebuchet MS"/>
              </a:rPr>
              <a:t>id</a:t>
            </a:r>
            <a:r>
              <a:rPr sz="1400" spc="10" dirty="0">
                <a:latin typeface="Trebuchet MS"/>
                <a:cs typeface="Trebuchet MS"/>
              </a:rPr>
              <a:t>e</a:t>
            </a:r>
            <a:r>
              <a:rPr sz="1400" spc="50" dirty="0">
                <a:latin typeface="Trebuchet MS"/>
                <a:cs typeface="Trebuchet MS"/>
              </a:rPr>
              <a:t>o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</a:t>
            </a:r>
            <a:r>
              <a:rPr sz="1400" spc="35" dirty="0">
                <a:latin typeface="Trebuchet MS"/>
                <a:cs typeface="Trebuchet MS"/>
              </a:rPr>
              <a:t>r</a:t>
            </a:r>
            <a:r>
              <a:rPr sz="1400" spc="20" dirty="0">
                <a:latin typeface="Trebuchet MS"/>
                <a:cs typeface="Trebuchet MS"/>
              </a:rPr>
              <a:t>e</a:t>
            </a:r>
            <a:r>
              <a:rPr sz="1400" spc="70" dirty="0">
                <a:latin typeface="Trebuchet MS"/>
                <a:cs typeface="Trebuchet MS"/>
              </a:rPr>
              <a:t>s</a:t>
            </a:r>
            <a:r>
              <a:rPr sz="1400" spc="100" dirty="0">
                <a:latin typeface="Trebuchet MS"/>
                <a:cs typeface="Trebuchet MS"/>
              </a:rPr>
              <a:t>e</a:t>
            </a:r>
            <a:r>
              <a:rPr sz="1400" spc="35" dirty="0">
                <a:latin typeface="Trebuchet MS"/>
                <a:cs typeface="Trebuchet MS"/>
              </a:rPr>
              <a:t>nta</a:t>
            </a:r>
            <a:r>
              <a:rPr sz="1400" spc="15" dirty="0">
                <a:latin typeface="Trebuchet MS"/>
                <a:cs typeface="Trebuchet MS"/>
              </a:rPr>
              <a:t>tion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d</a:t>
            </a:r>
            <a:r>
              <a:rPr sz="1400" spc="-60" dirty="0">
                <a:latin typeface="Trebuchet MS"/>
                <a:cs typeface="Trebuchet MS"/>
              </a:rPr>
              <a:t>i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Yout</a:t>
            </a:r>
            <a:r>
              <a:rPr sz="1400" spc="55" dirty="0">
                <a:latin typeface="Trebuchet MS"/>
                <a:cs typeface="Trebuchet MS"/>
              </a:rPr>
              <a:t>ub</a:t>
            </a:r>
            <a:r>
              <a:rPr sz="1400" spc="25" dirty="0">
                <a:latin typeface="Trebuchet MS"/>
                <a:cs typeface="Trebuchet MS"/>
              </a:rPr>
              <a:t>e</a:t>
            </a:r>
            <a:r>
              <a:rPr sz="1400" spc="-155" dirty="0">
                <a:latin typeface="Trebuchet MS"/>
                <a:cs typeface="Trebuchet MS"/>
              </a:rPr>
              <a:t>: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u="sng" spc="5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7"/>
              </a:rPr>
              <a:t>d</a:t>
            </a:r>
            <a:r>
              <a:rPr sz="1400" u="sng" spc="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rebuchet MS"/>
                <a:cs typeface="Trebuchet MS"/>
                <a:hlinkClick r:id="rId7"/>
              </a:rPr>
              <a:t>isini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4262628"/>
              <a:ext cx="1399031" cy="5410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0048" y="1819655"/>
              <a:ext cx="3796284" cy="131368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60573" y="1988947"/>
            <a:ext cx="3022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200" dirty="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sz="4500" b="1" spc="-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00" b="1" spc="24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4072" y="4308449"/>
            <a:ext cx="2673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9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6779" y="4059935"/>
            <a:ext cx="1495044" cy="9418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2" y="158495"/>
            <a:ext cx="4383024" cy="10744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304291"/>
            <a:ext cx="3746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/>
              <a:t>Task</a:t>
            </a:r>
            <a:r>
              <a:rPr sz="3600" spc="-325" dirty="0"/>
              <a:t> 1</a:t>
            </a:r>
            <a:r>
              <a:rPr sz="3600" spc="-340" dirty="0"/>
              <a:t> </a:t>
            </a:r>
            <a:r>
              <a:rPr sz="3600" spc="395" dirty="0"/>
              <a:t>-</a:t>
            </a:r>
            <a:r>
              <a:rPr sz="3600" spc="-320" dirty="0"/>
              <a:t> </a:t>
            </a:r>
            <a:r>
              <a:rPr sz="3600" spc="160" dirty="0"/>
              <a:t>Dbeaver</a:t>
            </a:r>
            <a:endParaRPr sz="3600" dirty="0"/>
          </a:p>
        </p:txBody>
      </p:sp>
      <p:grpSp>
        <p:nvGrpSpPr>
          <p:cNvPr id="4" name="object 4"/>
          <p:cNvGrpSpPr/>
          <p:nvPr/>
        </p:nvGrpSpPr>
        <p:grpSpPr>
          <a:xfrm>
            <a:off x="5871971" y="0"/>
            <a:ext cx="2886456" cy="922020"/>
            <a:chOff x="5871971" y="0"/>
            <a:chExt cx="2886456" cy="922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50849" y="1201038"/>
            <a:ext cx="7056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95"/>
              </a:spcBef>
              <a:buChar char="○"/>
              <a:tabLst>
                <a:tab pos="193040" algn="l"/>
              </a:tabLst>
            </a:pPr>
            <a:r>
              <a:rPr sz="1600" spc="-5" dirty="0">
                <a:latin typeface="Arial MT"/>
                <a:cs typeface="Arial MT"/>
              </a:rPr>
              <a:t>query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Berapa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rata-rata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umur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customer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jika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dilihat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dari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marital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statusnya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?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5" name="Picture 1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52E27C2-7B8E-E17A-E9AE-6B647C7747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38350"/>
            <a:ext cx="3398815" cy="2004234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45B9A-9AE1-9819-A303-942891578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132" y="2419350"/>
            <a:ext cx="3249450" cy="922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2" y="158495"/>
            <a:ext cx="4383024" cy="10744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304291"/>
            <a:ext cx="3746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/>
              <a:t>Task</a:t>
            </a:r>
            <a:r>
              <a:rPr sz="3600" spc="-325" dirty="0"/>
              <a:t> 1</a:t>
            </a:r>
            <a:r>
              <a:rPr sz="3600" spc="-340" dirty="0"/>
              <a:t> </a:t>
            </a:r>
            <a:r>
              <a:rPr sz="3600" spc="395" dirty="0"/>
              <a:t>-</a:t>
            </a:r>
            <a:r>
              <a:rPr sz="3600" spc="-320" dirty="0"/>
              <a:t> </a:t>
            </a:r>
            <a:r>
              <a:rPr sz="3600" spc="160" dirty="0"/>
              <a:t>Dbeaver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708659" y="0"/>
            <a:ext cx="8049768" cy="4081272"/>
            <a:chOff x="708659" y="0"/>
            <a:chExt cx="8049768" cy="4081272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59" y="1775460"/>
              <a:ext cx="4317492" cy="23058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4792" y="2314955"/>
              <a:ext cx="2759964" cy="9997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51484" y="1266824"/>
            <a:ext cx="6535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95"/>
              </a:spcBef>
              <a:buChar char="○"/>
              <a:tabLst>
                <a:tab pos="193040" algn="l"/>
              </a:tabLst>
            </a:pPr>
            <a:r>
              <a:rPr sz="1600" spc="-5" dirty="0">
                <a:latin typeface="Arial MT"/>
                <a:cs typeface="Arial MT"/>
              </a:rPr>
              <a:t>query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Berapa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rata-rata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umur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customer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jika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dilihat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dari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gender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nya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?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2" y="158495"/>
            <a:ext cx="4383024" cy="10744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304291"/>
            <a:ext cx="3746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/>
              <a:t>Task</a:t>
            </a:r>
            <a:r>
              <a:rPr sz="3600" spc="-325" dirty="0"/>
              <a:t> 1</a:t>
            </a:r>
            <a:r>
              <a:rPr sz="3600" spc="-340" dirty="0"/>
              <a:t> </a:t>
            </a:r>
            <a:r>
              <a:rPr sz="3600" spc="395" dirty="0"/>
              <a:t>-</a:t>
            </a:r>
            <a:r>
              <a:rPr sz="3600" spc="-320" dirty="0"/>
              <a:t> </a:t>
            </a:r>
            <a:r>
              <a:rPr sz="3600" spc="160" dirty="0"/>
              <a:t>Dbeaver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961644" y="0"/>
            <a:ext cx="7797165" cy="4474845"/>
            <a:chOff x="961644" y="0"/>
            <a:chExt cx="7797165" cy="44748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2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4" y="0"/>
              <a:ext cx="1495044" cy="9220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644" y="1658111"/>
              <a:ext cx="3454907" cy="28163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6652" y="1656588"/>
              <a:ext cx="2229611" cy="27523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75538" y="1197610"/>
            <a:ext cx="5922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95"/>
              </a:spcBef>
              <a:buChar char="○"/>
              <a:tabLst>
                <a:tab pos="193040" algn="l"/>
              </a:tabLst>
            </a:pPr>
            <a:r>
              <a:rPr sz="1600" spc="-5" dirty="0">
                <a:latin typeface="Arial MT"/>
                <a:cs typeface="Arial MT"/>
              </a:rPr>
              <a:t>query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Tentukan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nama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store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dengan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total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quantity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terbanyak!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2" y="158495"/>
            <a:ext cx="4383024" cy="10744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636" y="304291"/>
            <a:ext cx="3746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/>
              <a:t>Task</a:t>
            </a:r>
            <a:r>
              <a:rPr sz="3600" spc="-325" dirty="0"/>
              <a:t> 1</a:t>
            </a:r>
            <a:r>
              <a:rPr sz="3600" spc="-340" dirty="0"/>
              <a:t> </a:t>
            </a:r>
            <a:r>
              <a:rPr sz="3600" spc="395" dirty="0"/>
              <a:t>-</a:t>
            </a:r>
            <a:r>
              <a:rPr sz="3600" spc="-320" dirty="0"/>
              <a:t> </a:t>
            </a:r>
            <a:r>
              <a:rPr sz="3600" spc="160" dirty="0"/>
              <a:t>Dbeaver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097280" y="0"/>
            <a:ext cx="7661275" cy="4517390"/>
            <a:chOff x="1097280" y="0"/>
            <a:chExt cx="7661275" cy="45173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7280" y="1825751"/>
              <a:ext cx="3945636" cy="26913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7339" y="1969007"/>
              <a:ext cx="2659380" cy="240639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29792" y="1229105"/>
            <a:ext cx="6724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95"/>
              </a:spcBef>
              <a:buChar char="○"/>
              <a:tabLst>
                <a:tab pos="193040" algn="l"/>
              </a:tabLst>
            </a:pPr>
            <a:r>
              <a:rPr sz="1600" spc="-5" dirty="0">
                <a:latin typeface="Arial MT"/>
                <a:cs typeface="Arial MT"/>
              </a:rPr>
              <a:t>query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Tentukan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nama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terlaris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dengan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total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amount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terbanyak!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673" y="204597"/>
            <a:ext cx="4482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/>
              <a:t>Task</a:t>
            </a:r>
            <a:r>
              <a:rPr sz="2800" spc="-240" dirty="0"/>
              <a:t> </a:t>
            </a:r>
            <a:r>
              <a:rPr sz="2800" spc="175" dirty="0"/>
              <a:t>2</a:t>
            </a:r>
            <a:r>
              <a:rPr sz="2800" spc="-235" dirty="0"/>
              <a:t> </a:t>
            </a:r>
            <a:r>
              <a:rPr sz="2800" spc="555" dirty="0"/>
              <a:t>–</a:t>
            </a:r>
            <a:r>
              <a:rPr sz="2800" spc="-245" dirty="0"/>
              <a:t> </a:t>
            </a:r>
            <a:r>
              <a:rPr sz="2800" spc="280" dirty="0"/>
              <a:t>Sa</a:t>
            </a:r>
            <a:r>
              <a:rPr sz="2800" spc="120" dirty="0"/>
              <a:t>les</a:t>
            </a:r>
            <a:r>
              <a:rPr sz="2800" spc="-220" dirty="0"/>
              <a:t> </a:t>
            </a:r>
            <a:r>
              <a:rPr sz="2800" spc="185" dirty="0"/>
              <a:t>Dashb</a:t>
            </a:r>
            <a:r>
              <a:rPr sz="2800" spc="170" dirty="0"/>
              <a:t>o</a:t>
            </a:r>
            <a:r>
              <a:rPr sz="2800" spc="120" dirty="0"/>
              <a:t>ard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5871972" y="0"/>
            <a:ext cx="2886456" cy="922020"/>
            <a:chOff x="5871972" y="0"/>
            <a:chExt cx="2886456" cy="922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1972" y="213359"/>
              <a:ext cx="1400555" cy="542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3384" y="0"/>
              <a:ext cx="1495044" cy="9220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839205" y="4884521"/>
            <a:ext cx="314261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Untuk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selengkapnya,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dapat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dilihat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u="heavy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disini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6E0A6A8-F15B-0646-AEA6-4CADCC2D99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8"/>
          <a:stretch/>
        </p:blipFill>
        <p:spPr>
          <a:xfrm>
            <a:off x="245588" y="1107758"/>
            <a:ext cx="6459955" cy="34451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68" y="83807"/>
            <a:ext cx="4098036" cy="861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8767" y="204597"/>
            <a:ext cx="3582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60" dirty="0">
                <a:latin typeface="Trebuchet MS"/>
                <a:cs typeface="Trebuchet MS"/>
              </a:rPr>
              <a:t>Task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00" dirty="0">
                <a:latin typeface="Trebuchet MS"/>
                <a:cs typeface="Trebuchet MS"/>
              </a:rPr>
              <a:t>3</a:t>
            </a:r>
            <a:r>
              <a:rPr sz="2800" b="1" spc="-235" dirty="0">
                <a:latin typeface="Trebuchet MS"/>
                <a:cs typeface="Trebuchet MS"/>
              </a:rPr>
              <a:t> </a:t>
            </a:r>
            <a:r>
              <a:rPr sz="2800" b="1" spc="555" dirty="0">
                <a:latin typeface="Trebuchet MS"/>
                <a:cs typeface="Trebuchet MS"/>
              </a:rPr>
              <a:t>–</a:t>
            </a:r>
            <a:r>
              <a:rPr sz="2800" b="1" spc="-245" dirty="0">
                <a:latin typeface="Trebuchet MS"/>
                <a:cs typeface="Trebuchet MS"/>
              </a:rPr>
              <a:t> </a:t>
            </a:r>
            <a:r>
              <a:rPr sz="2800" b="1" spc="50" dirty="0">
                <a:latin typeface="Trebuchet MS"/>
                <a:cs typeface="Trebuchet MS"/>
              </a:rPr>
              <a:t>Time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220" dirty="0">
                <a:latin typeface="Trebuchet MS"/>
                <a:cs typeface="Trebuchet MS"/>
              </a:rPr>
              <a:t>S</a:t>
            </a:r>
            <a:r>
              <a:rPr sz="2800" b="1" spc="235" dirty="0">
                <a:latin typeface="Trebuchet MS"/>
                <a:cs typeface="Trebuchet MS"/>
              </a:rPr>
              <a:t>e</a:t>
            </a:r>
            <a:r>
              <a:rPr sz="2800" b="1" spc="105" dirty="0">
                <a:latin typeface="Trebuchet MS"/>
                <a:cs typeface="Trebuchet MS"/>
              </a:rPr>
              <a:t>ries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3436" y="0"/>
            <a:ext cx="7175500" cy="4325620"/>
            <a:chOff x="1583436" y="0"/>
            <a:chExt cx="7175500" cy="43256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1971" y="213359"/>
              <a:ext cx="1400555" cy="54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83" y="0"/>
              <a:ext cx="1495044" cy="9220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3436" y="1574291"/>
              <a:ext cx="5847588" cy="275081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4616" y="950798"/>
            <a:ext cx="1290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Preview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1086</Words>
  <Application>Microsoft Office PowerPoint</Application>
  <PresentationFormat>On-screen Show (16:9)</PresentationFormat>
  <Paragraphs>126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-apple-system</vt:lpstr>
      <vt:lpstr>Arial</vt:lpstr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Imam Santoso</vt:lpstr>
      <vt:lpstr>Challenge</vt:lpstr>
      <vt:lpstr>Task 1 - Dbeaver</vt:lpstr>
      <vt:lpstr>Task 1 - Dbeaver</vt:lpstr>
      <vt:lpstr>Task 1 - Dbeaver</vt:lpstr>
      <vt:lpstr>Task 1 - Dbeaver</vt:lpstr>
      <vt:lpstr>Task 2 – Sales Dashboard</vt:lpstr>
      <vt:lpstr>PowerPoint Presentation</vt:lpstr>
      <vt:lpstr>PowerPoint Presentation</vt:lpstr>
      <vt:lpstr>PowerPoint Presentation</vt:lpstr>
      <vt:lpstr>Task 3 – Time Series</vt:lpstr>
      <vt:lpstr>PowerPoint Presentation</vt:lpstr>
      <vt:lpstr>Task 3 – Time Series</vt:lpstr>
      <vt:lpstr>Task 3 – Time Series</vt:lpstr>
      <vt:lpstr>Task 3 – Time Series</vt:lpstr>
      <vt:lpstr>Task 3 – Time Series</vt:lpstr>
      <vt:lpstr>PowerPoint Presentation</vt:lpstr>
      <vt:lpstr>PowerPoint Presentation</vt:lpstr>
      <vt:lpstr>PowerPoint Presentation</vt:lpstr>
      <vt:lpstr>PowerPoint Presentation</vt:lpstr>
      <vt:lpstr>Task 4 – Kmeans Clustering</vt:lpstr>
      <vt:lpstr>Task 4 – Kmeans Clustering</vt:lpstr>
      <vt:lpstr>Task 4 – Kmeans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4 – Kmeans Clustering</vt:lpstr>
      <vt:lpstr>Task 4 – Kmeans Clustering</vt:lpstr>
      <vt:lpstr>Task 4 – Kmeans Clustering</vt:lpstr>
      <vt:lpstr>Link Folder/Github/Video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nunuufdlh</dc:creator>
  <cp:lastModifiedBy>Imam Santoso</cp:lastModifiedBy>
  <cp:revision>6</cp:revision>
  <dcterms:created xsi:type="dcterms:W3CDTF">2023-09-29T11:22:34Z</dcterms:created>
  <dcterms:modified xsi:type="dcterms:W3CDTF">2023-10-01T16:23:30Z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2023-09-29T00:00:00Z</vt:filetime>
  </property>
</Properties>
</file>