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0" r:id="rId4"/>
    <p:sldId id="258" r:id="rId5"/>
    <p:sldId id="263"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78A1"/>
    <a:srgbClr val="BCA3B6"/>
    <a:srgbClr val="BDA1AA"/>
    <a:srgbClr val="0584A7"/>
    <a:srgbClr val="840C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8000">
              <a:schemeClr val="bg2">
                <a:lumMod val="75000"/>
              </a:schemeClr>
            </a:gs>
            <a:gs pos="100000">
              <a:schemeClr val="accent4">
                <a:lumMod val="20000"/>
                <a:lumOff val="80000"/>
              </a:schemeClr>
            </a:gs>
            <a:gs pos="31000">
              <a:schemeClr val="bg2">
                <a:lumMod val="75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7" name="Rounded Rectangle 6"/>
          <p:cNvSpPr/>
          <p:nvPr/>
        </p:nvSpPr>
        <p:spPr>
          <a:xfrm>
            <a:off x="3497580" y="2522855"/>
            <a:ext cx="5196205" cy="617220"/>
          </a:xfrm>
          <a:prstGeom prst="roundRect">
            <a:avLst>
              <a:gd name="adj" fmla="val 50000"/>
            </a:avLst>
          </a:prstGeom>
          <a:solidFill>
            <a:srgbClr val="0584A7"/>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GB" altLang="en-US"/>
          </a:p>
        </p:txBody>
      </p:sp>
      <p:sp>
        <p:nvSpPr>
          <p:cNvPr id="8" name="Snip Diagonal Corner Rectangle 7"/>
          <p:cNvSpPr/>
          <p:nvPr/>
        </p:nvSpPr>
        <p:spPr>
          <a:xfrm>
            <a:off x="5207000" y="1219835"/>
            <a:ext cx="1777365" cy="1421765"/>
          </a:xfrm>
          <a:prstGeom prst="snip2Diag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ltLang="en-US"/>
          </a:p>
        </p:txBody>
      </p:sp>
      <p:sp>
        <p:nvSpPr>
          <p:cNvPr id="2" name="Title 1"/>
          <p:cNvSpPr>
            <a:spLocks noGrp="1"/>
          </p:cNvSpPr>
          <p:nvPr>
            <p:ph type="ctrTitle"/>
          </p:nvPr>
        </p:nvSpPr>
        <p:spPr>
          <a:xfrm>
            <a:off x="1524000" y="2413635"/>
            <a:ext cx="9144000" cy="1550670"/>
          </a:xfrm>
        </p:spPr>
        <p:txBody>
          <a:bodyPr>
            <a:normAutofit fontScale="90000"/>
          </a:bodyPr>
          <a:lstStyle/>
          <a:p>
            <a:r>
              <a:rPr lang="en-IN" altLang="en-US" sz="4800" b="1" dirty="0">
                <a:solidFill>
                  <a:srgbClr val="0584A7"/>
                </a:solidFill>
              </a:rPr>
              <a:t>1Mg</a:t>
            </a:r>
            <a:br>
              <a:rPr lang="en-IN" altLang="en-US" sz="4800" b="1" dirty="0">
                <a:solidFill>
                  <a:srgbClr val="0584A7"/>
                </a:solidFill>
              </a:rPr>
            </a:br>
            <a:r>
              <a:rPr lang="en-IN" altLang="en-US" sz="4800" b="1" dirty="0">
                <a:solidFill>
                  <a:srgbClr val="0584A7"/>
                </a:solidFill>
              </a:rPr>
              <a:t>Mall</a:t>
            </a:r>
            <a:br>
              <a:rPr lang="en-IN" altLang="en-US" sz="4800" b="1" dirty="0">
                <a:solidFill>
                  <a:srgbClr val="0584A7"/>
                </a:solidFill>
              </a:rPr>
            </a:br>
            <a:r>
              <a:rPr lang="en-IN" altLang="en-US" sz="4400" b="1" dirty="0">
                <a:solidFill>
                  <a:schemeClr val="tx1">
                    <a:lumMod val="75000"/>
                    <a:lumOff val="25000"/>
                  </a:schemeClr>
                </a:solidFill>
              </a:rPr>
              <a:t>Customer Base Analysis</a:t>
            </a:r>
            <a:br>
              <a:rPr lang="en-IN" altLang="en-US" dirty="0"/>
            </a:br>
            <a:endParaRPr lang="en-IN" altLang="en-US" dirty="0"/>
          </a:p>
        </p:txBody>
      </p:sp>
      <p:sp>
        <p:nvSpPr>
          <p:cNvPr id="6" name="Text Box 5"/>
          <p:cNvSpPr txBox="1"/>
          <p:nvPr/>
        </p:nvSpPr>
        <p:spPr>
          <a:xfrm>
            <a:off x="3148330" y="3728720"/>
            <a:ext cx="5815965" cy="829945"/>
          </a:xfrm>
          <a:prstGeom prst="rect">
            <a:avLst/>
          </a:prstGeom>
          <a:noFill/>
        </p:spPr>
        <p:txBody>
          <a:bodyPr wrap="square" rtlCol="0">
            <a:spAutoFit/>
          </a:bodyPr>
          <a:p>
            <a:pPr algn="ctr"/>
            <a:r>
              <a:rPr lang="en-IN" altLang="en-GB" sz="1600" b="1">
                <a:solidFill>
                  <a:schemeClr val="tx1"/>
                </a:solidFill>
              </a:rPr>
              <a:t>Submitted by:</a:t>
            </a:r>
            <a:endParaRPr lang="en-IN" altLang="en-GB" sz="1600" b="1">
              <a:solidFill>
                <a:schemeClr val="tx1"/>
              </a:solidFill>
            </a:endParaRPr>
          </a:p>
          <a:p>
            <a:pPr algn="ctr"/>
            <a:r>
              <a:rPr lang="en-IN" altLang="en-GB" sz="1600">
                <a:solidFill>
                  <a:schemeClr val="tx1"/>
                </a:solidFill>
              </a:rPr>
              <a:t>Debaditya Mukhopadhyay</a:t>
            </a:r>
            <a:endParaRPr lang="en-IN" altLang="en-GB" sz="1600">
              <a:solidFill>
                <a:schemeClr val="tx1"/>
              </a:solidFill>
            </a:endParaRPr>
          </a:p>
          <a:p>
            <a:pPr algn="ctr"/>
            <a:r>
              <a:rPr lang="en-IN" altLang="en-GB" sz="1600">
                <a:solidFill>
                  <a:schemeClr val="tx1"/>
                </a:solidFill>
              </a:rPr>
              <a:t>dmdebaditya02@gmail.com </a:t>
            </a:r>
            <a:endParaRPr lang="en-IN" altLang="en-GB" sz="160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4">
                <a:lumMod val="20000"/>
                <a:lumOff val="80000"/>
              </a:schemeClr>
            </a:gs>
            <a:gs pos="46000">
              <a:schemeClr val="accent1">
                <a:lumMod val="40000"/>
                <a:lumOff val="60000"/>
              </a:schemeClr>
            </a:gs>
          </a:gsLst>
          <a:path path="circle">
            <a:fillToRect r="100000" b="100000"/>
          </a:path>
          <a:tileRect l="-100000" t="-100000"/>
        </a:gradFill>
        <a:effectLst/>
      </p:bgPr>
    </p:bg>
    <p:spTree>
      <p:nvGrpSpPr>
        <p:cNvPr id="1" name=""/>
        <p:cNvGrpSpPr/>
        <p:nvPr/>
      </p:nvGrpSpPr>
      <p:grpSpPr/>
      <p:sp>
        <p:nvSpPr>
          <p:cNvPr id="3" name="Parallelogram 2"/>
          <p:cNvSpPr/>
          <p:nvPr/>
        </p:nvSpPr>
        <p:spPr>
          <a:xfrm>
            <a:off x="281940" y="13970"/>
            <a:ext cx="3225165" cy="572770"/>
          </a:xfrm>
          <a:prstGeom prst="parallelogram">
            <a:avLst/>
          </a:prstGeom>
          <a:solidFill>
            <a:srgbClr val="BCA3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ltLang="en-US"/>
          </a:p>
        </p:txBody>
      </p:sp>
      <p:sp>
        <p:nvSpPr>
          <p:cNvPr id="2" name="Title 1"/>
          <p:cNvSpPr>
            <a:spLocks noGrp="1"/>
          </p:cNvSpPr>
          <p:nvPr>
            <p:ph type="title"/>
          </p:nvPr>
        </p:nvSpPr>
        <p:spPr>
          <a:xfrm>
            <a:off x="422910" y="13970"/>
            <a:ext cx="8161655" cy="707390"/>
          </a:xfrm>
        </p:spPr>
        <p:txBody>
          <a:bodyPr>
            <a:scene3d>
              <a:camera prst="orthographicFront"/>
              <a:lightRig rig="threePt" dir="t"/>
            </a:scene3d>
          </a:bodyPr>
          <a:p>
            <a:r>
              <a:rPr lang="en-IN" altLang="en-GB" sz="3600" b="1">
                <a:solidFill>
                  <a:schemeClr val="tx1"/>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rPr>
              <a:t>Cluster Plot:</a:t>
            </a:r>
            <a:endParaRPr lang="en-IN" altLang="en-GB" sz="3600" b="1">
              <a:solidFill>
                <a:schemeClr val="tx1"/>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endParaRPr>
          </a:p>
        </p:txBody>
      </p:sp>
      <p:pic>
        <p:nvPicPr>
          <p:cNvPr id="4" name="slide2" descr="Customer Base"/>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86055" y="657860"/>
            <a:ext cx="11210290" cy="59696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4">
                <a:lumMod val="20000"/>
                <a:lumOff val="80000"/>
              </a:schemeClr>
            </a:gs>
            <a:gs pos="46000">
              <a:schemeClr val="accent1">
                <a:lumMod val="40000"/>
                <a:lumOff val="60000"/>
              </a:schemeClr>
            </a:gs>
          </a:gsLst>
          <a:path path="circle">
            <a:fillToRect r="100000" b="100000"/>
          </a:path>
          <a:tileRect l="-100000" t="-100000"/>
        </a:gradFill>
        <a:effectLst/>
      </p:bgPr>
    </p:bg>
    <p:spTree>
      <p:nvGrpSpPr>
        <p:cNvPr id="1" name=""/>
        <p:cNvGrpSpPr/>
        <p:nvPr/>
      </p:nvGrpSpPr>
      <p:grpSpPr/>
      <p:sp>
        <p:nvSpPr>
          <p:cNvPr id="3" name="Parallelogram 2"/>
          <p:cNvSpPr/>
          <p:nvPr/>
        </p:nvSpPr>
        <p:spPr>
          <a:xfrm>
            <a:off x="247650" y="266065"/>
            <a:ext cx="3710305" cy="615315"/>
          </a:xfrm>
          <a:prstGeom prst="parallelogram">
            <a:avLst/>
          </a:prstGeom>
          <a:solidFill>
            <a:srgbClr val="BCA3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ltLang="en-US"/>
          </a:p>
        </p:txBody>
      </p:sp>
      <p:sp>
        <p:nvSpPr>
          <p:cNvPr id="7" name="Title 6"/>
          <p:cNvSpPr>
            <a:spLocks noGrp="1"/>
          </p:cNvSpPr>
          <p:nvPr>
            <p:ph type="title"/>
          </p:nvPr>
        </p:nvSpPr>
        <p:spPr>
          <a:xfrm>
            <a:off x="376555" y="185420"/>
            <a:ext cx="4389755" cy="777240"/>
          </a:xfrm>
        </p:spPr>
        <p:txBody>
          <a:bodyPr/>
          <a:p>
            <a:r>
              <a:rPr lang="en-IN" altLang="en-GB" sz="3200" b="1">
                <a:latin typeface="+mn-ea"/>
                <a:cs typeface="+mn-ea"/>
              </a:rPr>
              <a:t>Cluster Details:</a:t>
            </a:r>
            <a:endParaRPr lang="en-IN" altLang="en-GB" sz="3200" b="1">
              <a:latin typeface="+mn-ea"/>
              <a:cs typeface="+mn-ea"/>
            </a:endParaRPr>
          </a:p>
        </p:txBody>
      </p:sp>
      <p:pic>
        <p:nvPicPr>
          <p:cNvPr id="6" name="Content Placeholder 5" descr="Cluster Details"/>
          <p:cNvPicPr>
            <a:picLocks noChangeAspect="1"/>
          </p:cNvPicPr>
          <p:nvPr>
            <p:ph idx="1"/>
          </p:nvPr>
        </p:nvPicPr>
        <p:blipFill>
          <a:blip r:embed="rId1"/>
          <a:stretch>
            <a:fillRect/>
          </a:stretch>
        </p:blipFill>
        <p:spPr>
          <a:xfrm>
            <a:off x="32385" y="962660"/>
            <a:ext cx="6977380" cy="5052060"/>
          </a:xfrm>
          <a:prstGeom prst="rect">
            <a:avLst/>
          </a:prstGeom>
        </p:spPr>
      </p:pic>
      <p:sp>
        <p:nvSpPr>
          <p:cNvPr id="2" name="Text Box 1"/>
          <p:cNvSpPr txBox="1"/>
          <p:nvPr/>
        </p:nvSpPr>
        <p:spPr>
          <a:xfrm>
            <a:off x="7009765" y="336550"/>
            <a:ext cx="5096510" cy="6185535"/>
          </a:xfrm>
          <a:prstGeom prst="rect">
            <a:avLst/>
          </a:prstGeom>
          <a:noFill/>
        </p:spPr>
        <p:txBody>
          <a:bodyPr wrap="square" rtlCol="0" anchor="t">
            <a:spAutoFit/>
          </a:bodyPr>
          <a:p>
            <a:pPr algn="l"/>
            <a:r>
              <a:rPr lang="en-IN" altLang="en-US" b="1" u="sng">
                <a:sym typeface="+mn-ea"/>
              </a:rPr>
              <a:t>Understanding/ Assumptions for the cluster:</a:t>
            </a:r>
            <a:endParaRPr lang="en-IN" altLang="en-US"/>
          </a:p>
          <a:p>
            <a:pPr marL="457200" indent="-457200" algn="l">
              <a:buAutoNum type="arabicPeriod"/>
            </a:pPr>
            <a:r>
              <a:rPr lang="en-IN" altLang="en-US">
                <a:sym typeface="+mn-ea"/>
              </a:rPr>
              <a:t>Focus is on customers, based on their annual income and spending ability irrespective of their gender and age.</a:t>
            </a:r>
            <a:endParaRPr lang="en-IN" altLang="en-US"/>
          </a:p>
          <a:p>
            <a:pPr marL="457200" indent="-457200" algn="l">
              <a:buAutoNum type="arabicPeriod"/>
            </a:pPr>
            <a:r>
              <a:rPr lang="en-IN" altLang="en-US">
                <a:sym typeface="+mn-ea"/>
              </a:rPr>
              <a:t>Assumption have been made that annual income does not directly impact spending ability and people with low income can have more spending score and vice versa.</a:t>
            </a:r>
            <a:endParaRPr lang="en-IN" altLang="en-US"/>
          </a:p>
          <a:p>
            <a:pPr marL="457200" indent="-457200" algn="l">
              <a:buAutoNum type="arabicPeriod"/>
            </a:pPr>
            <a:r>
              <a:rPr lang="en-IN" altLang="en-US">
                <a:sym typeface="+mn-ea"/>
              </a:rPr>
              <a:t>Gender biasing is not a suitable since both gender have similar trend in income and spending.</a:t>
            </a:r>
            <a:endParaRPr lang="en-IN" altLang="en-US"/>
          </a:p>
          <a:p>
            <a:pPr marL="457200" indent="-457200" algn="l">
              <a:buAutoNum type="arabicPeriod"/>
            </a:pPr>
            <a:r>
              <a:rPr lang="en-IN" altLang="en-US">
                <a:sym typeface="+mn-ea"/>
              </a:rPr>
              <a:t> Age as a factor produces huge variation and  people of average age having high income compared to people of seniority. But using age as a parameter to find the best suitable target customers was seen to varry at a great extent.</a:t>
            </a:r>
            <a:endParaRPr lang="en-IN" altLang="en-US"/>
          </a:p>
          <a:p>
            <a:pPr marL="457200" indent="-457200" algn="l">
              <a:buAutoNum type="arabicPeriod"/>
            </a:pPr>
            <a:r>
              <a:rPr lang="en-IN" altLang="en-US">
                <a:sym typeface="+mn-ea"/>
              </a:rPr>
              <a:t>The most accurate cluster was plot when Annual Income and Spending score was considered as parameters and it provided an accurate overview of the best suitable customer base to attract and target for higher revenue genration and more footfall in the mall. </a:t>
            </a:r>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4">
                <a:lumMod val="20000"/>
                <a:lumOff val="80000"/>
              </a:schemeClr>
            </a:gs>
            <a:gs pos="46000">
              <a:schemeClr val="accent1">
                <a:lumMod val="40000"/>
                <a:lumOff val="60000"/>
              </a:schemeClr>
            </a:gs>
          </a:gsLst>
          <a:path path="circle">
            <a:fillToRect r="100000" b="100000"/>
          </a:path>
          <a:tileRect l="-100000" t="-100000"/>
        </a:gradFill>
        <a:effectLst/>
      </p:bgPr>
    </p:bg>
    <p:spTree>
      <p:nvGrpSpPr>
        <p:cNvPr id="1" name=""/>
        <p:cNvGrpSpPr/>
        <p:nvPr/>
      </p:nvGrpSpPr>
      <p:grpSpPr/>
      <p:sp>
        <p:nvSpPr>
          <p:cNvPr id="4" name="Parallelogram 3"/>
          <p:cNvSpPr/>
          <p:nvPr/>
        </p:nvSpPr>
        <p:spPr>
          <a:xfrm>
            <a:off x="699770" y="133350"/>
            <a:ext cx="2747010" cy="633095"/>
          </a:xfrm>
          <a:prstGeom prst="parallelogram">
            <a:avLst/>
          </a:prstGeom>
          <a:solidFill>
            <a:srgbClr val="BCA3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ltLang="en-US"/>
          </a:p>
        </p:txBody>
      </p:sp>
      <p:sp>
        <p:nvSpPr>
          <p:cNvPr id="2" name="Title 1"/>
          <p:cNvSpPr>
            <a:spLocks noGrp="1"/>
          </p:cNvSpPr>
          <p:nvPr>
            <p:ph type="title"/>
          </p:nvPr>
        </p:nvSpPr>
        <p:spPr>
          <a:xfrm>
            <a:off x="829945" y="26670"/>
            <a:ext cx="3123565" cy="847090"/>
          </a:xfrm>
        </p:spPr>
        <p:txBody>
          <a:bodyPr>
            <a:scene3d>
              <a:camera prst="orthographicFront"/>
              <a:lightRig rig="threePt" dir="t"/>
            </a:scene3d>
          </a:bodyPr>
          <a:p>
            <a:r>
              <a:rPr lang="en-IN" altLang="en-GB" sz="3600" b="1">
                <a:solidFill>
                  <a:schemeClr val="tx1"/>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rPr>
              <a:t>Q-Matrix:</a:t>
            </a:r>
            <a:endParaRPr lang="en-IN" altLang="en-GB" sz="3600" b="1">
              <a:solidFill>
                <a:schemeClr val="tx1"/>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endParaRPr>
          </a:p>
        </p:txBody>
      </p:sp>
      <p:sp>
        <p:nvSpPr>
          <p:cNvPr id="19" name="Round Single Corner Rectangle 18"/>
          <p:cNvSpPr/>
          <p:nvPr/>
        </p:nvSpPr>
        <p:spPr>
          <a:xfrm flipH="1">
            <a:off x="3118485" y="1123315"/>
            <a:ext cx="2941320" cy="2672715"/>
          </a:xfrm>
          <a:prstGeom prst="round1Rect">
            <a:avLst>
              <a:gd name="adj" fmla="val 50000"/>
            </a:avLst>
          </a:prstGeom>
          <a:solidFill>
            <a:schemeClr val="accent4">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p>
            <a:pPr algn="ctr"/>
            <a:endParaRPr lang="en-GB" altLang="en-US"/>
          </a:p>
        </p:txBody>
      </p:sp>
      <p:sp>
        <p:nvSpPr>
          <p:cNvPr id="21" name="Round Single Corner Rectangle 20"/>
          <p:cNvSpPr/>
          <p:nvPr/>
        </p:nvSpPr>
        <p:spPr>
          <a:xfrm rot="10800000" flipH="1">
            <a:off x="6216015" y="3891915"/>
            <a:ext cx="3143250" cy="2653030"/>
          </a:xfrm>
          <a:prstGeom prst="round1Rect">
            <a:avLst>
              <a:gd name="adj" fmla="val 50000"/>
            </a:avLst>
          </a:prstGeom>
          <a:solidFill>
            <a:schemeClr val="accent1">
              <a:lumMod val="60000"/>
              <a:lumOff val="40000"/>
            </a:schemeClr>
          </a:solidFill>
        </p:spPr>
        <p:style>
          <a:lnRef idx="3">
            <a:schemeClr val="lt1"/>
          </a:lnRef>
          <a:fillRef idx="1">
            <a:schemeClr val="accent5"/>
          </a:fillRef>
          <a:effectRef idx="1">
            <a:schemeClr val="accent5"/>
          </a:effectRef>
          <a:fontRef idx="minor">
            <a:schemeClr val="lt1"/>
          </a:fontRef>
        </p:style>
        <p:txBody>
          <a:bodyPr rtlCol="0" anchor="ctr"/>
          <a:p>
            <a:pPr algn="ctr"/>
            <a:endParaRPr lang="en-GB" altLang="en-US"/>
          </a:p>
        </p:txBody>
      </p:sp>
      <p:sp>
        <p:nvSpPr>
          <p:cNvPr id="22" name="Round Single Corner Rectangle 21"/>
          <p:cNvSpPr/>
          <p:nvPr/>
        </p:nvSpPr>
        <p:spPr>
          <a:xfrm>
            <a:off x="6216015" y="1123315"/>
            <a:ext cx="3143250" cy="2672715"/>
          </a:xfrm>
          <a:prstGeom prst="round1Rect">
            <a:avLst>
              <a:gd name="adj" fmla="val 50000"/>
            </a:avLst>
          </a:prstGeom>
          <a:solidFill>
            <a:schemeClr val="accent6">
              <a:lumMod val="60000"/>
              <a:lumOff val="40000"/>
            </a:schemeClr>
          </a:solidFill>
        </p:spPr>
        <p:style>
          <a:lnRef idx="3">
            <a:schemeClr val="lt1"/>
          </a:lnRef>
          <a:fillRef idx="1">
            <a:schemeClr val="accent6"/>
          </a:fillRef>
          <a:effectRef idx="1">
            <a:schemeClr val="accent6"/>
          </a:effectRef>
          <a:fontRef idx="minor">
            <a:schemeClr val="lt1"/>
          </a:fontRef>
        </p:style>
        <p:txBody>
          <a:bodyPr rtlCol="0" anchor="ctr"/>
          <a:p>
            <a:pPr algn="ctr"/>
            <a:endParaRPr lang="en-GB" altLang="en-US"/>
          </a:p>
        </p:txBody>
      </p:sp>
      <p:sp>
        <p:nvSpPr>
          <p:cNvPr id="23" name="Round Single Corner Rectangle 22"/>
          <p:cNvSpPr/>
          <p:nvPr/>
        </p:nvSpPr>
        <p:spPr>
          <a:xfrm rot="10800000">
            <a:off x="3114675" y="3888105"/>
            <a:ext cx="2945130" cy="2653665"/>
          </a:xfrm>
          <a:prstGeom prst="round1Rect">
            <a:avLst>
              <a:gd name="adj" fmla="val 50000"/>
            </a:avLst>
          </a:prstGeom>
          <a:solidFill>
            <a:srgbClr val="D16266"/>
          </a:solidFill>
        </p:spPr>
        <p:style>
          <a:lnRef idx="3">
            <a:schemeClr val="lt1"/>
          </a:lnRef>
          <a:fillRef idx="1">
            <a:schemeClr val="accent2"/>
          </a:fillRef>
          <a:effectRef idx="1">
            <a:schemeClr val="accent2"/>
          </a:effectRef>
          <a:fontRef idx="minor">
            <a:schemeClr val="lt1"/>
          </a:fontRef>
        </p:style>
        <p:txBody>
          <a:bodyPr rtlCol="0" anchor="ctr"/>
          <a:p>
            <a:pPr algn="ctr"/>
            <a:endParaRPr lang="en-GB" altLang="en-US"/>
          </a:p>
        </p:txBody>
      </p:sp>
      <p:sp>
        <p:nvSpPr>
          <p:cNvPr id="27" name="Text Box 26"/>
          <p:cNvSpPr txBox="1"/>
          <p:nvPr/>
        </p:nvSpPr>
        <p:spPr>
          <a:xfrm>
            <a:off x="4193540" y="1139825"/>
            <a:ext cx="1869440" cy="798830"/>
          </a:xfrm>
          <a:prstGeom prst="rect">
            <a:avLst/>
          </a:prstGeom>
          <a:noFill/>
        </p:spPr>
        <p:txBody>
          <a:bodyPr wrap="square" rtlCol="0" anchor="t" anchorCtr="0">
            <a:spAutoFit/>
          </a:bodyPr>
          <a:p>
            <a:pPr algn="r"/>
            <a:r>
              <a:rPr lang="en-IN" altLang="en-GB" sz="1400" b="1">
                <a:sym typeface="+mn-ea"/>
              </a:rPr>
              <a:t>Low Income</a:t>
            </a:r>
            <a:endParaRPr lang="en-IN" altLang="en-GB" sz="1400" b="1">
              <a:sym typeface="+mn-ea"/>
            </a:endParaRPr>
          </a:p>
          <a:p>
            <a:pPr algn="r"/>
            <a:r>
              <a:rPr lang="en-IN" altLang="en-GB" sz="1400" b="1">
                <a:sym typeface="+mn-ea"/>
              </a:rPr>
              <a:t>High Spending score</a:t>
            </a:r>
            <a:endParaRPr lang="en-IN" altLang="en-GB" b="1">
              <a:solidFill>
                <a:schemeClr val="tx1"/>
              </a:solidFill>
            </a:endParaRPr>
          </a:p>
          <a:p>
            <a:pPr algn="r"/>
            <a:endParaRPr lang="en-IN" altLang="en-GB"/>
          </a:p>
        </p:txBody>
      </p:sp>
      <p:sp>
        <p:nvSpPr>
          <p:cNvPr id="28" name="Text Box 27"/>
          <p:cNvSpPr txBox="1"/>
          <p:nvPr/>
        </p:nvSpPr>
        <p:spPr>
          <a:xfrm>
            <a:off x="6153785" y="1078230"/>
            <a:ext cx="1724025" cy="798830"/>
          </a:xfrm>
          <a:prstGeom prst="rect">
            <a:avLst/>
          </a:prstGeom>
          <a:noFill/>
        </p:spPr>
        <p:txBody>
          <a:bodyPr wrap="square" rtlCol="0" anchor="t" anchorCtr="0">
            <a:spAutoFit/>
          </a:bodyPr>
          <a:p>
            <a:pPr algn="l"/>
            <a:r>
              <a:rPr lang="en-IN" altLang="en-GB" sz="1400" b="1">
                <a:solidFill>
                  <a:schemeClr val="tx1"/>
                </a:solidFill>
              </a:rPr>
              <a:t>High Income</a:t>
            </a:r>
            <a:endParaRPr lang="en-IN" altLang="en-GB" sz="1400" b="1">
              <a:solidFill>
                <a:schemeClr val="tx1"/>
              </a:solidFill>
            </a:endParaRPr>
          </a:p>
          <a:p>
            <a:pPr algn="l"/>
            <a:r>
              <a:rPr lang="en-IN" altLang="en-GB" sz="1400" b="1">
                <a:solidFill>
                  <a:schemeClr val="tx1"/>
                </a:solidFill>
              </a:rPr>
              <a:t>High Spending score</a:t>
            </a:r>
            <a:endParaRPr lang="en-IN" altLang="en-GB" b="1">
              <a:solidFill>
                <a:schemeClr val="tx1"/>
              </a:solidFill>
            </a:endParaRPr>
          </a:p>
          <a:p>
            <a:endParaRPr lang="en-IN" altLang="en-GB"/>
          </a:p>
        </p:txBody>
      </p:sp>
      <p:sp>
        <p:nvSpPr>
          <p:cNvPr id="29" name="Text Box 28"/>
          <p:cNvSpPr txBox="1"/>
          <p:nvPr/>
        </p:nvSpPr>
        <p:spPr>
          <a:xfrm>
            <a:off x="3953510" y="3888105"/>
            <a:ext cx="2109470" cy="798830"/>
          </a:xfrm>
          <a:prstGeom prst="rect">
            <a:avLst/>
          </a:prstGeom>
          <a:noFill/>
        </p:spPr>
        <p:txBody>
          <a:bodyPr wrap="square" rtlCol="0" anchor="t" anchorCtr="0">
            <a:spAutoFit/>
          </a:bodyPr>
          <a:p>
            <a:pPr algn="r"/>
            <a:r>
              <a:rPr lang="en-IN" altLang="en-GB" sz="1400" b="1">
                <a:solidFill>
                  <a:schemeClr val="tx1"/>
                </a:solidFill>
              </a:rPr>
              <a:t>Low Spending score</a:t>
            </a:r>
            <a:endParaRPr lang="en-IN" altLang="en-GB" sz="1400" b="1">
              <a:solidFill>
                <a:schemeClr val="tx1"/>
              </a:solidFill>
            </a:endParaRPr>
          </a:p>
          <a:p>
            <a:pPr algn="r"/>
            <a:r>
              <a:rPr lang="en-IN" altLang="en-GB" sz="1400" b="1">
                <a:solidFill>
                  <a:schemeClr val="tx1"/>
                </a:solidFill>
              </a:rPr>
              <a:t>Variable Income</a:t>
            </a:r>
            <a:endParaRPr lang="en-IN" altLang="en-GB" b="1">
              <a:solidFill>
                <a:schemeClr val="tx1"/>
              </a:solidFill>
            </a:endParaRPr>
          </a:p>
          <a:p>
            <a:endParaRPr lang="en-IN" altLang="en-GB"/>
          </a:p>
        </p:txBody>
      </p:sp>
      <p:sp>
        <p:nvSpPr>
          <p:cNvPr id="30" name="Text Box 29"/>
          <p:cNvSpPr txBox="1"/>
          <p:nvPr/>
        </p:nvSpPr>
        <p:spPr>
          <a:xfrm>
            <a:off x="6244590" y="3891915"/>
            <a:ext cx="2600325" cy="798830"/>
          </a:xfrm>
          <a:prstGeom prst="rect">
            <a:avLst/>
          </a:prstGeom>
          <a:noFill/>
        </p:spPr>
        <p:txBody>
          <a:bodyPr wrap="square" rtlCol="0" anchor="t" anchorCtr="0">
            <a:spAutoFit/>
          </a:bodyPr>
          <a:p>
            <a:pPr algn="l"/>
            <a:r>
              <a:rPr lang="en-IN" altLang="en-GB" sz="1400" b="1">
                <a:solidFill>
                  <a:schemeClr val="tx1"/>
                </a:solidFill>
              </a:rPr>
              <a:t>Moderate Income</a:t>
            </a:r>
            <a:endParaRPr lang="en-IN" altLang="en-GB" sz="1400" b="1">
              <a:solidFill>
                <a:schemeClr val="tx1"/>
              </a:solidFill>
            </a:endParaRPr>
          </a:p>
          <a:p>
            <a:pPr algn="l"/>
            <a:r>
              <a:rPr lang="en-IN" altLang="en-GB" sz="1400" b="1">
                <a:solidFill>
                  <a:schemeClr val="tx1"/>
                </a:solidFill>
              </a:rPr>
              <a:t>Moderate Spending score</a:t>
            </a:r>
            <a:endParaRPr lang="en-IN" altLang="en-GB" b="1">
              <a:solidFill>
                <a:schemeClr val="tx1"/>
              </a:solidFill>
            </a:endParaRPr>
          </a:p>
          <a:p>
            <a:endParaRPr lang="en-IN" altLang="en-GB"/>
          </a:p>
        </p:txBody>
      </p:sp>
      <p:sp>
        <p:nvSpPr>
          <p:cNvPr id="32" name="Text Box 31"/>
          <p:cNvSpPr txBox="1"/>
          <p:nvPr/>
        </p:nvSpPr>
        <p:spPr>
          <a:xfrm>
            <a:off x="4828540" y="3427730"/>
            <a:ext cx="1360170" cy="368300"/>
          </a:xfrm>
          <a:prstGeom prst="rect">
            <a:avLst/>
          </a:prstGeom>
          <a:noFill/>
        </p:spPr>
        <p:txBody>
          <a:bodyPr wrap="square" rtlCol="0">
            <a:spAutoFit/>
          </a:bodyPr>
          <a:p>
            <a:r>
              <a:rPr lang="en-IN" altLang="en-GB"/>
              <a:t>Quadrant 4</a:t>
            </a:r>
            <a:endParaRPr lang="en-IN" altLang="en-GB"/>
          </a:p>
        </p:txBody>
      </p:sp>
      <p:sp>
        <p:nvSpPr>
          <p:cNvPr id="34" name="Text Box 33"/>
          <p:cNvSpPr txBox="1"/>
          <p:nvPr/>
        </p:nvSpPr>
        <p:spPr>
          <a:xfrm>
            <a:off x="6188710" y="3427730"/>
            <a:ext cx="1360170" cy="368300"/>
          </a:xfrm>
          <a:prstGeom prst="rect">
            <a:avLst/>
          </a:prstGeom>
          <a:noFill/>
        </p:spPr>
        <p:txBody>
          <a:bodyPr wrap="square" rtlCol="0">
            <a:spAutoFit/>
          </a:bodyPr>
          <a:p>
            <a:r>
              <a:rPr lang="en-IN" altLang="en-GB"/>
              <a:t>Quadrant 1</a:t>
            </a:r>
            <a:endParaRPr lang="en-IN" altLang="en-GB"/>
          </a:p>
        </p:txBody>
      </p:sp>
      <p:sp>
        <p:nvSpPr>
          <p:cNvPr id="35" name="Text Box 34"/>
          <p:cNvSpPr txBox="1"/>
          <p:nvPr/>
        </p:nvSpPr>
        <p:spPr>
          <a:xfrm>
            <a:off x="4793615" y="6173470"/>
            <a:ext cx="1360170" cy="368300"/>
          </a:xfrm>
          <a:prstGeom prst="rect">
            <a:avLst/>
          </a:prstGeom>
          <a:noFill/>
        </p:spPr>
        <p:txBody>
          <a:bodyPr wrap="square" rtlCol="0">
            <a:spAutoFit/>
          </a:bodyPr>
          <a:p>
            <a:r>
              <a:rPr lang="en-IN" altLang="en-GB"/>
              <a:t>Quadrant 3</a:t>
            </a:r>
            <a:endParaRPr lang="en-IN" altLang="en-GB"/>
          </a:p>
        </p:txBody>
      </p:sp>
      <p:sp>
        <p:nvSpPr>
          <p:cNvPr id="36" name="Text Box 35"/>
          <p:cNvSpPr txBox="1"/>
          <p:nvPr/>
        </p:nvSpPr>
        <p:spPr>
          <a:xfrm>
            <a:off x="6216015" y="6172835"/>
            <a:ext cx="1360170" cy="368300"/>
          </a:xfrm>
          <a:prstGeom prst="rect">
            <a:avLst/>
          </a:prstGeom>
          <a:noFill/>
        </p:spPr>
        <p:txBody>
          <a:bodyPr wrap="square" rtlCol="0">
            <a:spAutoFit/>
          </a:bodyPr>
          <a:p>
            <a:r>
              <a:rPr lang="en-IN" altLang="en-GB"/>
              <a:t>Quadrant 2</a:t>
            </a:r>
            <a:endParaRPr lang="en-IN" altLang="en-GB"/>
          </a:p>
        </p:txBody>
      </p:sp>
      <p:sp>
        <p:nvSpPr>
          <p:cNvPr id="38" name="Text Box 37"/>
          <p:cNvSpPr txBox="1"/>
          <p:nvPr/>
        </p:nvSpPr>
        <p:spPr>
          <a:xfrm>
            <a:off x="3693160" y="2079625"/>
            <a:ext cx="2418080" cy="368300"/>
          </a:xfrm>
          <a:prstGeom prst="rect">
            <a:avLst/>
          </a:prstGeom>
          <a:noFill/>
        </p:spPr>
        <p:txBody>
          <a:bodyPr wrap="square" rtlCol="0">
            <a:spAutoFit/>
          </a:bodyPr>
          <a:p>
            <a:endParaRPr lang="en-GB" altLang="en-US"/>
          </a:p>
        </p:txBody>
      </p:sp>
      <p:sp>
        <p:nvSpPr>
          <p:cNvPr id="39" name="Text Box 38"/>
          <p:cNvSpPr txBox="1"/>
          <p:nvPr/>
        </p:nvSpPr>
        <p:spPr>
          <a:xfrm>
            <a:off x="3576955" y="2092960"/>
            <a:ext cx="2418080" cy="460375"/>
          </a:xfrm>
          <a:prstGeom prst="rect">
            <a:avLst/>
          </a:prstGeom>
          <a:noFill/>
        </p:spPr>
        <p:txBody>
          <a:bodyPr wrap="square" rtlCol="0">
            <a:spAutoFit/>
          </a:bodyPr>
          <a:p>
            <a:pPr marL="285750" indent="-285750">
              <a:buFont typeface="Arial" panose="020B0604020202020204" pitchFamily="34" charset="0"/>
              <a:buChar char="•"/>
            </a:pPr>
            <a:r>
              <a:rPr lang="en-IN" altLang="en-GB" sz="2400" b="1"/>
              <a:t>Cluster 2</a:t>
            </a:r>
            <a:endParaRPr lang="en-IN" altLang="en-GB" sz="2400" b="1"/>
          </a:p>
        </p:txBody>
      </p:sp>
      <p:sp>
        <p:nvSpPr>
          <p:cNvPr id="40" name="Text Box 39"/>
          <p:cNvSpPr txBox="1"/>
          <p:nvPr/>
        </p:nvSpPr>
        <p:spPr>
          <a:xfrm>
            <a:off x="606425" y="1447165"/>
            <a:ext cx="2418080" cy="368300"/>
          </a:xfrm>
          <a:prstGeom prst="rect">
            <a:avLst/>
          </a:prstGeom>
          <a:noFill/>
        </p:spPr>
        <p:txBody>
          <a:bodyPr wrap="square" rtlCol="0">
            <a:spAutoFit/>
          </a:bodyPr>
          <a:p>
            <a:r>
              <a:rPr lang="en-IN" altLang="en-GB"/>
              <a:t>Consider Targeting</a:t>
            </a:r>
            <a:endParaRPr lang="en-IN" altLang="en-GB"/>
          </a:p>
        </p:txBody>
      </p:sp>
      <p:sp>
        <p:nvSpPr>
          <p:cNvPr id="41" name="Text Box 40"/>
          <p:cNvSpPr txBox="1"/>
          <p:nvPr/>
        </p:nvSpPr>
        <p:spPr>
          <a:xfrm>
            <a:off x="3576955" y="4994910"/>
            <a:ext cx="2418080" cy="829945"/>
          </a:xfrm>
          <a:prstGeom prst="rect">
            <a:avLst/>
          </a:prstGeom>
          <a:noFill/>
        </p:spPr>
        <p:txBody>
          <a:bodyPr wrap="square" rtlCol="0">
            <a:spAutoFit/>
          </a:bodyPr>
          <a:p>
            <a:pPr marL="285750" indent="-285750">
              <a:buFont typeface="Arial" panose="020B0604020202020204" pitchFamily="34" charset="0"/>
              <a:buChar char="•"/>
            </a:pPr>
            <a:r>
              <a:rPr lang="en-IN" altLang="en-GB" sz="2400" b="1"/>
              <a:t>Cluster 1</a:t>
            </a:r>
            <a:endParaRPr lang="en-IN" altLang="en-GB" sz="2400" b="1"/>
          </a:p>
          <a:p>
            <a:pPr marL="285750" indent="-285750">
              <a:buFont typeface="Arial" panose="020B0604020202020204" pitchFamily="34" charset="0"/>
              <a:buChar char="•"/>
            </a:pPr>
            <a:r>
              <a:rPr lang="en-IN" altLang="en-GB" sz="2400" b="1"/>
              <a:t>Cluster 5</a:t>
            </a:r>
            <a:endParaRPr lang="en-IN" altLang="en-GB" sz="2400" b="1"/>
          </a:p>
        </p:txBody>
      </p:sp>
      <p:sp>
        <p:nvSpPr>
          <p:cNvPr id="42" name="Text Box 41"/>
          <p:cNvSpPr txBox="1"/>
          <p:nvPr/>
        </p:nvSpPr>
        <p:spPr>
          <a:xfrm>
            <a:off x="9663430" y="4860925"/>
            <a:ext cx="2418080" cy="645160"/>
          </a:xfrm>
          <a:prstGeom prst="rect">
            <a:avLst/>
          </a:prstGeom>
          <a:noFill/>
        </p:spPr>
        <p:txBody>
          <a:bodyPr wrap="square" rtlCol="0">
            <a:spAutoFit/>
          </a:bodyPr>
          <a:p>
            <a:r>
              <a:rPr lang="en-IN" altLang="en-GB"/>
              <a:t>Target but Difficult to Market</a:t>
            </a:r>
            <a:endParaRPr lang="en-IN" altLang="en-GB"/>
          </a:p>
        </p:txBody>
      </p:sp>
      <p:sp>
        <p:nvSpPr>
          <p:cNvPr id="43" name="Text Box 42"/>
          <p:cNvSpPr txBox="1"/>
          <p:nvPr/>
        </p:nvSpPr>
        <p:spPr>
          <a:xfrm>
            <a:off x="9563735" y="1447800"/>
            <a:ext cx="2418080" cy="645160"/>
          </a:xfrm>
          <a:prstGeom prst="rect">
            <a:avLst/>
          </a:prstGeom>
          <a:noFill/>
        </p:spPr>
        <p:txBody>
          <a:bodyPr wrap="square" rtlCol="0">
            <a:spAutoFit/>
          </a:bodyPr>
          <a:p>
            <a:r>
              <a:rPr lang="en-IN" altLang="en-GB"/>
              <a:t> High Priority</a:t>
            </a:r>
            <a:endParaRPr lang="en-IN" altLang="en-GB"/>
          </a:p>
          <a:p>
            <a:r>
              <a:rPr lang="en-IN" altLang="en-GB"/>
              <a:t> Must Target</a:t>
            </a:r>
            <a:endParaRPr lang="en-IN" altLang="en-GB"/>
          </a:p>
        </p:txBody>
      </p:sp>
      <p:sp>
        <p:nvSpPr>
          <p:cNvPr id="44" name="Text Box 43"/>
          <p:cNvSpPr txBox="1"/>
          <p:nvPr/>
        </p:nvSpPr>
        <p:spPr>
          <a:xfrm>
            <a:off x="6487795" y="2079625"/>
            <a:ext cx="2418080" cy="460375"/>
          </a:xfrm>
          <a:prstGeom prst="rect">
            <a:avLst/>
          </a:prstGeom>
          <a:noFill/>
        </p:spPr>
        <p:txBody>
          <a:bodyPr wrap="square" rtlCol="0">
            <a:spAutoFit/>
          </a:bodyPr>
          <a:p>
            <a:pPr marL="285750" indent="-285750">
              <a:buFont typeface="Arial" panose="020B0604020202020204" pitchFamily="34" charset="0"/>
              <a:buChar char="•"/>
            </a:pPr>
            <a:r>
              <a:rPr lang="en-IN" altLang="en-GB" sz="2400" b="1"/>
              <a:t>Cluster 4</a:t>
            </a:r>
            <a:endParaRPr lang="en-IN" altLang="en-GB" sz="2400" b="1"/>
          </a:p>
        </p:txBody>
      </p:sp>
      <p:sp>
        <p:nvSpPr>
          <p:cNvPr id="46" name="Text Box 45"/>
          <p:cNvSpPr txBox="1"/>
          <p:nvPr/>
        </p:nvSpPr>
        <p:spPr>
          <a:xfrm>
            <a:off x="606425" y="4860925"/>
            <a:ext cx="2418080" cy="368300"/>
          </a:xfrm>
          <a:prstGeom prst="rect">
            <a:avLst/>
          </a:prstGeom>
          <a:noFill/>
        </p:spPr>
        <p:txBody>
          <a:bodyPr wrap="square" rtlCol="0">
            <a:spAutoFit/>
          </a:bodyPr>
          <a:p>
            <a:r>
              <a:rPr lang="en-IN" altLang="en-GB"/>
              <a:t>Least Priority</a:t>
            </a:r>
            <a:endParaRPr lang="en-IN" altLang="en-GB"/>
          </a:p>
        </p:txBody>
      </p:sp>
      <p:sp>
        <p:nvSpPr>
          <p:cNvPr id="3" name="Text Box 2"/>
          <p:cNvSpPr txBox="1"/>
          <p:nvPr/>
        </p:nvSpPr>
        <p:spPr>
          <a:xfrm>
            <a:off x="6713855" y="4839970"/>
            <a:ext cx="1965960" cy="460375"/>
          </a:xfrm>
          <a:prstGeom prst="rect">
            <a:avLst/>
          </a:prstGeom>
          <a:noFill/>
        </p:spPr>
        <p:txBody>
          <a:bodyPr wrap="square" rtlCol="0">
            <a:spAutoFit/>
          </a:bodyPr>
          <a:p>
            <a:pPr marL="285750" indent="-285750">
              <a:buFont typeface="Arial" panose="020B0604020202020204" pitchFamily="34" charset="0"/>
              <a:buChar char="•"/>
            </a:pPr>
            <a:r>
              <a:rPr lang="en-IN" altLang="en-GB" sz="2400" b="1"/>
              <a:t>Cluster 3</a:t>
            </a:r>
            <a:endParaRPr lang="en-IN" altLang="en-GB" sz="2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4">
                <a:lumMod val="20000"/>
                <a:lumOff val="80000"/>
              </a:schemeClr>
            </a:gs>
            <a:gs pos="46000">
              <a:schemeClr val="accent1">
                <a:lumMod val="40000"/>
                <a:lumOff val="60000"/>
              </a:schemeClr>
            </a:gs>
          </a:gsLst>
          <a:path path="circle">
            <a:fillToRect r="100000" b="100000"/>
          </a:path>
          <a:tileRect l="-100000" t="-100000"/>
        </a:gradFill>
        <a:effectLst/>
      </p:bgPr>
    </p:bg>
    <p:spTree>
      <p:nvGrpSpPr>
        <p:cNvPr id="1" name=""/>
        <p:cNvGrpSpPr/>
        <p:nvPr/>
      </p:nvGrpSpPr>
      <p:grpSpPr/>
      <p:sp>
        <p:nvSpPr>
          <p:cNvPr id="3" name="Parallelogram 2"/>
          <p:cNvSpPr/>
          <p:nvPr/>
        </p:nvSpPr>
        <p:spPr>
          <a:xfrm>
            <a:off x="637540" y="94615"/>
            <a:ext cx="4239895" cy="615315"/>
          </a:xfrm>
          <a:prstGeom prst="parallelogram">
            <a:avLst/>
          </a:prstGeom>
          <a:solidFill>
            <a:srgbClr val="BCA3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ltLang="en-US"/>
          </a:p>
        </p:txBody>
      </p:sp>
      <p:sp>
        <p:nvSpPr>
          <p:cNvPr id="2" name="Title 1"/>
          <p:cNvSpPr>
            <a:spLocks noGrp="1"/>
          </p:cNvSpPr>
          <p:nvPr>
            <p:ph type="title"/>
          </p:nvPr>
        </p:nvSpPr>
        <p:spPr>
          <a:xfrm>
            <a:off x="838200" y="35560"/>
            <a:ext cx="4903470" cy="790575"/>
          </a:xfrm>
        </p:spPr>
        <p:txBody>
          <a:bodyPr>
            <a:normAutofit/>
            <a:scene3d>
              <a:camera prst="orthographicFront"/>
              <a:lightRig rig="threePt" dir="t"/>
            </a:scene3d>
          </a:bodyPr>
          <a:p>
            <a:r>
              <a:rPr lang="en-IN" altLang="en-GB" sz="3600" b="1">
                <a:solidFill>
                  <a:schemeClr val="tx1"/>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rPr>
              <a:t>DECISION TABLE:</a:t>
            </a:r>
            <a:endParaRPr lang="en-IN" altLang="en-GB" sz="3600" b="1">
              <a:solidFill>
                <a:schemeClr val="tx1"/>
              </a:solidFill>
              <a:effectLst>
                <a:outerShdw blurRad="38100" dist="19050" dir="2700000" algn="tl" rotWithShape="0">
                  <a:schemeClr val="dk1">
                    <a:alpha val="40000"/>
                  </a:schemeClr>
                </a:outerShdw>
              </a:effectLst>
              <a:latin typeface="Century Gothic" panose="020B0502020202020204" charset="0"/>
              <a:cs typeface="Century Gothic" panose="020B0502020202020204" charset="0"/>
            </a:endParaRPr>
          </a:p>
        </p:txBody>
      </p:sp>
      <p:graphicFrame>
        <p:nvGraphicFramePr>
          <p:cNvPr id="4" name="Content Placeholder 3"/>
          <p:cNvGraphicFramePr/>
          <p:nvPr>
            <p:ph idx="1"/>
          </p:nvPr>
        </p:nvGraphicFramePr>
        <p:xfrm>
          <a:off x="153035" y="796925"/>
          <a:ext cx="11753215" cy="5491480"/>
        </p:xfrm>
        <a:graphic>
          <a:graphicData uri="http://schemas.openxmlformats.org/drawingml/2006/table">
            <a:tbl>
              <a:tblPr firstRow="1" bandRow="1">
                <a:tableStyleId>{5C22544A-7EE6-4342-B048-85BDC9FD1C3A}</a:tableStyleId>
              </a:tblPr>
              <a:tblGrid>
                <a:gridCol w="1533525"/>
                <a:gridCol w="1642110"/>
                <a:gridCol w="8577580"/>
              </a:tblGrid>
              <a:tr h="643255">
                <a:tc>
                  <a:txBody>
                    <a:bodyPr/>
                    <a:p>
                      <a:pPr algn="ctr">
                        <a:buNone/>
                      </a:pPr>
                      <a:r>
                        <a:rPr lang="en-IN" altLang="en-GB" b="1"/>
                        <a:t>CLUSTER</a:t>
                      </a:r>
                      <a:endParaRPr lang="en-IN" altLang="en-GB" b="1"/>
                    </a:p>
                  </a:txBody>
                  <a:tcPr anchor="ctr" anchorCtr="0">
                    <a:solidFill>
                      <a:schemeClr val="accent1">
                        <a:lumMod val="75000"/>
                      </a:schemeClr>
                    </a:solidFill>
                  </a:tcPr>
                </a:tc>
                <a:tc>
                  <a:txBody>
                    <a:bodyPr/>
                    <a:p>
                      <a:pPr algn="ctr">
                        <a:buNone/>
                      </a:pPr>
                      <a:r>
                        <a:rPr lang="en-IN" altLang="en-GB" b="1"/>
                        <a:t>QUADRANTS</a:t>
                      </a:r>
                      <a:endParaRPr lang="en-IN" altLang="en-GB" b="1"/>
                    </a:p>
                  </a:txBody>
                  <a:tcPr anchor="ctr" anchorCtr="0">
                    <a:solidFill>
                      <a:schemeClr val="accent1">
                        <a:lumMod val="75000"/>
                      </a:schemeClr>
                    </a:solidFill>
                  </a:tcPr>
                </a:tc>
                <a:tc>
                  <a:txBody>
                    <a:bodyPr/>
                    <a:p>
                      <a:pPr algn="ctr">
                        <a:buNone/>
                      </a:pPr>
                      <a:r>
                        <a:rPr lang="en-IN" altLang="en-GB" b="1"/>
                        <a:t> REASON BEHIND DECISION</a:t>
                      </a:r>
                      <a:endParaRPr lang="en-IN" altLang="en-GB" b="1"/>
                    </a:p>
                  </a:txBody>
                  <a:tcPr anchor="ctr" anchorCtr="0">
                    <a:solidFill>
                      <a:schemeClr val="accent1">
                        <a:lumMod val="75000"/>
                      </a:schemeClr>
                    </a:solidFill>
                  </a:tcPr>
                </a:tc>
              </a:tr>
              <a:tr h="1359535">
                <a:tc>
                  <a:txBody>
                    <a:bodyPr/>
                    <a:p>
                      <a:pPr algn="ctr">
                        <a:buNone/>
                      </a:pPr>
                      <a:r>
                        <a:rPr lang="en-IN" altLang="en-GB" b="1"/>
                        <a:t>Cluster 4</a:t>
                      </a:r>
                      <a:endParaRPr lang="en-IN" altLang="en-GB" b="1"/>
                    </a:p>
                  </a:txBody>
                  <a:tcPr anchor="ctr" anchorCtr="0">
                    <a:solidFill>
                      <a:schemeClr val="accent3">
                        <a:lumMod val="40000"/>
                        <a:lumOff val="60000"/>
                      </a:schemeClr>
                    </a:solidFill>
                  </a:tcPr>
                </a:tc>
                <a:tc>
                  <a:txBody>
                    <a:bodyPr/>
                    <a:p>
                      <a:pPr algn="ctr">
                        <a:buNone/>
                      </a:pPr>
                      <a:r>
                        <a:rPr lang="en-IN" altLang="en-GB" b="1"/>
                        <a:t>1</a:t>
                      </a:r>
                      <a:endParaRPr lang="en-IN" altLang="en-GB" b="1"/>
                    </a:p>
                  </a:txBody>
                  <a:tcPr anchor="ctr" anchorCtr="0">
                    <a:solidFill>
                      <a:schemeClr val="accent3">
                        <a:lumMod val="40000"/>
                        <a:lumOff val="60000"/>
                      </a:schemeClr>
                    </a:solidFill>
                  </a:tcPr>
                </a:tc>
                <a:tc>
                  <a:txBody>
                    <a:bodyPr/>
                    <a:p>
                      <a:pPr algn="just">
                        <a:buNone/>
                      </a:pPr>
                      <a:r>
                        <a:rPr lang="en-IN" altLang="en-GB" b="1"/>
                        <a:t>Assemblage of customers with high annual income and high spending score, there by marketing to them for luxury items will generate better revenue for any business since  they have the spending ability. It also has the second highest customer base.</a:t>
                      </a:r>
                      <a:endParaRPr lang="en-IN" altLang="en-GB" b="1"/>
                    </a:p>
                  </a:txBody>
                  <a:tcPr anchor="ctr" anchorCtr="0">
                    <a:solidFill>
                      <a:schemeClr val="accent3">
                        <a:lumMod val="40000"/>
                        <a:lumOff val="60000"/>
                      </a:schemeClr>
                    </a:solidFill>
                  </a:tcPr>
                </a:tc>
              </a:tr>
              <a:tr h="1392555">
                <a:tc>
                  <a:txBody>
                    <a:bodyPr/>
                    <a:p>
                      <a:pPr algn="ctr">
                        <a:buNone/>
                      </a:pPr>
                      <a:r>
                        <a:rPr lang="en-IN" altLang="en-GB" b="1"/>
                        <a:t>Cluster 3</a:t>
                      </a:r>
                      <a:endParaRPr lang="en-IN" altLang="en-GB" b="1"/>
                    </a:p>
                  </a:txBody>
                  <a:tcPr anchor="ctr" anchorCtr="0">
                    <a:solidFill>
                      <a:schemeClr val="tx1">
                        <a:lumMod val="50000"/>
                        <a:lumOff val="50000"/>
                      </a:schemeClr>
                    </a:solidFill>
                  </a:tcPr>
                </a:tc>
                <a:tc>
                  <a:txBody>
                    <a:bodyPr/>
                    <a:p>
                      <a:pPr algn="ctr">
                        <a:buNone/>
                      </a:pPr>
                      <a:r>
                        <a:rPr lang="en-IN" altLang="en-GB" b="1"/>
                        <a:t>2</a:t>
                      </a:r>
                      <a:endParaRPr lang="en-IN" altLang="en-GB" b="1"/>
                    </a:p>
                  </a:txBody>
                  <a:tcPr anchor="ctr" anchorCtr="0">
                    <a:solidFill>
                      <a:schemeClr val="tx1">
                        <a:lumMod val="50000"/>
                        <a:lumOff val="50000"/>
                      </a:schemeClr>
                    </a:solidFill>
                  </a:tcPr>
                </a:tc>
                <a:tc>
                  <a:txBody>
                    <a:bodyPr/>
                    <a:p>
                      <a:pPr algn="just">
                        <a:buNone/>
                      </a:pPr>
                      <a:r>
                        <a:rPr lang="en-IN" altLang="en-GB" b="1"/>
                        <a:t>High density customers with medium(average) annual income and  average spending score. Due to diversity in customer base w.r.t age,gender,choices it will be difficult to focus on particular genre of item. But the quantity of customers is lucrative and an opportunity for any kind of business. </a:t>
                      </a:r>
                      <a:endParaRPr lang="en-IN" altLang="en-GB" b="1"/>
                    </a:p>
                  </a:txBody>
                  <a:tcPr anchor="ctr" anchorCtr="0">
                    <a:solidFill>
                      <a:schemeClr val="tx1">
                        <a:lumMod val="50000"/>
                        <a:lumOff val="50000"/>
                      </a:schemeClr>
                    </a:solidFill>
                  </a:tcPr>
                </a:tc>
              </a:tr>
              <a:tr h="774700">
                <a:tc>
                  <a:txBody>
                    <a:bodyPr/>
                    <a:p>
                      <a:pPr algn="ctr">
                        <a:buNone/>
                      </a:pPr>
                      <a:r>
                        <a:rPr lang="en-IN" altLang="en-GB" b="1"/>
                        <a:t>Cluster 2</a:t>
                      </a:r>
                      <a:endParaRPr lang="en-IN" altLang="en-GB" b="1"/>
                    </a:p>
                  </a:txBody>
                  <a:tcPr anchor="ctr" anchorCtr="0">
                    <a:solidFill>
                      <a:schemeClr val="accent3">
                        <a:lumMod val="40000"/>
                        <a:lumOff val="60000"/>
                      </a:schemeClr>
                    </a:solidFill>
                  </a:tcPr>
                </a:tc>
                <a:tc>
                  <a:txBody>
                    <a:bodyPr/>
                    <a:p>
                      <a:pPr algn="ctr">
                        <a:buNone/>
                      </a:pPr>
                      <a:r>
                        <a:rPr lang="en-IN" altLang="en-GB" b="1"/>
                        <a:t>4</a:t>
                      </a:r>
                      <a:endParaRPr lang="en-IN" altLang="en-GB" b="1"/>
                    </a:p>
                  </a:txBody>
                  <a:tcPr anchor="ctr" anchorCtr="0">
                    <a:solidFill>
                      <a:schemeClr val="accent3">
                        <a:lumMod val="40000"/>
                        <a:lumOff val="60000"/>
                      </a:schemeClr>
                    </a:solidFill>
                  </a:tcPr>
                </a:tc>
                <a:tc>
                  <a:txBody>
                    <a:bodyPr/>
                    <a:p>
                      <a:pPr algn="just">
                        <a:buNone/>
                      </a:pPr>
                      <a:r>
                        <a:rPr lang="en-IN" altLang="en-GB" b="1"/>
                        <a:t>Consists of minimal number of customers with high spending ability but low income and will not generate any fruitfull revenue.</a:t>
                      </a:r>
                      <a:endParaRPr lang="en-IN" altLang="en-GB" b="1"/>
                    </a:p>
                  </a:txBody>
                  <a:tcPr anchor="ctr" anchorCtr="0">
                    <a:solidFill>
                      <a:schemeClr val="accent3">
                        <a:lumMod val="40000"/>
                        <a:lumOff val="60000"/>
                      </a:schemeClr>
                    </a:solidFill>
                  </a:tcPr>
                </a:tc>
              </a:tr>
              <a:tr h="1321435">
                <a:tc>
                  <a:txBody>
                    <a:bodyPr/>
                    <a:p>
                      <a:pPr algn="ctr">
                        <a:buNone/>
                      </a:pPr>
                      <a:r>
                        <a:rPr lang="en-IN" altLang="en-GB" b="1"/>
                        <a:t>Cluster 1</a:t>
                      </a:r>
                      <a:endParaRPr lang="en-IN" altLang="en-GB" b="1"/>
                    </a:p>
                    <a:p>
                      <a:pPr algn="ctr">
                        <a:buNone/>
                      </a:pPr>
                      <a:r>
                        <a:rPr lang="en-IN" altLang="en-GB" b="1"/>
                        <a:t>Cluster 5</a:t>
                      </a:r>
                      <a:endParaRPr lang="en-IN" altLang="en-GB" b="1"/>
                    </a:p>
                  </a:txBody>
                  <a:tcPr anchor="ctr" anchorCtr="0">
                    <a:solidFill>
                      <a:schemeClr val="tx1">
                        <a:lumMod val="50000"/>
                        <a:lumOff val="50000"/>
                      </a:schemeClr>
                    </a:solidFill>
                  </a:tcPr>
                </a:tc>
                <a:tc>
                  <a:txBody>
                    <a:bodyPr/>
                    <a:p>
                      <a:pPr algn="ctr">
                        <a:buNone/>
                      </a:pPr>
                      <a:r>
                        <a:rPr lang="en-IN" altLang="en-GB" b="1"/>
                        <a:t>3</a:t>
                      </a:r>
                      <a:endParaRPr lang="en-IN" altLang="en-GB" b="1"/>
                    </a:p>
                  </a:txBody>
                  <a:tcPr anchor="ctr" anchorCtr="0">
                    <a:solidFill>
                      <a:schemeClr val="tx1">
                        <a:lumMod val="50000"/>
                        <a:lumOff val="50000"/>
                      </a:schemeClr>
                    </a:solidFill>
                  </a:tcPr>
                </a:tc>
                <a:tc>
                  <a:txBody>
                    <a:bodyPr/>
                    <a:p>
                      <a:pPr algn="just">
                        <a:buNone/>
                      </a:pPr>
                      <a:r>
                        <a:rPr lang="en-IN" altLang="en-GB" b="1"/>
                        <a:t>Comprises of customers with both high annual income and low annual income but their spending score is least among other clusters. They are more like window shoppers and must not be focussed on.</a:t>
                      </a:r>
                      <a:endParaRPr lang="en-IN" altLang="en-GB" b="1"/>
                    </a:p>
                  </a:txBody>
                  <a:tcPr anchor="ctr" anchorCtr="0">
                    <a:solidFill>
                      <a:schemeClr val="tx1">
                        <a:lumMod val="50000"/>
                        <a:lumOff val="50000"/>
                      </a:schemeClr>
                    </a:solid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2282</Words>
  <Application>WPS Presentation</Application>
  <PresentationFormat>Widescreen</PresentationFormat>
  <Paragraphs>94</Paragraphs>
  <Slides>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vt:i4>
      </vt:variant>
    </vt:vector>
  </HeadingPairs>
  <TitlesOfParts>
    <vt:vector size="14" baseType="lpstr">
      <vt:lpstr>Arial</vt:lpstr>
      <vt:lpstr>SimSun</vt:lpstr>
      <vt:lpstr>Wingdings</vt:lpstr>
      <vt:lpstr>Century Gothic</vt:lpstr>
      <vt:lpstr>Calibri</vt:lpstr>
      <vt:lpstr>Calibri Light</vt:lpstr>
      <vt:lpstr>Microsoft YaHei</vt:lpstr>
      <vt:lpstr>Arial Unicode MS</vt:lpstr>
      <vt:lpstr>Office Theme</vt:lpstr>
      <vt:lpstr>1 Mg  Mall Customer Base Analysis </vt:lpstr>
      <vt:lpstr>Cluster Plot:</vt:lpstr>
      <vt:lpstr>Cluster Details:</vt:lpstr>
      <vt:lpstr>Q-Matrix:</vt:lpstr>
      <vt:lpstr>DECISION TABLE: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 Title </dc:title>
  <dc:creator/>
  <cp:lastModifiedBy>google1564075781</cp:lastModifiedBy>
  <cp:revision>10</cp:revision>
  <dcterms:created xsi:type="dcterms:W3CDTF">2020-05-05T13:17:00Z</dcterms:created>
  <dcterms:modified xsi:type="dcterms:W3CDTF">2022-06-15T13:06:05Z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2057-11.2.0.11156</vt:lpwstr>
  </property>
  <property fmtid="{D5CDD505-2E9C-101B-9397-08002B2CF9AE}" pid="3" name="ICV">
    <vt:lpwstr>F562218024524B4A994862828FED0C0F</vt:lpwstr>
  </property>
</Properties>
</file>