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sldIdLst>
    <p:sldId id="258" r:id="rId2"/>
    <p:sldId id="256" r:id="rId3"/>
    <p:sldId id="257" r:id="rId4"/>
    <p:sldId id="259" r:id="rId5"/>
    <p:sldId id="260" r:id="rId6"/>
    <p:sldId id="277" r:id="rId7"/>
    <p:sldId id="282" r:id="rId8"/>
    <p:sldId id="290" r:id="rId9"/>
    <p:sldId id="273" r:id="rId10"/>
    <p:sldId id="278" r:id="rId11"/>
    <p:sldId id="279" r:id="rId12"/>
    <p:sldId id="280" r:id="rId13"/>
    <p:sldId id="288" r:id="rId14"/>
    <p:sldId id="283" r:id="rId15"/>
    <p:sldId id="284" r:id="rId16"/>
    <p:sldId id="285" r:id="rId17"/>
    <p:sldId id="286" r:id="rId18"/>
    <p:sldId id="287" r:id="rId19"/>
    <p:sldId id="289" r:id="rId20"/>
    <p:sldId id="26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07AC"/>
    <a:srgbClr val="FF3399"/>
    <a:srgbClr val="CC009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D8739E-D0A1-4F79-88A2-8DD5124E4004}" type="datetimeFigureOut">
              <a:rPr lang="en-IN" smtClean="0"/>
              <a:t>14-05-2024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ED51E4A-AB3D-46A8-8788-D06F439FAA5A}" type="slidenum">
              <a:rPr lang="en-IN" smtClean="0"/>
              <a:t>‹#›</a:t>
            </a:fld>
            <a:endParaRPr lang="en-IN"/>
          </a:p>
        </p:txBody>
      </p:sp>
    </p:spTree>
    <p:extLst>
      <p:ext uri="{BB962C8B-B14F-4D97-AF65-F5344CB8AC3E}">
        <p14:creationId xmlns:p14="http://schemas.microsoft.com/office/powerpoint/2010/main" val="1810313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D8739E-D0A1-4F79-88A2-8DD5124E4004}" type="datetimeFigureOut">
              <a:rPr lang="en-IN" smtClean="0"/>
              <a:t>14-05-2024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ED51E4A-AB3D-46A8-8788-D06F439FAA5A}" type="slidenum">
              <a:rPr lang="en-IN" smtClean="0"/>
              <a:t>‹#›</a:t>
            </a:fld>
            <a:endParaRPr lang="en-IN"/>
          </a:p>
        </p:txBody>
      </p:sp>
    </p:spTree>
    <p:extLst>
      <p:ext uri="{BB962C8B-B14F-4D97-AF65-F5344CB8AC3E}">
        <p14:creationId xmlns:p14="http://schemas.microsoft.com/office/powerpoint/2010/main" val="844820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D8739E-D0A1-4F79-88A2-8DD5124E4004}" type="datetimeFigureOut">
              <a:rPr lang="en-IN" smtClean="0"/>
              <a:t>14-05-2024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ED51E4A-AB3D-46A8-8788-D06F439FAA5A}"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776479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CD8739E-D0A1-4F79-88A2-8DD5124E4004}" type="datetimeFigureOut">
              <a:rPr lang="en-IN" smtClean="0"/>
              <a:t>14-05-2024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ED51E4A-AB3D-46A8-8788-D06F439FAA5A}" type="slidenum">
              <a:rPr lang="en-IN" smtClean="0"/>
              <a:t>‹#›</a:t>
            </a:fld>
            <a:endParaRPr lang="en-IN"/>
          </a:p>
        </p:txBody>
      </p:sp>
    </p:spTree>
    <p:extLst>
      <p:ext uri="{BB962C8B-B14F-4D97-AF65-F5344CB8AC3E}">
        <p14:creationId xmlns:p14="http://schemas.microsoft.com/office/powerpoint/2010/main" val="21198026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CD8739E-D0A1-4F79-88A2-8DD5124E4004}" type="datetimeFigureOut">
              <a:rPr lang="en-IN" smtClean="0"/>
              <a:t>14-05-2024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ED51E4A-AB3D-46A8-8788-D06F439FAA5A}"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777416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CD8739E-D0A1-4F79-88A2-8DD5124E4004}" type="datetimeFigureOut">
              <a:rPr lang="en-IN" smtClean="0"/>
              <a:t>14-05-2024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ED51E4A-AB3D-46A8-8788-D06F439FAA5A}" type="slidenum">
              <a:rPr lang="en-IN" smtClean="0"/>
              <a:t>‹#›</a:t>
            </a:fld>
            <a:endParaRPr lang="en-IN"/>
          </a:p>
        </p:txBody>
      </p:sp>
    </p:spTree>
    <p:extLst>
      <p:ext uri="{BB962C8B-B14F-4D97-AF65-F5344CB8AC3E}">
        <p14:creationId xmlns:p14="http://schemas.microsoft.com/office/powerpoint/2010/main" val="40896833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D8739E-D0A1-4F79-88A2-8DD5124E4004}" type="datetimeFigureOut">
              <a:rPr lang="en-IN" smtClean="0"/>
              <a:t>14-05-2024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ED51E4A-AB3D-46A8-8788-D06F439FAA5A}" type="slidenum">
              <a:rPr lang="en-IN" smtClean="0"/>
              <a:t>‹#›</a:t>
            </a:fld>
            <a:endParaRPr lang="en-IN"/>
          </a:p>
        </p:txBody>
      </p:sp>
    </p:spTree>
    <p:extLst>
      <p:ext uri="{BB962C8B-B14F-4D97-AF65-F5344CB8AC3E}">
        <p14:creationId xmlns:p14="http://schemas.microsoft.com/office/powerpoint/2010/main" val="36013511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D8739E-D0A1-4F79-88A2-8DD5124E4004}" type="datetimeFigureOut">
              <a:rPr lang="en-IN" smtClean="0"/>
              <a:t>14-05-2024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ED51E4A-AB3D-46A8-8788-D06F439FAA5A}" type="slidenum">
              <a:rPr lang="en-IN" smtClean="0"/>
              <a:t>‹#›</a:t>
            </a:fld>
            <a:endParaRPr lang="en-IN"/>
          </a:p>
        </p:txBody>
      </p:sp>
    </p:spTree>
    <p:extLst>
      <p:ext uri="{BB962C8B-B14F-4D97-AF65-F5344CB8AC3E}">
        <p14:creationId xmlns:p14="http://schemas.microsoft.com/office/powerpoint/2010/main" val="1659768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D8739E-D0A1-4F79-88A2-8DD5124E4004}" type="datetimeFigureOut">
              <a:rPr lang="en-IN" smtClean="0"/>
              <a:t>14-05-2024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ED51E4A-AB3D-46A8-8788-D06F439FAA5A}" type="slidenum">
              <a:rPr lang="en-IN" smtClean="0"/>
              <a:t>‹#›</a:t>
            </a:fld>
            <a:endParaRPr lang="en-IN"/>
          </a:p>
        </p:txBody>
      </p:sp>
    </p:spTree>
    <p:extLst>
      <p:ext uri="{BB962C8B-B14F-4D97-AF65-F5344CB8AC3E}">
        <p14:creationId xmlns:p14="http://schemas.microsoft.com/office/powerpoint/2010/main" val="4136420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D8739E-D0A1-4F79-88A2-8DD5124E4004}" type="datetimeFigureOut">
              <a:rPr lang="en-IN" smtClean="0"/>
              <a:t>14-05-2024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ED51E4A-AB3D-46A8-8788-D06F439FAA5A}" type="slidenum">
              <a:rPr lang="en-IN" smtClean="0"/>
              <a:t>‹#›</a:t>
            </a:fld>
            <a:endParaRPr lang="en-IN"/>
          </a:p>
        </p:txBody>
      </p:sp>
    </p:spTree>
    <p:extLst>
      <p:ext uri="{BB962C8B-B14F-4D97-AF65-F5344CB8AC3E}">
        <p14:creationId xmlns:p14="http://schemas.microsoft.com/office/powerpoint/2010/main" val="3391257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D8739E-D0A1-4F79-88A2-8DD5124E4004}" type="datetimeFigureOut">
              <a:rPr lang="en-IN" smtClean="0"/>
              <a:t>14-05-2024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ED51E4A-AB3D-46A8-8788-D06F439FAA5A}" type="slidenum">
              <a:rPr lang="en-IN" smtClean="0"/>
              <a:t>‹#›</a:t>
            </a:fld>
            <a:endParaRPr lang="en-IN"/>
          </a:p>
        </p:txBody>
      </p:sp>
    </p:spTree>
    <p:extLst>
      <p:ext uri="{BB962C8B-B14F-4D97-AF65-F5344CB8AC3E}">
        <p14:creationId xmlns:p14="http://schemas.microsoft.com/office/powerpoint/2010/main" val="2914234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D8739E-D0A1-4F79-88A2-8DD5124E4004}" type="datetimeFigureOut">
              <a:rPr lang="en-IN" smtClean="0"/>
              <a:t>14-05-2024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ED51E4A-AB3D-46A8-8788-D06F439FAA5A}" type="slidenum">
              <a:rPr lang="en-IN" smtClean="0"/>
              <a:t>‹#›</a:t>
            </a:fld>
            <a:endParaRPr lang="en-IN"/>
          </a:p>
        </p:txBody>
      </p:sp>
    </p:spTree>
    <p:extLst>
      <p:ext uri="{BB962C8B-B14F-4D97-AF65-F5344CB8AC3E}">
        <p14:creationId xmlns:p14="http://schemas.microsoft.com/office/powerpoint/2010/main" val="2671575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D8739E-D0A1-4F79-88A2-8DD5124E4004}" type="datetimeFigureOut">
              <a:rPr lang="en-IN" smtClean="0"/>
              <a:t>14-05-2024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ED51E4A-AB3D-46A8-8788-D06F439FAA5A}" type="slidenum">
              <a:rPr lang="en-IN" smtClean="0"/>
              <a:t>‹#›</a:t>
            </a:fld>
            <a:endParaRPr lang="en-IN"/>
          </a:p>
        </p:txBody>
      </p:sp>
    </p:spTree>
    <p:extLst>
      <p:ext uri="{BB962C8B-B14F-4D97-AF65-F5344CB8AC3E}">
        <p14:creationId xmlns:p14="http://schemas.microsoft.com/office/powerpoint/2010/main" val="2425426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D8739E-D0A1-4F79-88A2-8DD5124E4004}" type="datetimeFigureOut">
              <a:rPr lang="en-IN" smtClean="0"/>
              <a:t>14-05-2024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ED51E4A-AB3D-46A8-8788-D06F439FAA5A}" type="slidenum">
              <a:rPr lang="en-IN" smtClean="0"/>
              <a:t>‹#›</a:t>
            </a:fld>
            <a:endParaRPr lang="en-IN"/>
          </a:p>
        </p:txBody>
      </p:sp>
    </p:spTree>
    <p:extLst>
      <p:ext uri="{BB962C8B-B14F-4D97-AF65-F5344CB8AC3E}">
        <p14:creationId xmlns:p14="http://schemas.microsoft.com/office/powerpoint/2010/main" val="291958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D8739E-D0A1-4F79-88A2-8DD5124E4004}" type="datetimeFigureOut">
              <a:rPr lang="en-IN" smtClean="0"/>
              <a:t>14-05-2024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ED51E4A-AB3D-46A8-8788-D06F439FAA5A}" type="slidenum">
              <a:rPr lang="en-IN" smtClean="0"/>
              <a:t>‹#›</a:t>
            </a:fld>
            <a:endParaRPr lang="en-IN"/>
          </a:p>
        </p:txBody>
      </p:sp>
    </p:spTree>
    <p:extLst>
      <p:ext uri="{BB962C8B-B14F-4D97-AF65-F5344CB8AC3E}">
        <p14:creationId xmlns:p14="http://schemas.microsoft.com/office/powerpoint/2010/main" val="4212178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D8739E-D0A1-4F79-88A2-8DD5124E4004}" type="datetimeFigureOut">
              <a:rPr lang="en-IN" smtClean="0"/>
              <a:t>14-05-2024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ED51E4A-AB3D-46A8-8788-D06F439FAA5A}" type="slidenum">
              <a:rPr lang="en-IN" smtClean="0"/>
              <a:t>‹#›</a:t>
            </a:fld>
            <a:endParaRPr lang="en-IN"/>
          </a:p>
        </p:txBody>
      </p:sp>
    </p:spTree>
    <p:extLst>
      <p:ext uri="{BB962C8B-B14F-4D97-AF65-F5344CB8AC3E}">
        <p14:creationId xmlns:p14="http://schemas.microsoft.com/office/powerpoint/2010/main" val="199840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CD8739E-D0A1-4F79-88A2-8DD5124E4004}" type="datetimeFigureOut">
              <a:rPr lang="en-IN" smtClean="0"/>
              <a:t>14-05-2024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ED51E4A-AB3D-46A8-8788-D06F439FAA5A}" type="slidenum">
              <a:rPr lang="en-IN" smtClean="0"/>
              <a:t>‹#›</a:t>
            </a:fld>
            <a:endParaRPr lang="en-IN"/>
          </a:p>
        </p:txBody>
      </p:sp>
    </p:spTree>
    <p:extLst>
      <p:ext uri="{BB962C8B-B14F-4D97-AF65-F5344CB8AC3E}">
        <p14:creationId xmlns:p14="http://schemas.microsoft.com/office/powerpoint/2010/main" val="667930184"/>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89280" y="2905760"/>
            <a:ext cx="11196320" cy="1427250"/>
          </a:xfrm>
          <a:prstGeom prst="rect">
            <a:avLst/>
          </a:prstGeom>
          <a:noFill/>
        </p:spPr>
        <p:txBody>
          <a:bodyPr wrap="square">
            <a:spAutoFit/>
          </a:bodyPr>
          <a:lstStyle/>
          <a:p>
            <a:pPr algn="ctr">
              <a:lnSpc>
                <a:spcPct val="107000"/>
              </a:lnSpc>
              <a:spcAft>
                <a:spcPts val="800"/>
              </a:spcAft>
            </a:pPr>
            <a:r>
              <a:rPr lang="en-IN" sz="1600" b="1" dirty="0">
                <a:solidFill>
                  <a:srgbClr val="BF0930"/>
                </a:solidFill>
                <a:effectLst/>
                <a:latin typeface="Times New Roman" panose="02020603050405020304" pitchFamily="18" charset="0"/>
                <a:ea typeface="Calibri" panose="020F0502020204030204" pitchFamily="34" charset="0"/>
                <a:cs typeface="Times New Roman" panose="02020603050405020304" pitchFamily="18" charset="0"/>
              </a:rPr>
              <a:t>A Project Review 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altLang="en-US"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ROBUST FUSION OF MULTI-MODALITY MEDICAL IMAGES WITH</a:t>
            </a:r>
            <a:r>
              <a:rPr lang="en-US"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altLang="en-US"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FIDELITY-DRIVEN OPTIMIZATION AND DETAIL PRESERVATION</a:t>
            </a:r>
            <a:r>
              <a:rPr lang="en-IN"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endParaRPr lang="en-IN" dirty="0"/>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9F825C-6263-4B53-BB6F-16D863B7841C}"/>
              </a:ext>
            </a:extLst>
          </p:cNvPr>
          <p:cNvSpPr>
            <a:spLocks noGrp="1"/>
          </p:cNvSpPr>
          <p:nvPr>
            <p:ph idx="1"/>
          </p:nvPr>
        </p:nvSpPr>
        <p:spPr>
          <a:xfrm>
            <a:off x="1792941" y="1407459"/>
            <a:ext cx="8785412" cy="4975411"/>
          </a:xfrm>
        </p:spPr>
        <p:txBody>
          <a:bodyPr>
            <a:normAutofit fontScale="25000" lnSpcReduction="20000"/>
          </a:bodyPr>
          <a:lstStyle/>
          <a:p>
            <a:pPr marL="0" indent="0" algn="l">
              <a:buNone/>
            </a:pPr>
            <a:r>
              <a:rPr lang="en-US" sz="7200" b="1" dirty="0">
                <a:solidFill>
                  <a:schemeClr val="tx1">
                    <a:lumMod val="85000"/>
                    <a:lumOff val="15000"/>
                  </a:schemeClr>
                </a:solidFill>
                <a:latin typeface="Times New Roman" panose="02020603050405020304" pitchFamily="18" charset="0"/>
                <a:cs typeface="Times New Roman" panose="02020603050405020304" pitchFamily="18" charset="0"/>
              </a:rPr>
              <a:t>1.</a:t>
            </a:r>
            <a:r>
              <a:rPr lang="en-US" sz="7200" b="1" i="0" dirty="0">
                <a:solidFill>
                  <a:schemeClr val="tx1">
                    <a:lumMod val="85000"/>
                    <a:lumOff val="15000"/>
                  </a:schemeClr>
                </a:solidFill>
                <a:effectLst/>
                <a:latin typeface="Times New Roman" panose="02020603050405020304" pitchFamily="18" charset="0"/>
                <a:cs typeface="Times New Roman" panose="02020603050405020304" pitchFamily="18" charset="0"/>
              </a:rPr>
              <a:t>Data Input:</a:t>
            </a:r>
            <a:endParaRPr lang="en-US" sz="7200" b="0" i="0" dirty="0">
              <a:solidFill>
                <a:schemeClr val="tx1">
                  <a:lumMod val="85000"/>
                  <a:lumOff val="15000"/>
                </a:schemeClr>
              </a:solidFill>
              <a:effectLst/>
              <a:latin typeface="Times New Roman" panose="02020603050405020304" pitchFamily="18" charset="0"/>
              <a:cs typeface="Times New Roman" panose="02020603050405020304" pitchFamily="18" charset="0"/>
            </a:endParaRPr>
          </a:p>
          <a:p>
            <a:pPr lvl="1"/>
            <a:r>
              <a:rPr lang="en-US" sz="7200" b="0" i="0" dirty="0">
                <a:solidFill>
                  <a:schemeClr val="tx1">
                    <a:lumMod val="85000"/>
                    <a:lumOff val="15000"/>
                  </a:schemeClr>
                </a:solidFill>
                <a:effectLst/>
                <a:latin typeface="Times New Roman" panose="02020603050405020304" pitchFamily="18" charset="0"/>
                <a:cs typeface="Times New Roman" panose="02020603050405020304" pitchFamily="18" charset="0"/>
              </a:rPr>
              <a:t>Utilizes medical images from different modalities such as CT, MRI, or PET.</a:t>
            </a:r>
          </a:p>
          <a:p>
            <a:pPr lvl="1"/>
            <a:r>
              <a:rPr lang="en-US" sz="7200" b="0" i="0" dirty="0">
                <a:solidFill>
                  <a:schemeClr val="tx1">
                    <a:lumMod val="85000"/>
                    <a:lumOff val="15000"/>
                  </a:schemeClr>
                </a:solidFill>
                <a:effectLst/>
                <a:latin typeface="Times New Roman" panose="02020603050405020304" pitchFamily="18" charset="0"/>
                <a:cs typeface="Times New Roman" panose="02020603050405020304" pitchFamily="18" charset="0"/>
              </a:rPr>
              <a:t>Accounts for potential issues like noise, artifacts, or flaws in the imaging process.</a:t>
            </a:r>
          </a:p>
          <a:p>
            <a:pPr marL="0" indent="0" algn="l">
              <a:buNone/>
            </a:pPr>
            <a:r>
              <a:rPr lang="en-US" sz="7200" b="1" i="0" dirty="0">
                <a:solidFill>
                  <a:schemeClr val="tx1">
                    <a:lumMod val="85000"/>
                    <a:lumOff val="15000"/>
                  </a:schemeClr>
                </a:solidFill>
                <a:effectLst/>
                <a:latin typeface="Times New Roman" panose="02020603050405020304" pitchFamily="18" charset="0"/>
                <a:cs typeface="Times New Roman" panose="02020603050405020304" pitchFamily="18" charset="0"/>
              </a:rPr>
              <a:t>2.Pre-Processing:</a:t>
            </a:r>
            <a:endParaRPr lang="en-US" sz="7200" b="0" i="0" dirty="0">
              <a:solidFill>
                <a:schemeClr val="tx1">
                  <a:lumMod val="85000"/>
                  <a:lumOff val="15000"/>
                </a:schemeClr>
              </a:solidFill>
              <a:effectLst/>
              <a:latin typeface="Times New Roman" panose="02020603050405020304" pitchFamily="18" charset="0"/>
              <a:cs typeface="Times New Roman" panose="02020603050405020304" pitchFamily="18" charset="0"/>
            </a:endParaRPr>
          </a:p>
          <a:p>
            <a:pPr lvl="1"/>
            <a:r>
              <a:rPr lang="en-US" sz="7200" b="0" i="0" dirty="0">
                <a:solidFill>
                  <a:schemeClr val="tx1">
                    <a:lumMod val="85000"/>
                    <a:lumOff val="15000"/>
                  </a:schemeClr>
                </a:solidFill>
                <a:effectLst/>
                <a:latin typeface="Times New Roman" panose="02020603050405020304" pitchFamily="18" charset="0"/>
                <a:cs typeface="Times New Roman" panose="02020603050405020304" pitchFamily="18" charset="0"/>
              </a:rPr>
              <a:t>Applies modality-specific pre-processing techniques to enhance features, normalize intensities, and correct artifacts.</a:t>
            </a:r>
          </a:p>
          <a:p>
            <a:pPr marL="0" indent="0" algn="l">
              <a:buNone/>
            </a:pPr>
            <a:r>
              <a:rPr lang="en-US" sz="7200" b="1" i="0" dirty="0">
                <a:solidFill>
                  <a:schemeClr val="tx1">
                    <a:lumMod val="85000"/>
                    <a:lumOff val="15000"/>
                  </a:schemeClr>
                </a:solidFill>
                <a:effectLst/>
                <a:latin typeface="Times New Roman" panose="02020603050405020304" pitchFamily="18" charset="0"/>
                <a:cs typeface="Times New Roman" panose="02020603050405020304" pitchFamily="18" charset="0"/>
              </a:rPr>
              <a:t>Frequency Domain Analysis:</a:t>
            </a:r>
            <a:endParaRPr lang="en-US" sz="7200" b="0" i="0" dirty="0">
              <a:solidFill>
                <a:schemeClr val="tx1">
                  <a:lumMod val="85000"/>
                  <a:lumOff val="15000"/>
                </a:schemeClr>
              </a:solidFill>
              <a:effectLst/>
              <a:latin typeface="Times New Roman" panose="02020603050405020304" pitchFamily="18" charset="0"/>
              <a:cs typeface="Times New Roman" panose="02020603050405020304" pitchFamily="18" charset="0"/>
            </a:endParaRPr>
          </a:p>
          <a:p>
            <a:pPr lvl="1"/>
            <a:r>
              <a:rPr lang="en-US" sz="7200" b="0" i="0" dirty="0">
                <a:solidFill>
                  <a:schemeClr val="tx1">
                    <a:lumMod val="85000"/>
                    <a:lumOff val="15000"/>
                  </a:schemeClr>
                </a:solidFill>
                <a:effectLst/>
                <a:latin typeface="Times New Roman" panose="02020603050405020304" pitchFamily="18" charset="0"/>
                <a:cs typeface="Times New Roman" panose="02020603050405020304" pitchFamily="18" charset="0"/>
              </a:rPr>
              <a:t>Converts the image into the frequency domain, often using wavelet or Fourier transforms.</a:t>
            </a:r>
          </a:p>
          <a:p>
            <a:pPr lvl="1"/>
            <a:r>
              <a:rPr lang="en-US" sz="7200" b="0" i="0" dirty="0">
                <a:solidFill>
                  <a:schemeClr val="tx1">
                    <a:lumMod val="85000"/>
                    <a:lumOff val="15000"/>
                  </a:schemeClr>
                </a:solidFill>
                <a:effectLst/>
                <a:latin typeface="Times New Roman" panose="02020603050405020304" pitchFamily="18" charset="0"/>
                <a:cs typeface="Times New Roman" panose="02020603050405020304" pitchFamily="18" charset="0"/>
              </a:rPr>
              <a:t>Enables more effective analysis of the frequency components of the visual content.</a:t>
            </a:r>
          </a:p>
          <a:p>
            <a:pPr marL="0" indent="0" algn="l">
              <a:buNone/>
            </a:pPr>
            <a:r>
              <a:rPr lang="en-US" sz="7200" b="1" i="0" dirty="0">
                <a:solidFill>
                  <a:schemeClr val="tx1">
                    <a:lumMod val="85000"/>
                    <a:lumOff val="15000"/>
                  </a:schemeClr>
                </a:solidFill>
                <a:effectLst/>
                <a:latin typeface="Times New Roman" panose="02020603050405020304" pitchFamily="18" charset="0"/>
                <a:cs typeface="Times New Roman" panose="02020603050405020304" pitchFamily="18" charset="0"/>
              </a:rPr>
              <a:t>Frequency Domain Optimization (FDO): </a:t>
            </a:r>
            <a:r>
              <a:rPr lang="en-US" sz="7200" b="1"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7200" b="0" i="0" dirty="0">
                <a:solidFill>
                  <a:schemeClr val="tx1">
                    <a:lumMod val="85000"/>
                    <a:lumOff val="15000"/>
                  </a:schemeClr>
                </a:solidFill>
                <a:effectLst/>
                <a:latin typeface="Times New Roman" panose="02020603050405020304" pitchFamily="18" charset="0"/>
                <a:cs typeface="Times New Roman" panose="02020603050405020304" pitchFamily="18" charset="0"/>
              </a:rPr>
              <a:t>Optimizes features within the frequency domain.</a:t>
            </a:r>
          </a:p>
          <a:p>
            <a:pPr lvl="1"/>
            <a:r>
              <a:rPr lang="en-US" sz="72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7200" b="0" i="0" dirty="0">
                <a:solidFill>
                  <a:schemeClr val="tx1">
                    <a:lumMod val="85000"/>
                    <a:lumOff val="15000"/>
                  </a:schemeClr>
                </a:solidFill>
                <a:effectLst/>
                <a:latin typeface="Times New Roman" panose="02020603050405020304" pitchFamily="18" charset="0"/>
                <a:cs typeface="Times New Roman" panose="02020603050405020304" pitchFamily="18" charset="0"/>
              </a:rPr>
              <a:t>Involves manipulating or transforming collected features to enhance specific qualities such as   	contrast or clarity.</a:t>
            </a:r>
          </a:p>
          <a:p>
            <a:pPr lvl="1"/>
            <a:r>
              <a:rPr lang="en-US" sz="72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7200" b="0" i="0" dirty="0">
                <a:solidFill>
                  <a:schemeClr val="tx1">
                    <a:lumMod val="85000"/>
                    <a:lumOff val="15000"/>
                  </a:schemeClr>
                </a:solidFill>
                <a:effectLst/>
                <a:latin typeface="Times New Roman" panose="02020603050405020304" pitchFamily="18" charset="0"/>
                <a:cs typeface="Times New Roman" panose="02020603050405020304" pitchFamily="18" charset="0"/>
              </a:rPr>
              <a:t>Utilizes techniques like filtering, normalization, or other feature-level procedures.</a:t>
            </a:r>
          </a:p>
          <a:p>
            <a:pPr lvl="1"/>
            <a:endParaRPr lang="en-US" sz="6400" b="0" i="0" dirty="0">
              <a:solidFill>
                <a:schemeClr val="tx1">
                  <a:lumMod val="85000"/>
                  <a:lumOff val="15000"/>
                </a:schemeClr>
              </a:solidFill>
              <a:effectLst/>
              <a:latin typeface="Times New Roman" panose="02020603050405020304" pitchFamily="18" charset="0"/>
              <a:cs typeface="Times New Roman" panose="02020603050405020304" pitchFamily="18" charset="0"/>
            </a:endParaRPr>
          </a:p>
          <a:p>
            <a:pPr marL="0" indent="0">
              <a:buNone/>
            </a:pPr>
            <a:endParaRPr lang="en-IN" dirty="0"/>
          </a:p>
          <a:p>
            <a:pPr marL="0" indent="0">
              <a:buNone/>
            </a:pPr>
            <a:endParaRPr lang="en-IN" dirty="0"/>
          </a:p>
          <a:p>
            <a:pPr marL="0" indent="0">
              <a:buNone/>
            </a:pPr>
            <a:r>
              <a:rPr lang="en-IN" dirty="0"/>
              <a:t>	</a:t>
            </a:r>
          </a:p>
        </p:txBody>
      </p:sp>
    </p:spTree>
    <p:extLst>
      <p:ext uri="{BB962C8B-B14F-4D97-AF65-F5344CB8AC3E}">
        <p14:creationId xmlns:p14="http://schemas.microsoft.com/office/powerpoint/2010/main" val="19803894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6792E8-FF36-4A61-A414-B47D1B5A194A}"/>
              </a:ext>
            </a:extLst>
          </p:cNvPr>
          <p:cNvSpPr>
            <a:spLocks noGrp="1"/>
          </p:cNvSpPr>
          <p:nvPr>
            <p:ph idx="1"/>
          </p:nvPr>
        </p:nvSpPr>
        <p:spPr>
          <a:xfrm>
            <a:off x="1568823" y="1389530"/>
            <a:ext cx="9879105" cy="4867836"/>
          </a:xfrm>
        </p:spPr>
        <p:txBody>
          <a:bodyPr>
            <a:normAutofit/>
          </a:bodyPr>
          <a:lstStyle/>
          <a:p>
            <a:pPr marL="0" indent="0" algn="just">
              <a:buNone/>
            </a:pPr>
            <a:r>
              <a:rPr lang="en-US" b="1" i="0" dirty="0">
                <a:solidFill>
                  <a:schemeClr val="tx1">
                    <a:lumMod val="85000"/>
                    <a:lumOff val="15000"/>
                  </a:schemeClr>
                </a:solidFill>
                <a:effectLst/>
                <a:latin typeface="Times New Roman" panose="02020603050405020304" pitchFamily="18" charset="0"/>
                <a:cs typeface="Times New Roman" panose="02020603050405020304" pitchFamily="18" charset="0"/>
              </a:rPr>
              <a:t>Transform the Inverse Frequency Domain:</a:t>
            </a:r>
            <a:endParaRPr lang="en-US" b="0" i="0" dirty="0">
              <a:solidFill>
                <a:schemeClr val="tx1">
                  <a:lumMod val="85000"/>
                  <a:lumOff val="15000"/>
                </a:schemeClr>
              </a:solidFill>
              <a:effectLst/>
              <a:latin typeface="Times New Roman" panose="02020603050405020304" pitchFamily="18" charset="0"/>
              <a:cs typeface="Times New Roman" panose="02020603050405020304" pitchFamily="18" charset="0"/>
            </a:endParaRPr>
          </a:p>
          <a:p>
            <a:pPr lvl="1" algn="just"/>
            <a:r>
              <a:rPr lang="en-US" sz="1800" b="0" i="0" dirty="0">
                <a:solidFill>
                  <a:schemeClr val="tx1">
                    <a:lumMod val="85000"/>
                    <a:lumOff val="15000"/>
                  </a:schemeClr>
                </a:solidFill>
                <a:effectLst/>
                <a:latin typeface="Times New Roman" panose="02020603050405020304" pitchFamily="18" charset="0"/>
                <a:cs typeface="Times New Roman" panose="02020603050405020304" pitchFamily="18" charset="0"/>
              </a:rPr>
              <a:t>Converts the image back from the frequency domain to the spatial domain.</a:t>
            </a:r>
          </a:p>
          <a:p>
            <a:pPr lvl="1" algn="just"/>
            <a:r>
              <a:rPr lang="en-US" sz="1800" b="0" i="0" dirty="0">
                <a:solidFill>
                  <a:schemeClr val="tx1">
                    <a:lumMod val="85000"/>
                    <a:lumOff val="15000"/>
                  </a:schemeClr>
                </a:solidFill>
                <a:effectLst/>
                <a:latin typeface="Times New Roman" panose="02020603050405020304" pitchFamily="18" charset="0"/>
                <a:cs typeface="Times New Roman" panose="02020603050405020304" pitchFamily="18" charset="0"/>
              </a:rPr>
              <a:t>Utilizes methods like the Fourier Transform and its inverse.</a:t>
            </a:r>
          </a:p>
          <a:p>
            <a:pPr marL="0" indent="0" algn="just">
              <a:buNone/>
            </a:pPr>
            <a:r>
              <a:rPr lang="en-US" b="1" i="0" dirty="0">
                <a:solidFill>
                  <a:schemeClr val="tx1">
                    <a:lumMod val="85000"/>
                    <a:lumOff val="15000"/>
                  </a:schemeClr>
                </a:solidFill>
                <a:effectLst/>
                <a:latin typeface="Times New Roman" panose="02020603050405020304" pitchFamily="18" charset="0"/>
                <a:cs typeface="Times New Roman" panose="02020603050405020304" pitchFamily="18" charset="0"/>
              </a:rPr>
              <a:t>Details Preserving Guided Filter (DPGF):</a:t>
            </a:r>
            <a:endParaRPr lang="en-US" b="0" i="0" dirty="0">
              <a:solidFill>
                <a:schemeClr val="tx1">
                  <a:lumMod val="85000"/>
                  <a:lumOff val="15000"/>
                </a:schemeClr>
              </a:solidFill>
              <a:effectLst/>
              <a:latin typeface="Times New Roman" panose="02020603050405020304" pitchFamily="18" charset="0"/>
              <a:cs typeface="Times New Roman" panose="02020603050405020304" pitchFamily="18" charset="0"/>
            </a:endParaRPr>
          </a:p>
          <a:p>
            <a:pPr lvl="1" algn="just"/>
            <a:r>
              <a:rPr lang="en-US" sz="1800" b="0" i="0" dirty="0">
                <a:solidFill>
                  <a:schemeClr val="tx1">
                    <a:lumMod val="85000"/>
                    <a:lumOff val="15000"/>
                  </a:schemeClr>
                </a:solidFill>
                <a:effectLst/>
                <a:latin typeface="Times New Roman" panose="02020603050405020304" pitchFamily="18" charset="0"/>
                <a:cs typeface="Times New Roman" panose="02020603050405020304" pitchFamily="18" charset="0"/>
              </a:rPr>
              <a:t>Applies guided filters for tasks like edge-preserving filtering and smoothing.</a:t>
            </a:r>
          </a:p>
          <a:p>
            <a:pPr lvl="1" algn="just"/>
            <a:r>
              <a:rPr lang="en-US" sz="1800" b="0" i="0" dirty="0">
                <a:solidFill>
                  <a:schemeClr val="tx1">
                    <a:lumMod val="85000"/>
                    <a:lumOff val="15000"/>
                  </a:schemeClr>
                </a:solidFill>
                <a:effectLst/>
                <a:latin typeface="Times New Roman" panose="02020603050405020304" pitchFamily="18" charset="0"/>
                <a:cs typeface="Times New Roman" panose="02020603050405020304" pitchFamily="18" charset="0"/>
              </a:rPr>
              <a:t>Details Preserving Guided Filter (DPGF) specifically focuses on maintaining important details while improving or smoothing the image, which is particularly beneficial in medical imaging for preserving fine structures.</a:t>
            </a:r>
          </a:p>
          <a:p>
            <a:pPr marL="0" indent="0" algn="just">
              <a:buNone/>
            </a:pPr>
            <a:r>
              <a:rPr lang="en-US" b="1" i="0" dirty="0">
                <a:solidFill>
                  <a:schemeClr val="tx1">
                    <a:lumMod val="85000"/>
                    <a:lumOff val="15000"/>
                  </a:schemeClr>
                </a:solidFill>
                <a:effectLst/>
                <a:latin typeface="Times New Roman" panose="02020603050405020304" pitchFamily="18" charset="0"/>
                <a:cs typeface="Times New Roman" panose="02020603050405020304" pitchFamily="18" charset="0"/>
              </a:rPr>
              <a:t>Post-processing:</a:t>
            </a:r>
            <a:endParaRPr lang="en-US" b="0" i="0" dirty="0">
              <a:solidFill>
                <a:schemeClr val="tx1">
                  <a:lumMod val="85000"/>
                  <a:lumOff val="15000"/>
                </a:schemeClr>
              </a:solidFill>
              <a:effectLst/>
              <a:latin typeface="Times New Roman" panose="02020603050405020304" pitchFamily="18" charset="0"/>
              <a:cs typeface="Times New Roman" panose="02020603050405020304" pitchFamily="18" charset="0"/>
            </a:endParaRPr>
          </a:p>
          <a:p>
            <a:pPr lvl="1" algn="just"/>
            <a:r>
              <a:rPr lang="en-US" sz="1800" b="0" i="0" dirty="0">
                <a:solidFill>
                  <a:schemeClr val="tx1">
                    <a:lumMod val="85000"/>
                    <a:lumOff val="15000"/>
                  </a:schemeClr>
                </a:solidFill>
                <a:effectLst/>
                <a:latin typeface="Times New Roman" panose="02020603050405020304" pitchFamily="18" charset="0"/>
                <a:cs typeface="Times New Roman" panose="02020603050405020304" pitchFamily="18" charset="0"/>
              </a:rPr>
              <a:t>Involves applying additional methods or algorithms to the image after the initial processing.</a:t>
            </a:r>
          </a:p>
          <a:p>
            <a:pPr lvl="1" algn="just"/>
            <a:r>
              <a:rPr lang="en-US" sz="1800" b="0" i="0" dirty="0">
                <a:solidFill>
                  <a:schemeClr val="tx1">
                    <a:lumMod val="85000"/>
                    <a:lumOff val="15000"/>
                  </a:schemeClr>
                </a:solidFill>
                <a:effectLst/>
                <a:latin typeface="Times New Roman" panose="02020603050405020304" pitchFamily="18" charset="0"/>
                <a:cs typeface="Times New Roman" panose="02020603050405020304" pitchFamily="18" charset="0"/>
              </a:rPr>
              <a:t>Common post-processing techniques in medical imaging include sharpening, contrast enhancement, and noise reduction to improve overall image quality.</a:t>
            </a:r>
          </a:p>
          <a:p>
            <a:endParaRPr lang="en-IN" b="1" dirty="0"/>
          </a:p>
        </p:txBody>
      </p:sp>
    </p:spTree>
    <p:extLst>
      <p:ext uri="{BB962C8B-B14F-4D97-AF65-F5344CB8AC3E}">
        <p14:creationId xmlns:p14="http://schemas.microsoft.com/office/powerpoint/2010/main" val="242735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E7985E-EC64-4985-A35C-462C1A075DA2}"/>
              </a:ext>
            </a:extLst>
          </p:cNvPr>
          <p:cNvSpPr>
            <a:spLocks noGrp="1"/>
          </p:cNvSpPr>
          <p:nvPr>
            <p:ph idx="1"/>
          </p:nvPr>
        </p:nvSpPr>
        <p:spPr>
          <a:xfrm>
            <a:off x="2205318" y="1416424"/>
            <a:ext cx="9299294" cy="4805082"/>
          </a:xfrm>
        </p:spPr>
        <p:txBody>
          <a:bodyPr/>
          <a:lstStyle/>
          <a:p>
            <a:pPr marL="0" indent="0">
              <a:buNone/>
            </a:pPr>
            <a:r>
              <a:rPr lang="en-IN" b="1" i="0" dirty="0">
                <a:effectLst/>
                <a:latin typeface="Times New Roman" panose="02020603050405020304" pitchFamily="18" charset="0"/>
                <a:cs typeface="Times New Roman" panose="02020603050405020304" pitchFamily="18" charset="0"/>
              </a:rPr>
              <a:t>FUSED Image:</a:t>
            </a:r>
          </a:p>
          <a:p>
            <a:r>
              <a:rPr lang="en-IN" b="1"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b="0" i="0" dirty="0">
                <a:solidFill>
                  <a:schemeClr val="tx1">
                    <a:lumMod val="85000"/>
                    <a:lumOff val="15000"/>
                  </a:schemeClr>
                </a:solidFill>
                <a:effectLst/>
                <a:latin typeface="Times New Roman" panose="02020603050405020304" pitchFamily="18" charset="0"/>
                <a:cs typeface="Times New Roman" panose="02020603050405020304" pitchFamily="18" charset="0"/>
              </a:rPr>
              <a:t>In the context of Frequency Domain Optimization (FDO) reconstruction, the term "FUSED" likely refers to fused images or modalities.</a:t>
            </a:r>
          </a:p>
          <a:p>
            <a:r>
              <a:rPr lang="en-US" b="0" i="0" dirty="0">
                <a:solidFill>
                  <a:schemeClr val="tx1">
                    <a:lumMod val="85000"/>
                    <a:lumOff val="15000"/>
                  </a:schemeClr>
                </a:solidFill>
                <a:effectLst/>
                <a:latin typeface="Times New Roman" panose="02020603050405020304" pitchFamily="18" charset="0"/>
                <a:cs typeface="Times New Roman" panose="02020603050405020304" pitchFamily="18" charset="0"/>
              </a:rPr>
              <a:t>Image fusion combines information from multiple sources or modalities to create a more comprehensive or informative image.</a:t>
            </a:r>
          </a:p>
          <a:p>
            <a:r>
              <a:rPr lang="en-US" b="0" i="0" dirty="0">
                <a:solidFill>
                  <a:schemeClr val="tx1">
                    <a:lumMod val="85000"/>
                    <a:lumOff val="15000"/>
                  </a:schemeClr>
                </a:solidFill>
                <a:effectLst/>
                <a:latin typeface="Times New Roman" panose="02020603050405020304" pitchFamily="18" charset="0"/>
                <a:cs typeface="Times New Roman" panose="02020603050405020304" pitchFamily="18" charset="0"/>
              </a:rPr>
              <a:t>FDO may be applied during the reconstruction process, optimizing image data in the frequency domain to produce a refined and enhanced fused image.</a:t>
            </a:r>
          </a:p>
          <a:p>
            <a:pPr marL="0" indent="0">
              <a:buNone/>
            </a:pPr>
            <a:r>
              <a:rPr lang="en-US"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b="0" i="0" dirty="0">
                <a:solidFill>
                  <a:schemeClr val="tx1">
                    <a:lumMod val="85000"/>
                    <a:lumOff val="15000"/>
                  </a:schemeClr>
                </a:solidFill>
                <a:effectLst/>
                <a:latin typeface="Times New Roman" panose="02020603050405020304" pitchFamily="18" charset="0"/>
                <a:cs typeface="Times New Roman" panose="02020603050405020304" pitchFamily="18" charset="0"/>
              </a:rPr>
              <a:t>This comprehensive process aims to improve the quality, accuracy, and interpretability of medical images for diagnostic and treatment planning purposes.</a:t>
            </a:r>
          </a:p>
          <a:p>
            <a:pPr marL="0" indent="0">
              <a:buNone/>
            </a:pPr>
            <a:endParaRPr lang="en-IN" dirty="0"/>
          </a:p>
        </p:txBody>
      </p:sp>
    </p:spTree>
    <p:extLst>
      <p:ext uri="{BB962C8B-B14F-4D97-AF65-F5344CB8AC3E}">
        <p14:creationId xmlns:p14="http://schemas.microsoft.com/office/powerpoint/2010/main" val="2526004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0EB15-A2C2-4A99-B096-5A00B36D8DF5}"/>
              </a:ext>
            </a:extLst>
          </p:cNvPr>
          <p:cNvSpPr>
            <a:spLocks noGrp="1"/>
          </p:cNvSpPr>
          <p:nvPr>
            <p:ph type="title"/>
          </p:nvPr>
        </p:nvSpPr>
        <p:spPr>
          <a:xfrm>
            <a:off x="2187389" y="624110"/>
            <a:ext cx="9317224" cy="1280890"/>
          </a:xfrm>
        </p:spPr>
        <p:txBody>
          <a:bodyPr>
            <a:normAutofit fontScale="90000"/>
          </a:bodyPr>
          <a:lstStyle/>
          <a:p>
            <a:br>
              <a:rPr lang="en-IN" sz="2400" b="1" u="sng" dirty="0">
                <a:latin typeface="Times New Roman" panose="02020603050405020304" pitchFamily="18" charset="0"/>
                <a:cs typeface="Times New Roman" panose="02020603050405020304" pitchFamily="18" charset="0"/>
              </a:rPr>
            </a:br>
            <a:br>
              <a:rPr lang="en-IN" sz="2400" b="1" u="sng" dirty="0">
                <a:latin typeface="Times New Roman" panose="02020603050405020304" pitchFamily="18" charset="0"/>
                <a:cs typeface="Times New Roman" panose="02020603050405020304" pitchFamily="18" charset="0"/>
              </a:rPr>
            </a:br>
            <a:r>
              <a:rPr lang="en-IN" sz="2700" b="1" u="sng" dirty="0">
                <a:latin typeface="Times New Roman" panose="02020603050405020304" pitchFamily="18" charset="0"/>
                <a:cs typeface="Times New Roman" panose="02020603050405020304" pitchFamily="18" charset="0"/>
              </a:rPr>
              <a:t>Software Required:</a:t>
            </a:r>
            <a:br>
              <a:rPr lang="en-IN" sz="2700" b="1" dirty="0">
                <a:latin typeface="Times New Roman" panose="02020603050405020304" pitchFamily="18" charset="0"/>
                <a:cs typeface="Times New Roman" panose="02020603050405020304" pitchFamily="18" charset="0"/>
              </a:rPr>
            </a:br>
            <a:endParaRPr lang="en-IN" sz="2700" b="1" dirty="0"/>
          </a:p>
        </p:txBody>
      </p:sp>
      <p:sp>
        <p:nvSpPr>
          <p:cNvPr id="3" name="Content Placeholder 2">
            <a:extLst>
              <a:ext uri="{FF2B5EF4-FFF2-40B4-BE49-F238E27FC236}">
                <a16:creationId xmlns:a16="http://schemas.microsoft.com/office/drawing/2014/main" id="{C8E0D132-D26F-4209-933C-04A6D94A4FE1}"/>
              </a:ext>
            </a:extLst>
          </p:cNvPr>
          <p:cNvSpPr>
            <a:spLocks noGrp="1"/>
          </p:cNvSpPr>
          <p:nvPr>
            <p:ph idx="1"/>
          </p:nvPr>
        </p:nvSpPr>
        <p:spPr/>
        <p:txBody>
          <a:bodyPr/>
          <a:lstStyle/>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MATLAB TOOL</a:t>
            </a:r>
          </a:p>
          <a:p>
            <a:pPr marL="0" indent="0">
              <a:buNone/>
            </a:pP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Common applications include: </a:t>
            </a:r>
          </a:p>
          <a:p>
            <a:pPr marL="0" indent="0">
              <a:buNone/>
            </a:pPr>
            <a:r>
              <a:rPr lang="en-US" dirty="0">
                <a:latin typeface="Times New Roman" panose="02020603050405020304" pitchFamily="18" charset="0"/>
                <a:cs typeface="Times New Roman" panose="02020603050405020304" pitchFamily="18" charset="0"/>
              </a:rPr>
              <a:t>• Math and computation</a:t>
            </a:r>
          </a:p>
          <a:p>
            <a:pPr marL="0" indent="0">
              <a:buNone/>
            </a:pPr>
            <a:r>
              <a:rPr lang="en-US" dirty="0">
                <a:latin typeface="Times New Roman" panose="02020603050405020304" pitchFamily="18" charset="0"/>
                <a:cs typeface="Times New Roman" panose="02020603050405020304" pitchFamily="18" charset="0"/>
              </a:rPr>
              <a:t> • Algorithm creation. </a:t>
            </a:r>
          </a:p>
          <a:p>
            <a:pPr marL="0" indent="0">
              <a:buNone/>
            </a:pPr>
            <a:r>
              <a:rPr lang="en-US" dirty="0">
                <a:latin typeface="Times New Roman" panose="02020603050405020304" pitchFamily="18" charset="0"/>
                <a:cs typeface="Times New Roman" panose="02020603050405020304" pitchFamily="18" charset="0"/>
              </a:rPr>
              <a:t>• Modeling, simulation, and prototyping.</a:t>
            </a:r>
          </a:p>
          <a:p>
            <a:pPr marL="0" indent="0">
              <a:buNone/>
            </a:pPr>
            <a:r>
              <a:rPr lang="en-US" dirty="0">
                <a:latin typeface="Times New Roman" panose="02020603050405020304" pitchFamily="18" charset="0"/>
                <a:cs typeface="Times New Roman" panose="02020603050405020304" pitchFamily="18" charset="0"/>
              </a:rPr>
              <a:t> • Data analysis, exploration, and visualization. </a:t>
            </a:r>
          </a:p>
          <a:p>
            <a:pPr marL="0" indent="0">
              <a:buNone/>
            </a:pPr>
            <a:r>
              <a:rPr lang="en-US" dirty="0">
                <a:latin typeface="Times New Roman" panose="02020603050405020304" pitchFamily="18" charset="0"/>
                <a:cs typeface="Times New Roman" panose="02020603050405020304" pitchFamily="18" charset="0"/>
              </a:rPr>
              <a:t>• Scientific and engineering graphic. </a:t>
            </a:r>
          </a:p>
          <a:p>
            <a:pPr marL="0" indent="0">
              <a:buNone/>
            </a:pPr>
            <a:r>
              <a:rPr lang="en-US" dirty="0">
                <a:latin typeface="Times New Roman" panose="02020603050405020304" pitchFamily="18" charset="0"/>
                <a:cs typeface="Times New Roman" panose="02020603050405020304" pitchFamily="18" charset="0"/>
              </a:rPr>
              <a:t>• Application growth, especially graphical user interface design</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95D3C1D-B95C-4D61-8039-46C43597EA36}"/>
              </a:ext>
            </a:extLst>
          </p:cNvPr>
          <p:cNvPicPr>
            <a:picLocks noChangeAspect="1"/>
          </p:cNvPicPr>
          <p:nvPr/>
        </p:nvPicPr>
        <p:blipFill rotWithShape="1">
          <a:blip r:embed="rId2">
            <a:extLst>
              <a:ext uri="{28A0092B-C50C-407E-A947-70E740481C1C}">
                <a14:useLocalDpi xmlns:a14="http://schemas.microsoft.com/office/drawing/2010/main" val="0"/>
              </a:ext>
            </a:extLst>
          </a:blip>
          <a:srcRect l="12941" t="46405" r="74265" b="32288"/>
          <a:stretch/>
        </p:blipFill>
        <p:spPr>
          <a:xfrm>
            <a:off x="8166847" y="2698376"/>
            <a:ext cx="1559859" cy="1461248"/>
          </a:xfrm>
          <a:prstGeom prst="rect">
            <a:avLst/>
          </a:prstGeom>
        </p:spPr>
      </p:pic>
    </p:spTree>
    <p:extLst>
      <p:ext uri="{BB962C8B-B14F-4D97-AF65-F5344CB8AC3E}">
        <p14:creationId xmlns:p14="http://schemas.microsoft.com/office/powerpoint/2010/main" val="1518148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04EC6-A202-4EE3-A7D3-351CBE3BA4D4}"/>
              </a:ext>
            </a:extLst>
          </p:cNvPr>
          <p:cNvSpPr>
            <a:spLocks noGrp="1"/>
          </p:cNvSpPr>
          <p:nvPr>
            <p:ph type="title"/>
          </p:nvPr>
        </p:nvSpPr>
        <p:spPr>
          <a:xfrm>
            <a:off x="2241177" y="624110"/>
            <a:ext cx="9263436" cy="1280890"/>
          </a:xfrm>
        </p:spPr>
        <p:txBody>
          <a:bodyPr>
            <a:normAutofit/>
          </a:bodyPr>
          <a:lstStyle/>
          <a:p>
            <a:br>
              <a:rPr lang="en-IN" sz="2800" b="1" u="sng" dirty="0">
                <a:solidFill>
                  <a:srgbClr val="C00000"/>
                </a:solidFill>
                <a:latin typeface="Times New Roman" panose="02020603050405020304" pitchFamily="18" charset="0"/>
                <a:cs typeface="Times New Roman" panose="02020603050405020304" pitchFamily="18" charset="0"/>
              </a:rPr>
            </a:br>
            <a:r>
              <a:rPr lang="en-IN" sz="2800" b="1" u="sng" dirty="0">
                <a:solidFill>
                  <a:srgbClr val="C00000"/>
                </a:solidFill>
                <a:latin typeface="Times New Roman" panose="02020603050405020304" pitchFamily="18" charset="0"/>
                <a:cs typeface="Times New Roman" panose="02020603050405020304" pitchFamily="18" charset="0"/>
              </a:rPr>
              <a:t>Results:</a:t>
            </a:r>
          </a:p>
        </p:txBody>
      </p:sp>
      <p:sp>
        <p:nvSpPr>
          <p:cNvPr id="3" name="Content Placeholder 2">
            <a:extLst>
              <a:ext uri="{FF2B5EF4-FFF2-40B4-BE49-F238E27FC236}">
                <a16:creationId xmlns:a16="http://schemas.microsoft.com/office/drawing/2014/main" id="{EEF09F83-182E-4682-B9CD-9B69C92D4A40}"/>
              </a:ext>
            </a:extLst>
          </p:cNvPr>
          <p:cNvSpPr>
            <a:spLocks noGrp="1"/>
          </p:cNvSpPr>
          <p:nvPr>
            <p:ph idx="1"/>
          </p:nvPr>
        </p:nvSpPr>
        <p:spPr>
          <a:xfrm>
            <a:off x="2589212" y="1739153"/>
            <a:ext cx="8915400" cy="4742329"/>
          </a:xfrm>
        </p:spPr>
        <p:txBody>
          <a:bodyPr/>
          <a:lstStyle/>
          <a:p>
            <a:pPr marL="0" indent="0">
              <a:lnSpc>
                <a:spcPct val="150000"/>
              </a:lnSpc>
              <a:buNone/>
            </a:pPr>
            <a:r>
              <a:rPr lang="en-US" sz="1800" b="0" i="0" u="none" strike="noStrike" baseline="0" dirty="0">
                <a:latin typeface="Times New Roman" panose="02020603050405020304" pitchFamily="18" charset="0"/>
              </a:rPr>
              <a:t>	</a:t>
            </a:r>
            <a:r>
              <a:rPr lang="en-US" sz="2000" b="0" i="0" u="none" strike="noStrike" baseline="0" dirty="0">
                <a:latin typeface="Times New Roman" panose="02020603050405020304" pitchFamily="18" charset="0"/>
              </a:rPr>
              <a:t>With the help of these two phases, the suggested fusion architecture performs superbly in detail integration and has high robustness. The comprehensive numerable and quality results reveal the suggested fusion outperforms certain cutting-edge techniques, indicating potential applications in medical diagnosis.</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				</a:t>
            </a:r>
            <a:r>
              <a:rPr lang="en-IN" sz="1600" b="1" dirty="0">
                <a:latin typeface="Times New Roman" panose="02020603050405020304" pitchFamily="18" charset="0"/>
                <a:cs typeface="Times New Roman" panose="02020603050405020304" pitchFamily="18" charset="0"/>
              </a:rPr>
              <a:t>Fig: </a:t>
            </a:r>
            <a:r>
              <a:rPr lang="en-IN" sz="1800" b="0" i="0" dirty="0">
                <a:solidFill>
                  <a:srgbClr val="A709F5"/>
                </a:solidFill>
                <a:effectLst/>
                <a:latin typeface="Times New Roman" panose="02020603050405020304" pitchFamily="18" charset="0"/>
                <a:cs typeface="Times New Roman" panose="02020603050405020304" pitchFamily="18" charset="0"/>
              </a:rPr>
              <a:t>mri_090.jpg &amp; pet_090.jpg</a:t>
            </a:r>
            <a:endParaRPr lang="en-IN" sz="1800" b="0" i="0" dirty="0">
              <a:effectLst/>
              <a:latin typeface="Times New Roman" panose="02020603050405020304" pitchFamily="18" charset="0"/>
              <a:cs typeface="Times New Roman" panose="02020603050405020304" pitchFamily="18" charset="0"/>
            </a:endParaRPr>
          </a:p>
          <a:p>
            <a:pPr marL="0" indent="0">
              <a:buNone/>
            </a:pPr>
            <a:endParaRPr lang="en-IN" sz="1600" b="1" dirty="0">
              <a:latin typeface="Times New Roman" panose="02020603050405020304" pitchFamily="18" charset="0"/>
              <a:cs typeface="Times New Roman" panose="02020603050405020304" pitchFamily="18" charset="0"/>
            </a:endParaRPr>
          </a:p>
          <a:p>
            <a:pPr marL="0" indent="0">
              <a:buNone/>
            </a:pPr>
            <a:endParaRPr lang="en-IN" dirty="0"/>
          </a:p>
        </p:txBody>
      </p:sp>
      <p:pic>
        <p:nvPicPr>
          <p:cNvPr id="7" name="Picture 6">
            <a:extLst>
              <a:ext uri="{FF2B5EF4-FFF2-40B4-BE49-F238E27FC236}">
                <a16:creationId xmlns:a16="http://schemas.microsoft.com/office/drawing/2014/main" id="{99F354C3-516E-486D-81A2-BCEBF9BE28B3}"/>
              </a:ext>
            </a:extLst>
          </p:cNvPr>
          <p:cNvPicPr>
            <a:picLocks noChangeAspect="1"/>
          </p:cNvPicPr>
          <p:nvPr/>
        </p:nvPicPr>
        <p:blipFill rotWithShape="1">
          <a:blip r:embed="rId2">
            <a:extLst>
              <a:ext uri="{28A0092B-C50C-407E-A947-70E740481C1C}">
                <a14:useLocalDpi xmlns:a14="http://schemas.microsoft.com/office/drawing/2010/main" val="0"/>
              </a:ext>
            </a:extLst>
          </a:blip>
          <a:srcRect l="34926" t="29020" r="29191" b="45621"/>
          <a:stretch/>
        </p:blipFill>
        <p:spPr>
          <a:xfrm>
            <a:off x="3980329" y="3825187"/>
            <a:ext cx="4374778" cy="1739154"/>
          </a:xfrm>
          <a:prstGeom prst="rect">
            <a:avLst/>
          </a:prstGeom>
        </p:spPr>
      </p:pic>
    </p:spTree>
    <p:extLst>
      <p:ext uri="{BB962C8B-B14F-4D97-AF65-F5344CB8AC3E}">
        <p14:creationId xmlns:p14="http://schemas.microsoft.com/office/powerpoint/2010/main" val="40567271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7718F-BB0B-4EC4-A98A-C1509A1D908F}"/>
              </a:ext>
            </a:extLst>
          </p:cNvPr>
          <p:cNvSpPr>
            <a:spLocks noGrp="1"/>
          </p:cNvSpPr>
          <p:nvPr>
            <p:ph type="title"/>
          </p:nvPr>
        </p:nvSpPr>
        <p:spPr>
          <a:xfrm>
            <a:off x="2592924" y="624110"/>
            <a:ext cx="8911687" cy="5696008"/>
          </a:xfrm>
        </p:spPr>
        <p:txBody>
          <a:bodyPr>
            <a:normAutofit fontScale="90000"/>
          </a:bodyPr>
          <a:lstStyle/>
          <a:p>
            <a:r>
              <a:rPr lang="en-IN" sz="2400" u="sng" dirty="0">
                <a:latin typeface="Times New Roman" panose="02020603050405020304" pitchFamily="18" charset="0"/>
                <a:cs typeface="Times New Roman" panose="02020603050405020304" pitchFamily="18" charset="0"/>
              </a:rPr>
              <a:t>Characteristics:</a:t>
            </a: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AVG       MIN       QABF        VIF       SSIM       PSNR </a:t>
            </a:r>
            <a:br>
              <a:rPr lang="en-IN" sz="18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    ______    ______    _______    _______    _______    ______</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    10.336    5.0569        0.74658    0.51609    0.72164    33.694</a:t>
            </a:r>
            <a:br>
              <a:rPr lang="en-IN"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F9C13AB-9A04-4B7D-B0E3-E863B4A9C09C}"/>
              </a:ext>
            </a:extLst>
          </p:cNvPr>
          <p:cNvPicPr>
            <a:picLocks noChangeAspect="1"/>
          </p:cNvPicPr>
          <p:nvPr/>
        </p:nvPicPr>
        <p:blipFill rotWithShape="1">
          <a:blip r:embed="rId2">
            <a:extLst>
              <a:ext uri="{28A0092B-C50C-407E-A947-70E740481C1C}">
                <a14:useLocalDpi xmlns:a14="http://schemas.microsoft.com/office/drawing/2010/main" val="0"/>
              </a:ext>
            </a:extLst>
          </a:blip>
          <a:srcRect l="32226" t="12419" r="33434" b="41437"/>
          <a:stretch/>
        </p:blipFill>
        <p:spPr>
          <a:xfrm>
            <a:off x="3827929" y="1183340"/>
            <a:ext cx="5360894" cy="3675529"/>
          </a:xfrm>
          <a:prstGeom prst="rect">
            <a:avLst/>
          </a:prstGeom>
        </p:spPr>
      </p:pic>
    </p:spTree>
    <p:extLst>
      <p:ext uri="{BB962C8B-B14F-4D97-AF65-F5344CB8AC3E}">
        <p14:creationId xmlns:p14="http://schemas.microsoft.com/office/powerpoint/2010/main" val="5188598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F8BC4-E7FE-4D82-B1AB-2ED52E2391E6}"/>
              </a:ext>
            </a:extLst>
          </p:cNvPr>
          <p:cNvSpPr>
            <a:spLocks noGrp="1"/>
          </p:cNvSpPr>
          <p:nvPr>
            <p:ph type="title"/>
          </p:nvPr>
        </p:nvSpPr>
        <p:spPr>
          <a:xfrm>
            <a:off x="2026024" y="624110"/>
            <a:ext cx="9843247" cy="5884266"/>
          </a:xfrm>
        </p:spPr>
        <p:txBody>
          <a:bodyPr>
            <a:normAutofit/>
          </a:bodyPr>
          <a:lstStyle/>
          <a:p>
            <a:pPr marR="0" rtl="0"/>
            <a:br>
              <a:rPr lang="en-US" sz="2000" b="1" i="0" u="none" strike="noStrike" baseline="0" dirty="0">
                <a:latin typeface="Times New Roman" panose="02020603050405020304" pitchFamily="18" charset="0"/>
              </a:rPr>
            </a:br>
            <a:br>
              <a:rPr lang="en-US" sz="2000" b="1" i="0" u="none" strike="noStrike" baseline="0" dirty="0">
                <a:latin typeface="Times New Roman" panose="02020603050405020304" pitchFamily="18" charset="0"/>
              </a:rPr>
            </a:br>
            <a:r>
              <a:rPr lang="en-US" sz="2000" b="1" i="0" u="none" strike="noStrike" baseline="0" dirty="0">
                <a:latin typeface="Times New Roman" panose="02020603050405020304" pitchFamily="18" charset="0"/>
              </a:rPr>
              <a:t>Output Comparison of different medical images:</a:t>
            </a:r>
            <a:br>
              <a:rPr lang="en-US" sz="1800" b="0" i="0" u="none" strike="noStrike" baseline="0" dirty="0">
                <a:latin typeface="Times New Roman" panose="02020603050405020304" pitchFamily="18" charset="0"/>
              </a:rPr>
            </a:br>
            <a:br>
              <a:rPr lang="en-IN" sz="1800" b="0" i="0" u="none" strike="noStrike" baseline="0" dirty="0">
                <a:latin typeface="Times New Roman" panose="02020603050405020304" pitchFamily="18" charset="0"/>
              </a:rPr>
            </a:br>
            <a:endParaRPr lang="en-IN" dirty="0"/>
          </a:p>
        </p:txBody>
      </p:sp>
      <p:pic>
        <p:nvPicPr>
          <p:cNvPr id="6" name="Picture 5">
            <a:extLst>
              <a:ext uri="{FF2B5EF4-FFF2-40B4-BE49-F238E27FC236}">
                <a16:creationId xmlns:a16="http://schemas.microsoft.com/office/drawing/2014/main" id="{AA067319-1371-4E62-A765-79661825B640}"/>
              </a:ext>
            </a:extLst>
          </p:cNvPr>
          <p:cNvPicPr>
            <a:picLocks noChangeAspect="1"/>
          </p:cNvPicPr>
          <p:nvPr/>
        </p:nvPicPr>
        <p:blipFill rotWithShape="1">
          <a:blip r:embed="rId2">
            <a:extLst>
              <a:ext uri="{28A0092B-C50C-407E-A947-70E740481C1C}">
                <a14:useLocalDpi xmlns:a14="http://schemas.microsoft.com/office/drawing/2010/main" val="0"/>
              </a:ext>
            </a:extLst>
          </a:blip>
          <a:srcRect l="26618" t="24706" r="26985" b="25098"/>
          <a:stretch/>
        </p:blipFill>
        <p:spPr>
          <a:xfrm>
            <a:off x="3245224" y="1694328"/>
            <a:ext cx="6015317" cy="3944471"/>
          </a:xfrm>
          <a:prstGeom prst="rect">
            <a:avLst/>
          </a:prstGeom>
        </p:spPr>
      </p:pic>
    </p:spTree>
    <p:extLst>
      <p:ext uri="{BB962C8B-B14F-4D97-AF65-F5344CB8AC3E}">
        <p14:creationId xmlns:p14="http://schemas.microsoft.com/office/powerpoint/2010/main" val="810158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42120-8FDC-4AA9-ABE9-391AE3F26530}"/>
              </a:ext>
            </a:extLst>
          </p:cNvPr>
          <p:cNvSpPr>
            <a:spLocks noGrp="1"/>
          </p:cNvSpPr>
          <p:nvPr>
            <p:ph type="title"/>
          </p:nvPr>
        </p:nvSpPr>
        <p:spPr>
          <a:xfrm>
            <a:off x="2142565" y="624110"/>
            <a:ext cx="9362047" cy="1280890"/>
          </a:xfrm>
        </p:spPr>
        <p:txBody>
          <a:bodyPr>
            <a:normAutofit fontScale="90000"/>
          </a:bodyPr>
          <a:lstStyle/>
          <a:p>
            <a:br>
              <a:rPr lang="en-IN" sz="2800" b="1" u="sng" dirty="0">
                <a:latin typeface="Times New Roman" panose="02020603050405020304" pitchFamily="18" charset="0"/>
                <a:cs typeface="Times New Roman" panose="02020603050405020304" pitchFamily="18" charset="0"/>
              </a:rPr>
            </a:br>
            <a:br>
              <a:rPr lang="en-IN" sz="2800" b="1" u="sng" dirty="0">
                <a:latin typeface="Times New Roman" panose="02020603050405020304" pitchFamily="18" charset="0"/>
                <a:cs typeface="Times New Roman" panose="02020603050405020304" pitchFamily="18" charset="0"/>
              </a:rPr>
            </a:br>
            <a:r>
              <a:rPr lang="en-IN" sz="2800" b="1" u="sng"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A1FE53C1-E93B-490A-8C7D-6E203E0C78DE}"/>
              </a:ext>
            </a:extLst>
          </p:cNvPr>
          <p:cNvSpPr>
            <a:spLocks noGrp="1"/>
          </p:cNvSpPr>
          <p:nvPr>
            <p:ph idx="1"/>
          </p:nvPr>
        </p:nvSpPr>
        <p:spPr/>
        <p:txBody>
          <a:bodyPr>
            <a:normAutofit fontScale="92500"/>
          </a:bodyPr>
          <a:lstStyle/>
          <a:p>
            <a:pPr marL="0" indent="0" algn="just">
              <a:lnSpc>
                <a:spcPct val="150000"/>
              </a:lnSpc>
              <a:buNone/>
            </a:pPr>
            <a:r>
              <a:rPr lang="en-US" dirty="0"/>
              <a:t>	</a:t>
            </a:r>
            <a:r>
              <a:rPr lang="en-US" dirty="0">
                <a:latin typeface="Times New Roman" panose="02020603050405020304" pitchFamily="18" charset="0"/>
                <a:cs typeface="Times New Roman" panose="02020603050405020304" pitchFamily="18" charset="0"/>
              </a:rPr>
              <a:t>Finally, the suggested process for robust fusing of multimodality medical imaging, which incorporates fidelity driven optimization and detail preservation, provides a comprehensive strategy for effectively integrating information from CT and MRI. The methodology, which includes pretreatment, domain of frequency evaluation, optimizing, detailed preservation, and post-processing, ensures the development of fused pictures that maintain key diagnostic information while eliminating artifacts and redundancy. The suggested method uses methods like reduction of noise, guided fusion, and optimization to improve both the reliability and quality of fused pictures, allowing for better healthcare interpretation and decision-making. However, more validation and improvement are required to reach its full efficiency in clinical settings.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89383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416DF-7BB7-4F46-9E54-9B3F4F2CB287}"/>
              </a:ext>
            </a:extLst>
          </p:cNvPr>
          <p:cNvSpPr>
            <a:spLocks noGrp="1"/>
          </p:cNvSpPr>
          <p:nvPr>
            <p:ph type="title"/>
          </p:nvPr>
        </p:nvSpPr>
        <p:spPr>
          <a:xfrm>
            <a:off x="2079813" y="624110"/>
            <a:ext cx="9424800" cy="1280890"/>
          </a:xfrm>
        </p:spPr>
        <p:txBody>
          <a:bodyPr>
            <a:normAutofit/>
          </a:bodyPr>
          <a:lstStyle/>
          <a:p>
            <a:br>
              <a:rPr lang="en-IN" sz="2800" b="1" u="sng" dirty="0">
                <a:latin typeface="Times New Roman" panose="02020603050405020304" pitchFamily="18" charset="0"/>
                <a:cs typeface="Times New Roman" panose="02020603050405020304" pitchFamily="18" charset="0"/>
              </a:rPr>
            </a:br>
            <a:r>
              <a:rPr lang="en-IN" sz="2800" b="1" u="sng" dirty="0">
                <a:latin typeface="Times New Roman" panose="02020603050405020304" pitchFamily="18" charset="0"/>
                <a:cs typeface="Times New Roman" panose="02020603050405020304" pitchFamily="18" charset="0"/>
              </a:rPr>
              <a:t>Future Scope:</a:t>
            </a:r>
          </a:p>
        </p:txBody>
      </p:sp>
      <p:sp>
        <p:nvSpPr>
          <p:cNvPr id="3" name="Content Placeholder 2">
            <a:extLst>
              <a:ext uri="{FF2B5EF4-FFF2-40B4-BE49-F238E27FC236}">
                <a16:creationId xmlns:a16="http://schemas.microsoft.com/office/drawing/2014/main" id="{E66C909E-05E3-49A2-B443-AFD82ECAF4D3}"/>
              </a:ext>
            </a:extLst>
          </p:cNvPr>
          <p:cNvSpPr>
            <a:spLocks noGrp="1"/>
          </p:cNvSpPr>
          <p:nvPr>
            <p:ph idx="1"/>
          </p:nvPr>
        </p:nvSpPr>
        <p:spPr>
          <a:xfrm>
            <a:off x="2589212" y="1905000"/>
            <a:ext cx="8915400" cy="4006222"/>
          </a:xfrm>
        </p:spPr>
        <p:txBody>
          <a:bodyPr/>
          <a:lstStyle/>
          <a:p>
            <a:pPr algn="just">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Exploring strategies for quantifying uncertainty in fused pictures could boost diagnostic confidence and simplify clinical interpretation. Developing new fusion methods beyond those already in use may result in further improvements in fusing quality and efficiency.</a:t>
            </a:r>
          </a:p>
          <a:p>
            <a:pPr algn="just">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Continuous study and improvement activities in these areas are critical to moving the suggested approach forward and achieving its potential for better medical picture fusion and interpretation</a:t>
            </a:r>
            <a:r>
              <a:rPr lang="en-US" dirty="0"/>
              <a:t>. </a:t>
            </a:r>
            <a:endParaRPr lang="en-IN" dirty="0"/>
          </a:p>
        </p:txBody>
      </p:sp>
    </p:spTree>
    <p:extLst>
      <p:ext uri="{BB962C8B-B14F-4D97-AF65-F5344CB8AC3E}">
        <p14:creationId xmlns:p14="http://schemas.microsoft.com/office/powerpoint/2010/main" val="36894608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13D01-516D-4B2A-B155-5110955E37A6}"/>
              </a:ext>
            </a:extLst>
          </p:cNvPr>
          <p:cNvSpPr>
            <a:spLocks noGrp="1"/>
          </p:cNvSpPr>
          <p:nvPr>
            <p:ph type="title"/>
          </p:nvPr>
        </p:nvSpPr>
        <p:spPr>
          <a:xfrm>
            <a:off x="1748119" y="624110"/>
            <a:ext cx="9756494" cy="1280890"/>
          </a:xfrm>
        </p:spPr>
        <p:txBody>
          <a:bodyPr>
            <a:normAutofit fontScale="90000"/>
          </a:bodyPr>
          <a:lstStyle/>
          <a:p>
            <a:br>
              <a:rPr lang="en-IN" sz="2800" b="1" u="sng" dirty="0">
                <a:latin typeface="Times New Roman" panose="02020603050405020304" pitchFamily="18" charset="0"/>
                <a:cs typeface="Times New Roman" panose="02020603050405020304" pitchFamily="18" charset="0"/>
              </a:rPr>
            </a:br>
            <a:br>
              <a:rPr lang="en-IN" sz="2800" b="1" u="sng" dirty="0">
                <a:latin typeface="Times New Roman" panose="02020603050405020304" pitchFamily="18" charset="0"/>
                <a:cs typeface="Times New Roman" panose="02020603050405020304" pitchFamily="18" charset="0"/>
              </a:rPr>
            </a:br>
            <a:r>
              <a:rPr lang="en-IN" sz="2800" b="1" u="sng" dirty="0">
                <a:latin typeface="Times New Roman" panose="02020603050405020304" pitchFamily="18" charset="0"/>
                <a:cs typeface="Times New Roman" panose="02020603050405020304" pitchFamily="18" charset="0"/>
              </a:rPr>
              <a:t>APPENDICES:</a:t>
            </a:r>
          </a:p>
        </p:txBody>
      </p:sp>
      <p:sp>
        <p:nvSpPr>
          <p:cNvPr id="3" name="Content Placeholder 2">
            <a:extLst>
              <a:ext uri="{FF2B5EF4-FFF2-40B4-BE49-F238E27FC236}">
                <a16:creationId xmlns:a16="http://schemas.microsoft.com/office/drawing/2014/main" id="{4898DBCB-E00A-49CA-8C9D-6CF4EF5627F0}"/>
              </a:ext>
            </a:extLst>
          </p:cNvPr>
          <p:cNvSpPr>
            <a:spLocks noGrp="1"/>
          </p:cNvSpPr>
          <p:nvPr>
            <p:ph idx="1"/>
          </p:nvPr>
        </p:nvSpPr>
        <p:spPr/>
        <p:txBody>
          <a:bodyPr/>
          <a:lstStyle/>
          <a:p>
            <a:pPr marL="0" indent="0">
              <a:buNone/>
            </a:pPr>
            <a:r>
              <a:rPr lang="en-IN" sz="1600" b="1" dirty="0">
                <a:latin typeface="Times New Roman" panose="02020603050405020304" pitchFamily="18" charset="0"/>
                <a:cs typeface="Times New Roman" panose="02020603050405020304" pitchFamily="18" charset="0"/>
              </a:rPr>
              <a:t>LIST OF PUBLICATIONS: </a:t>
            </a:r>
          </a:p>
          <a:p>
            <a:pPr marL="0" indent="0" algn="just">
              <a:lnSpc>
                <a:spcPct val="150000"/>
              </a:lnSpc>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M.Ravi</a:t>
            </a:r>
            <a:r>
              <a:rPr lang="en-IN" dirty="0">
                <a:latin typeface="Times New Roman" panose="02020603050405020304" pitchFamily="18" charset="0"/>
                <a:cs typeface="Times New Roman" panose="02020603050405020304" pitchFamily="18" charset="0"/>
              </a:rPr>
              <a:t> Kishore, </a:t>
            </a:r>
            <a:r>
              <a:rPr lang="en-IN" dirty="0" err="1">
                <a:latin typeface="Times New Roman" panose="02020603050405020304" pitchFamily="18" charset="0"/>
                <a:cs typeface="Times New Roman" panose="02020603050405020304" pitchFamily="18" charset="0"/>
              </a:rPr>
              <a:t>N.Kavya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G.LakshmiNaveena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J.Jahnavi</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G.Kalyan</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B.Jaya</a:t>
            </a:r>
            <a:r>
              <a:rPr lang="en-IN" dirty="0">
                <a:latin typeface="Times New Roman" panose="02020603050405020304" pitchFamily="18" charset="0"/>
                <a:cs typeface="Times New Roman" panose="02020603050405020304" pitchFamily="18" charset="0"/>
              </a:rPr>
              <a:t> Chandra,</a:t>
            </a:r>
          </a:p>
          <a:p>
            <a:pPr marL="0" indent="0" algn="just">
              <a:lnSpc>
                <a:spcPct val="150000"/>
              </a:lnSpc>
              <a:buNone/>
            </a:pPr>
            <a:r>
              <a:rPr lang="en-IN" dirty="0">
                <a:latin typeface="Times New Roman" panose="02020603050405020304" pitchFamily="18" charset="0"/>
                <a:cs typeface="Times New Roman" panose="02020603050405020304" pitchFamily="18" charset="0"/>
              </a:rPr>
              <a:t> A Paper </a:t>
            </a:r>
            <a:r>
              <a:rPr lang="en-IN" dirty="0" err="1">
                <a:latin typeface="Times New Roman" panose="02020603050405020304" pitchFamily="18" charset="0"/>
                <a:cs typeface="Times New Roman" panose="02020603050405020304" pitchFamily="18" charset="0"/>
              </a:rPr>
              <a:t>tittled</a:t>
            </a:r>
            <a:r>
              <a:rPr lang="en-IN" dirty="0">
                <a:latin typeface="Times New Roman" panose="02020603050405020304" pitchFamily="18" charset="0"/>
                <a:cs typeface="Times New Roman" panose="02020603050405020304" pitchFamily="18" charset="0"/>
              </a:rPr>
              <a:t> “ROBUST FUSION OF MULTIMODALITMEDICAL IMAGES WITH FIDELITY DRIVEN OPTIMIZATION AND DETAIL -PRESERVATION”, Accepted for International Conference of Communication and Cyber physical Engineering(ICCCE), 2024 at </a:t>
            </a:r>
            <a:r>
              <a:rPr lang="en-IN" dirty="0" err="1">
                <a:latin typeface="Times New Roman" panose="02020603050405020304" pitchFamily="18" charset="0"/>
                <a:cs typeface="Times New Roman" panose="02020603050405020304" pitchFamily="18" charset="0"/>
              </a:rPr>
              <a:t>G.Narayanamma</a:t>
            </a:r>
            <a:r>
              <a:rPr lang="en-IN" dirty="0">
                <a:latin typeface="Times New Roman" panose="02020603050405020304" pitchFamily="18" charset="0"/>
                <a:cs typeface="Times New Roman" panose="02020603050405020304" pitchFamily="18" charset="0"/>
              </a:rPr>
              <a:t> Institute of Technology &amp; Sciences.</a:t>
            </a:r>
          </a:p>
        </p:txBody>
      </p:sp>
    </p:spTree>
    <p:extLst>
      <p:ext uri="{BB962C8B-B14F-4D97-AF65-F5344CB8AC3E}">
        <p14:creationId xmlns:p14="http://schemas.microsoft.com/office/powerpoint/2010/main" val="3928497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83171" y="1834516"/>
            <a:ext cx="8825658" cy="2308859"/>
          </a:xfrm>
        </p:spPr>
        <p:txBody>
          <a:bodyPr>
            <a:normAutofit fontScale="90000"/>
          </a:bodyPr>
          <a:lstStyle/>
          <a:p>
            <a:pPr algn="ctr"/>
            <a:br>
              <a:rPr lang="en-US" sz="2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br>
              <a:rPr lang="en-US" sz="2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br>
              <a:rPr lang="en-US" sz="2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2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6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altLang="en-US" sz="2600" b="1" dirty="0">
                <a:effectLst/>
                <a:latin typeface="Times New Roman" panose="02020603050405020304" pitchFamily="18" charset="0"/>
                <a:ea typeface="Calibri" panose="020F0502020204030204" pitchFamily="34" charset="0"/>
                <a:cs typeface="Times New Roman" panose="02020603050405020304" pitchFamily="18" charset="0"/>
              </a:rPr>
              <a:t>ROBUST FUSION OF MULTI-MODALITY </a:t>
            </a:r>
            <a:r>
              <a:rPr lang="en-US" sz="2600" b="1" dirty="0">
                <a:effectLst/>
                <a:latin typeface="Times New Roman" panose="02020603050405020304" pitchFamily="18" charset="0"/>
                <a:ea typeface="Calibri" panose="020F0502020204030204" pitchFamily="34" charset="0"/>
                <a:cs typeface="Times New Roman" panose="02020603050405020304" pitchFamily="18" charset="0"/>
              </a:rPr>
              <a:t>MEDICAL IMAGE</a:t>
            </a:r>
            <a:r>
              <a:rPr lang="en-IN" altLang="en-US" sz="2600" b="1" dirty="0">
                <a:effectLst/>
                <a:latin typeface="Times New Roman" panose="02020603050405020304" pitchFamily="18" charset="0"/>
                <a:ea typeface="Calibri" panose="020F0502020204030204" pitchFamily="34" charset="0"/>
                <a:cs typeface="Times New Roman" panose="02020603050405020304" pitchFamily="18" charset="0"/>
              </a:rPr>
              <a:t>S WITH FIDELITY-DRIVEN OPTIMIZATION AND DETAIL PRESERVATTION</a:t>
            </a:r>
            <a:r>
              <a:rPr lang="en-IN" sz="2600" b="1" dirty="0">
                <a:effectLst/>
                <a:latin typeface="Times New Roman" panose="02020603050405020304" pitchFamily="18" charset="0"/>
                <a:ea typeface="Calibri" panose="020F0502020204030204" pitchFamily="34" charset="0"/>
                <a:cs typeface="Times New Roman" panose="02020603050405020304" pitchFamily="18" charset="0"/>
              </a:rPr>
              <a:t>   </a:t>
            </a:r>
            <a:br>
              <a:rPr lang="en-IN" sz="2600" dirty="0">
                <a:effectLst/>
                <a:latin typeface="Calibri" panose="020F0502020204030204" pitchFamily="34" charset="0"/>
                <a:ea typeface="Calibri" panose="020F0502020204030204" pitchFamily="34" charset="0"/>
                <a:cs typeface="Times New Roman" panose="02020603050405020304" pitchFamily="18" charset="0"/>
              </a:rPr>
            </a:br>
            <a:endParaRPr lang="en-IN" sz="2600" dirty="0"/>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1DD67D9-C14D-4C08-871E-7ACC6B4D70DD}"/>
              </a:ext>
            </a:extLst>
          </p:cNvPr>
          <p:cNvPicPr>
            <a:picLocks noChangeAspect="1"/>
          </p:cNvPicPr>
          <p:nvPr/>
        </p:nvPicPr>
        <p:blipFill rotWithShape="1">
          <a:blip r:embed="rId2"/>
          <a:srcRect b="9615"/>
          <a:stretch/>
        </p:blipFill>
        <p:spPr>
          <a:xfrm>
            <a:off x="3352800" y="1577788"/>
            <a:ext cx="6427694" cy="379207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4283" y="624110"/>
            <a:ext cx="9290330" cy="1280890"/>
          </a:xfrm>
        </p:spPr>
        <p:txBody>
          <a:bodyPr>
            <a:normAutofit/>
          </a:bodyPr>
          <a:lstStyle/>
          <a:p>
            <a:br>
              <a:rPr lang="en-IN" sz="1600" b="1" u="sng" dirty="0">
                <a:solidFill>
                  <a:srgbClr val="C00000"/>
                </a:solidFill>
                <a:latin typeface="Times New Roman" panose="02020603050405020304" pitchFamily="18" charset="0"/>
                <a:cs typeface="Times New Roman" panose="02020603050405020304" pitchFamily="18" charset="0"/>
              </a:rPr>
            </a:br>
            <a:br>
              <a:rPr lang="en-IN" sz="1600" b="1" u="sng" dirty="0">
                <a:solidFill>
                  <a:srgbClr val="C00000"/>
                </a:solidFill>
                <a:latin typeface="Times New Roman" panose="02020603050405020304" pitchFamily="18" charset="0"/>
                <a:cs typeface="Times New Roman" panose="02020603050405020304" pitchFamily="18" charset="0"/>
              </a:rPr>
            </a:br>
            <a:br>
              <a:rPr lang="en-IN" sz="1600" b="1" u="sng" dirty="0">
                <a:solidFill>
                  <a:srgbClr val="C00000"/>
                </a:solidFill>
                <a:latin typeface="Times New Roman" panose="02020603050405020304" pitchFamily="18" charset="0"/>
                <a:cs typeface="Times New Roman" panose="02020603050405020304" pitchFamily="18" charset="0"/>
              </a:rPr>
            </a:br>
            <a:r>
              <a:rPr lang="en-IN" sz="2400" b="1" u="sng" dirty="0">
                <a:solidFill>
                  <a:schemeClr val="tx2">
                    <a:lumMod val="50000"/>
                  </a:schemeClr>
                </a:solidFill>
                <a:latin typeface="Times New Roman" panose="02020603050405020304" pitchFamily="18" charset="0"/>
                <a:cs typeface="Times New Roman" panose="02020603050405020304" pitchFamily="18" charset="0"/>
              </a:rPr>
              <a:t>OUTLINE OF PRESENTATION</a:t>
            </a:r>
          </a:p>
        </p:txBody>
      </p:sp>
      <p:sp>
        <p:nvSpPr>
          <p:cNvPr id="3" name="Content Placeholder 2"/>
          <p:cNvSpPr>
            <a:spLocks noGrp="1"/>
          </p:cNvSpPr>
          <p:nvPr>
            <p:ph idx="1"/>
          </p:nvPr>
        </p:nvSpPr>
        <p:spPr/>
        <p:txBody>
          <a:bodyPr>
            <a:normAutofit fontScale="85000" lnSpcReduction="20000"/>
          </a:bodyPr>
          <a:lstStyle/>
          <a:p>
            <a:r>
              <a:rPr lang="en-IN" sz="2000" dirty="0">
                <a:latin typeface="Times New Roman" panose="02020603050405020304" pitchFamily="18" charset="0"/>
                <a:cs typeface="Times New Roman" panose="02020603050405020304" pitchFamily="18" charset="0"/>
              </a:rPr>
              <a:t>Introduction</a:t>
            </a:r>
          </a:p>
          <a:p>
            <a:r>
              <a:rPr lang="en-IN" sz="2000" dirty="0">
                <a:latin typeface="Times New Roman" panose="02020603050405020304" pitchFamily="18" charset="0"/>
                <a:cs typeface="Times New Roman" panose="02020603050405020304" pitchFamily="18" charset="0"/>
              </a:rPr>
              <a:t>Objectives</a:t>
            </a:r>
          </a:p>
          <a:p>
            <a:r>
              <a:rPr lang="en-IN" sz="2000" dirty="0">
                <a:latin typeface="Times New Roman" panose="02020603050405020304" pitchFamily="18" charset="0"/>
                <a:cs typeface="Times New Roman" panose="02020603050405020304" pitchFamily="18" charset="0"/>
              </a:rPr>
              <a:t>Literature Survey</a:t>
            </a:r>
          </a:p>
          <a:p>
            <a:r>
              <a:rPr lang="en-IN" sz="2000" dirty="0">
                <a:latin typeface="Times New Roman" panose="02020603050405020304" pitchFamily="18" charset="0"/>
                <a:cs typeface="Times New Roman" panose="02020603050405020304" pitchFamily="18" charset="0"/>
              </a:rPr>
              <a:t>Methodology</a:t>
            </a:r>
          </a:p>
          <a:p>
            <a:r>
              <a:rPr lang="en-IN" sz="2000" dirty="0">
                <a:latin typeface="Times New Roman" panose="02020603050405020304" pitchFamily="18" charset="0"/>
                <a:cs typeface="Times New Roman" panose="02020603050405020304" pitchFamily="18" charset="0"/>
              </a:rPr>
              <a:t>Existing System</a:t>
            </a:r>
          </a:p>
          <a:p>
            <a:r>
              <a:rPr lang="en-IN" sz="2000" dirty="0">
                <a:latin typeface="Times New Roman" panose="02020603050405020304" pitchFamily="18" charset="0"/>
                <a:cs typeface="Times New Roman" panose="02020603050405020304" pitchFamily="18" charset="0"/>
              </a:rPr>
              <a:t>Proposed System</a:t>
            </a:r>
          </a:p>
          <a:p>
            <a:r>
              <a:rPr lang="en-IN" sz="2000" dirty="0">
                <a:latin typeface="Times New Roman" panose="02020603050405020304" pitchFamily="18" charset="0"/>
                <a:cs typeface="Times New Roman" panose="02020603050405020304" pitchFamily="18" charset="0"/>
              </a:rPr>
              <a:t>Software Required</a:t>
            </a:r>
          </a:p>
          <a:p>
            <a:r>
              <a:rPr lang="en-IN" sz="2000" dirty="0">
                <a:latin typeface="Times New Roman" panose="02020603050405020304" pitchFamily="18" charset="0"/>
                <a:cs typeface="Times New Roman" panose="02020603050405020304" pitchFamily="18" charset="0"/>
              </a:rPr>
              <a:t>Results</a:t>
            </a:r>
          </a:p>
          <a:p>
            <a:r>
              <a:rPr lang="en-IN" sz="2000" dirty="0">
                <a:latin typeface="Times New Roman" panose="02020603050405020304" pitchFamily="18" charset="0"/>
                <a:cs typeface="Times New Roman" panose="02020603050405020304" pitchFamily="18" charset="0"/>
              </a:rPr>
              <a:t>Conclusion</a:t>
            </a:r>
          </a:p>
          <a:p>
            <a:r>
              <a:rPr lang="en-IN" sz="2000" dirty="0">
                <a:latin typeface="Times New Roman" panose="02020603050405020304" pitchFamily="18" charset="0"/>
                <a:cs typeface="Times New Roman" panose="02020603050405020304" pitchFamily="18" charset="0"/>
              </a:rPr>
              <a:t>Future Enhancement</a:t>
            </a:r>
          </a:p>
          <a:p>
            <a:r>
              <a:rPr lang="en-IN" sz="1900" dirty="0">
                <a:latin typeface="Times New Roman" panose="02020603050405020304" pitchFamily="18" charset="0"/>
                <a:cs typeface="Times New Roman" panose="02020603050405020304" pitchFamily="18" charset="0"/>
              </a:rPr>
              <a:t>APPENDICES</a:t>
            </a:r>
          </a:p>
          <a:p>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pPr marL="0" indent="0">
              <a:buNone/>
            </a:pPr>
            <a:endParaRPr lang="en-IN" sz="1600" dirty="0"/>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8494" y="990600"/>
            <a:ext cx="9955306" cy="835024"/>
          </a:xfrm>
        </p:spPr>
        <p:txBody>
          <a:bodyPr>
            <a:normAutofit fontScale="90000"/>
          </a:bodyPr>
          <a:lstStyle/>
          <a:p>
            <a:br>
              <a:rPr lang="en-IN" sz="2800" b="1" u="sng" dirty="0">
                <a:solidFill>
                  <a:srgbClr val="B907AC"/>
                </a:solidFill>
              </a:rPr>
            </a:br>
            <a:r>
              <a:rPr lang="en-IN" sz="2800" b="1" u="sng" dirty="0">
                <a:solidFill>
                  <a:srgbClr val="CC0099"/>
                </a:solidFill>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p:txBody>
          <a:bodyPr>
            <a:normAutofit fontScale="92500"/>
          </a:bodyPr>
          <a:lstStyle/>
          <a:p>
            <a:pPr algn="just">
              <a:buFont typeface="Wingdings" panose="05000000000000000000" pitchFamily="2" charset="2"/>
              <a:buChar char="v"/>
            </a:pPr>
            <a:r>
              <a:rPr lang="en-US" sz="1600" b="0" i="0" dirty="0">
                <a:solidFill>
                  <a:schemeClr val="tx1">
                    <a:lumMod val="85000"/>
                    <a:lumOff val="15000"/>
                  </a:schemeClr>
                </a:solidFill>
                <a:effectLst/>
                <a:latin typeface="Söhne"/>
              </a:rPr>
              <a:t> </a:t>
            </a:r>
            <a:r>
              <a:rPr lang="en-US" sz="1900" b="0" i="0" dirty="0">
                <a:solidFill>
                  <a:schemeClr val="tx1">
                    <a:lumMod val="85000"/>
                    <a:lumOff val="15000"/>
                  </a:schemeClr>
                </a:solidFill>
                <a:effectLst/>
                <a:latin typeface="Times New Roman" panose="02020603050405020304" pitchFamily="18" charset="0"/>
                <a:cs typeface="Times New Roman" panose="02020603050405020304" pitchFamily="18" charset="0"/>
              </a:rPr>
              <a:t>Medical imaging is crucial in healthcare, offering vital information for diagnosis and treatment planning by providing insights into the human body. </a:t>
            </a:r>
            <a:r>
              <a:rPr lang="en-US" sz="1900" dirty="0">
                <a:solidFill>
                  <a:schemeClr val="tx1">
                    <a:lumMod val="85000"/>
                    <a:lumOff val="15000"/>
                  </a:schemeClr>
                </a:solidFill>
                <a:latin typeface="Times New Roman" panose="02020603050405020304" pitchFamily="18" charset="0"/>
                <a:cs typeface="Times New Roman" panose="02020603050405020304" pitchFamily="18" charset="0"/>
              </a:rPr>
              <a:t>M</a:t>
            </a:r>
            <a:r>
              <a:rPr lang="en-US" sz="1900" b="0" i="0" dirty="0">
                <a:solidFill>
                  <a:schemeClr val="tx1">
                    <a:lumMod val="85000"/>
                    <a:lumOff val="15000"/>
                  </a:schemeClr>
                </a:solidFill>
                <a:effectLst/>
                <a:latin typeface="Times New Roman" panose="02020603050405020304" pitchFamily="18" charset="0"/>
                <a:cs typeface="Times New Roman" panose="02020603050405020304" pitchFamily="18" charset="0"/>
              </a:rPr>
              <a:t>ultiple imaging modalities has grown due to technological advancements</a:t>
            </a:r>
            <a:r>
              <a:rPr lang="en-IN" sz="1900" b="0" i="0" dirty="0">
                <a:solidFill>
                  <a:schemeClr val="tx1">
                    <a:lumMod val="85000"/>
                    <a:lumOff val="15000"/>
                  </a:schemeClr>
                </a:solidFill>
                <a:effectLst/>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v"/>
            </a:pPr>
            <a:r>
              <a:rPr lang="en-US" sz="1900" b="0" i="0" dirty="0">
                <a:solidFill>
                  <a:schemeClr val="tx1">
                    <a:lumMod val="85000"/>
                    <a:lumOff val="15000"/>
                  </a:schemeClr>
                </a:solidFill>
                <a:effectLst/>
                <a:latin typeface="Times New Roman" panose="02020603050405020304" pitchFamily="18" charset="0"/>
                <a:cs typeface="Times New Roman" panose="02020603050405020304" pitchFamily="18" charset="0"/>
              </a:rPr>
              <a:t>The combination of Details Preserving Guided Fusion and Fidelity-driven Optimization Reconstruction aims to enhance the quality of  images by conserving crucial information and maximizing fidelity characteristics during the reconstruction process</a:t>
            </a:r>
          </a:p>
          <a:p>
            <a:pPr algn="just">
              <a:buFont typeface="Wingdings" panose="05000000000000000000" pitchFamily="2" charset="2"/>
              <a:buChar char="v"/>
            </a:pPr>
            <a:r>
              <a:rPr lang="en-US" sz="1900" b="0" i="0" dirty="0">
                <a:solidFill>
                  <a:schemeClr val="tx1">
                    <a:lumMod val="85000"/>
                    <a:lumOff val="15000"/>
                  </a:schemeClr>
                </a:solidFill>
                <a:effectLst/>
                <a:latin typeface="Times New Roman" panose="02020603050405020304" pitchFamily="18" charset="0"/>
                <a:cs typeface="Times New Roman" panose="02020603050405020304" pitchFamily="18" charset="0"/>
              </a:rPr>
              <a:t>Analyzing multi-modality medical imaging by combining functional and structural information enhances overall comprehension of patient conditions.</a:t>
            </a:r>
          </a:p>
          <a:p>
            <a:pPr algn="just">
              <a:buFont typeface="Wingdings" panose="05000000000000000000" pitchFamily="2" charset="2"/>
              <a:buChar char="v"/>
            </a:pPr>
            <a:r>
              <a:rPr lang="en-US" sz="1900" b="0" i="0" dirty="0">
                <a:solidFill>
                  <a:schemeClr val="tx1">
                    <a:lumMod val="85000"/>
                    <a:lumOff val="15000"/>
                  </a:schemeClr>
                </a:solidFill>
                <a:effectLst/>
                <a:latin typeface="Times New Roman" panose="02020603050405020304" pitchFamily="18" charset="0"/>
                <a:cs typeface="Times New Roman" panose="02020603050405020304" pitchFamily="18" charset="0"/>
              </a:rPr>
              <a:t>While functional imaging modalities like PET ,SPECT ,CT  shows  the intrinsic lower resolution can be addressed by combining them with MRI, providing more accurate anatomical and structural details for improved interpretation in medical diagnosis and treatment.</a:t>
            </a:r>
          </a:p>
          <a:p>
            <a:pPr marL="0" indent="0" algn="l">
              <a:buNone/>
            </a:pPr>
            <a:endParaRPr lang="en-US" sz="1600" b="0" i="0" dirty="0">
              <a:solidFill>
                <a:schemeClr val="tx1">
                  <a:lumMod val="85000"/>
                  <a:lumOff val="15000"/>
                </a:schemeClr>
              </a:solidFill>
              <a:effectLst/>
              <a:latin typeface="Söhne"/>
            </a:endParaRPr>
          </a:p>
          <a:p>
            <a:pPr marL="0" indent="0" algn="l">
              <a:buNone/>
            </a:pPr>
            <a:endParaRPr lang="en-US" sz="1600" b="0" i="0" dirty="0">
              <a:solidFill>
                <a:schemeClr val="tx1">
                  <a:lumMod val="85000"/>
                  <a:lumOff val="15000"/>
                </a:schemeClr>
              </a:solidFill>
              <a:effectLst/>
              <a:latin typeface="Söhne"/>
            </a:endParaRPr>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6353" y="624110"/>
            <a:ext cx="9308259" cy="1280890"/>
          </a:xfrm>
        </p:spPr>
        <p:txBody>
          <a:bodyPr>
            <a:normAutofit fontScale="90000"/>
          </a:bodyPr>
          <a:lstStyle/>
          <a:p>
            <a:br>
              <a:rPr lang="en-IN" sz="2800" b="1" u="sng" dirty="0">
                <a:solidFill>
                  <a:srgbClr val="FFC000"/>
                </a:solidFill>
              </a:rPr>
            </a:br>
            <a:br>
              <a:rPr lang="en-IN" sz="2800" b="1" u="sng" dirty="0">
                <a:solidFill>
                  <a:srgbClr val="FFC000"/>
                </a:solidFill>
              </a:rPr>
            </a:br>
            <a:r>
              <a:rPr lang="en-IN" sz="2800" b="1" u="sng" dirty="0">
                <a:solidFill>
                  <a:srgbClr val="FF3399"/>
                </a:solidFill>
                <a:latin typeface="Times New Roman" panose="02020603050405020304" pitchFamily="18" charset="0"/>
                <a:cs typeface="Times New Roman" panose="02020603050405020304" pitchFamily="18" charset="0"/>
              </a:rPr>
              <a:t>OBJECTIVES:</a:t>
            </a:r>
          </a:p>
        </p:txBody>
      </p:sp>
      <p:sp>
        <p:nvSpPr>
          <p:cNvPr id="3" name="Content Placeholder 2"/>
          <p:cNvSpPr>
            <a:spLocks noGrp="1"/>
          </p:cNvSpPr>
          <p:nvPr>
            <p:ph idx="1"/>
          </p:nvPr>
        </p:nvSpPr>
        <p:spPr>
          <a:xfrm>
            <a:off x="2465294" y="1667435"/>
            <a:ext cx="9039318" cy="4243787"/>
          </a:xfrm>
        </p:spPr>
        <p:txBody>
          <a:bodyPr>
            <a:normAutofit/>
          </a:bodyPr>
          <a:lstStyle/>
          <a:p>
            <a:pPr marL="0" indent="0">
              <a:buNone/>
            </a:pP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v"/>
            </a:pPr>
            <a:r>
              <a:rPr lang="en-IN" sz="2000" dirty="0">
                <a:latin typeface="Calibri" panose="020F0502020204030204" pitchFamily="34" charset="0"/>
                <a:ea typeface="Calibri" panose="020F0502020204030204" pitchFamily="34" charset="0"/>
                <a:cs typeface="Calibri" panose="020F0502020204030204" pitchFamily="34" charset="0"/>
              </a:rPr>
              <a:t> Fusion of multi-modality medical image with Fidelity Driven Optimization and detail preservation ,could be to develop a computational technique or algorithm that enhances the quality of multi-modal medical images while preserving important anatomical details. This may involve the following goals:</a:t>
            </a:r>
          </a:p>
          <a:p>
            <a:pPr lvl="1"/>
            <a:r>
              <a:rPr lang="en-IN" sz="2000" dirty="0">
                <a:latin typeface="Calibri" panose="020F0502020204030204" pitchFamily="34" charset="0"/>
                <a:ea typeface="Calibri" panose="020F0502020204030204" pitchFamily="34" charset="0"/>
                <a:cs typeface="Calibri" panose="020F0502020204030204" pitchFamily="34" charset="0"/>
              </a:rPr>
              <a:t>Improved Image Quality</a:t>
            </a:r>
          </a:p>
          <a:p>
            <a:pPr lvl="1"/>
            <a:r>
              <a:rPr lang="en-IN" sz="2000" dirty="0">
                <a:latin typeface="Calibri" panose="020F0502020204030204" pitchFamily="34" charset="0"/>
                <a:ea typeface="Calibri" panose="020F0502020204030204" pitchFamily="34" charset="0"/>
                <a:cs typeface="Calibri" panose="020F0502020204030204" pitchFamily="34" charset="0"/>
              </a:rPr>
              <a:t>Multi-Modal Fusion</a:t>
            </a:r>
          </a:p>
          <a:p>
            <a:pPr lvl="1"/>
            <a:r>
              <a:rPr lang="en-IN" sz="2000" dirty="0">
                <a:latin typeface="Calibri" panose="020F0502020204030204" pitchFamily="34" charset="0"/>
                <a:ea typeface="Calibri" panose="020F0502020204030204" pitchFamily="34" charset="0"/>
                <a:cs typeface="Calibri" panose="020F0502020204030204" pitchFamily="34" charset="0"/>
              </a:rPr>
              <a:t>Details Preservation</a:t>
            </a:r>
          </a:p>
          <a:p>
            <a:pPr lvl="1"/>
            <a:r>
              <a:rPr lang="en-IN" sz="2000" dirty="0">
                <a:latin typeface="Calibri" panose="020F0502020204030204" pitchFamily="34" charset="0"/>
                <a:ea typeface="Calibri" panose="020F0502020204030204" pitchFamily="34" charset="0"/>
                <a:cs typeface="Calibri" panose="020F0502020204030204" pitchFamily="34" charset="0"/>
              </a:rPr>
              <a:t>Clinical Applicability</a:t>
            </a:r>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05FAE69-4DF3-4239-BA24-4D159932B984}"/>
              </a:ext>
            </a:extLst>
          </p:cNvPr>
          <p:cNvPicPr>
            <a:picLocks noChangeAspect="1"/>
          </p:cNvPicPr>
          <p:nvPr/>
        </p:nvPicPr>
        <p:blipFill rotWithShape="1">
          <a:blip r:embed="rId2">
            <a:extLst>
              <a:ext uri="{28A0092B-C50C-407E-A947-70E740481C1C}">
                <a14:useLocalDpi xmlns:a14="http://schemas.microsoft.com/office/drawing/2010/main" val="0"/>
              </a:ext>
            </a:extLst>
          </a:blip>
          <a:srcRect l="23916" t="17994" r="26917" b="16077"/>
          <a:stretch/>
        </p:blipFill>
        <p:spPr>
          <a:xfrm>
            <a:off x="1698076" y="349624"/>
            <a:ext cx="9572262" cy="6508376"/>
          </a:xfrm>
          <a:prstGeom prst="rect">
            <a:avLst/>
          </a:prstGeom>
        </p:spPr>
      </p:pic>
      <p:pic>
        <p:nvPicPr>
          <p:cNvPr id="5" name="Picture 4">
            <a:extLst>
              <a:ext uri="{FF2B5EF4-FFF2-40B4-BE49-F238E27FC236}">
                <a16:creationId xmlns:a16="http://schemas.microsoft.com/office/drawing/2014/main" id="{71E5AB0F-5CEE-4346-A5F5-894BF2D1C599}"/>
              </a:ext>
            </a:extLst>
          </p:cNvPr>
          <p:cNvPicPr>
            <a:picLocks noChangeAspect="1"/>
          </p:cNvPicPr>
          <p:nvPr/>
        </p:nvPicPr>
        <p:blipFill rotWithShape="1">
          <a:blip r:embed="rId3">
            <a:extLst>
              <a:ext uri="{28A0092B-C50C-407E-A947-70E740481C1C}">
                <a14:useLocalDpi xmlns:a14="http://schemas.microsoft.com/office/drawing/2010/main" val="0"/>
              </a:ext>
            </a:extLst>
          </a:blip>
          <a:srcRect l="26677" t="55359" r="56809" b="39597"/>
          <a:stretch/>
        </p:blipFill>
        <p:spPr>
          <a:xfrm>
            <a:off x="1974201" y="349624"/>
            <a:ext cx="3616371" cy="591670"/>
          </a:xfrm>
          <a:prstGeom prst="rect">
            <a:avLst/>
          </a:prstGeom>
        </p:spPr>
      </p:pic>
    </p:spTree>
    <p:extLst>
      <p:ext uri="{BB962C8B-B14F-4D97-AF65-F5344CB8AC3E}">
        <p14:creationId xmlns:p14="http://schemas.microsoft.com/office/powerpoint/2010/main" val="2684666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46112-3A6D-459D-B746-075CE95968C7}"/>
              </a:ext>
            </a:extLst>
          </p:cNvPr>
          <p:cNvSpPr>
            <a:spLocks noGrp="1"/>
          </p:cNvSpPr>
          <p:nvPr>
            <p:ph type="title"/>
          </p:nvPr>
        </p:nvSpPr>
        <p:spPr>
          <a:xfrm>
            <a:off x="2169459" y="624110"/>
            <a:ext cx="9335153" cy="1280890"/>
          </a:xfrm>
        </p:spPr>
        <p:txBody>
          <a:bodyPr>
            <a:normAutofit fontScale="90000"/>
          </a:bodyPr>
          <a:lstStyle/>
          <a:p>
            <a:br>
              <a:rPr lang="en-IN" sz="2800" b="1" i="0" u="sng" strike="noStrike" baseline="0" dirty="0">
                <a:solidFill>
                  <a:srgbClr val="B907AC"/>
                </a:solidFill>
                <a:latin typeface="Times New Roman" panose="02020603050405020304" pitchFamily="18" charset="0"/>
              </a:rPr>
            </a:br>
            <a:br>
              <a:rPr lang="en-IN" sz="2800" b="1" i="0" u="sng" strike="noStrike" baseline="0" dirty="0">
                <a:solidFill>
                  <a:srgbClr val="B907AC"/>
                </a:solidFill>
                <a:latin typeface="Times New Roman" panose="02020603050405020304" pitchFamily="18" charset="0"/>
              </a:rPr>
            </a:br>
            <a:r>
              <a:rPr lang="en-IN" sz="3100" b="1" i="0" u="sng" strike="noStrike" baseline="0" dirty="0">
                <a:solidFill>
                  <a:srgbClr val="B907AC"/>
                </a:solidFill>
                <a:latin typeface="Times New Roman" panose="02020603050405020304" pitchFamily="18" charset="0"/>
              </a:rPr>
              <a:t>Methodology:</a:t>
            </a:r>
            <a:br>
              <a:rPr lang="en-IN" sz="3100" b="1" i="0" u="none" strike="noStrike" baseline="0" dirty="0">
                <a:solidFill>
                  <a:srgbClr val="B907AC"/>
                </a:solidFill>
                <a:latin typeface="Times New Roman" panose="02020603050405020304" pitchFamily="18" charset="0"/>
              </a:rPr>
            </a:br>
            <a:endParaRPr lang="en-IN" sz="3100" dirty="0">
              <a:solidFill>
                <a:srgbClr val="B907AC"/>
              </a:solidFill>
            </a:endParaRPr>
          </a:p>
        </p:txBody>
      </p:sp>
      <p:sp>
        <p:nvSpPr>
          <p:cNvPr id="3" name="Content Placeholder 2">
            <a:extLst>
              <a:ext uri="{FF2B5EF4-FFF2-40B4-BE49-F238E27FC236}">
                <a16:creationId xmlns:a16="http://schemas.microsoft.com/office/drawing/2014/main" id="{2C6E35E4-61A2-4ADC-BA82-76F65EEA9149}"/>
              </a:ext>
            </a:extLst>
          </p:cNvPr>
          <p:cNvSpPr>
            <a:spLocks noGrp="1"/>
          </p:cNvSpPr>
          <p:nvPr>
            <p:ph idx="1"/>
          </p:nvPr>
        </p:nvSpPr>
        <p:spPr>
          <a:xfrm>
            <a:off x="2589212" y="1757082"/>
            <a:ext cx="8915400" cy="4154140"/>
          </a:xfrm>
        </p:spPr>
        <p:txBody>
          <a:bodyPr>
            <a:normAutofit/>
          </a:bodyPr>
          <a:lstStyle/>
          <a:p>
            <a:pPr marL="0" marR="0" indent="0" algn="l" rtl="0">
              <a:buNone/>
            </a:pPr>
            <a:endParaRPr lang="en-IN" sz="1800" b="1" i="0" u="none" strike="noStrike" baseline="0" dirty="0">
              <a:latin typeface="Times New Roman" panose="02020603050405020304" pitchFamily="18" charset="0"/>
            </a:endParaRPr>
          </a:p>
          <a:p>
            <a:pPr marL="0" marR="0" indent="0" algn="l" rtl="0">
              <a:lnSpc>
                <a:spcPct val="150000"/>
              </a:lnSpc>
              <a:buNone/>
            </a:pPr>
            <a:r>
              <a:rPr lang="en-US" sz="2000" b="0" i="0" u="none" strike="noStrike" baseline="0" dirty="0">
                <a:latin typeface="Times New Roman" panose="02020603050405020304" pitchFamily="18" charset="0"/>
              </a:rPr>
              <a:t>The methodology involves in two- step process:</a:t>
            </a:r>
          </a:p>
          <a:p>
            <a:pPr marL="0" marR="0" indent="0" algn="l" rtl="0">
              <a:lnSpc>
                <a:spcPct val="150000"/>
              </a:lnSpc>
              <a:buNone/>
            </a:pPr>
            <a:r>
              <a:rPr lang="en-US" sz="2000" b="1" i="0" u="none" strike="noStrike" baseline="0" dirty="0">
                <a:latin typeface="Times New Roman" panose="02020603050405020304" pitchFamily="18" charset="0"/>
              </a:rPr>
              <a:t>Reconstruction using Fidelity-driven Optimization (FDO):</a:t>
            </a:r>
          </a:p>
          <a:p>
            <a:pPr marR="0" algn="l" rtl="0">
              <a:lnSpc>
                <a:spcPct val="150000"/>
              </a:lnSpc>
            </a:pPr>
            <a:r>
              <a:rPr lang="en-US" sz="2000" b="1" i="0" u="none" strike="noStrike" baseline="0" dirty="0">
                <a:latin typeface="Times New Roman" panose="02020603050405020304" pitchFamily="18" charset="0"/>
              </a:rPr>
              <a:t>Goal:</a:t>
            </a:r>
            <a:r>
              <a:rPr lang="en-US" sz="2000" b="0" i="0" u="none" strike="noStrike" baseline="0" dirty="0">
                <a:latin typeface="Times New Roman" panose="02020603050405020304" pitchFamily="18" charset="0"/>
              </a:rPr>
              <a:t> Improve the visual quality and minimize noise in the original photos.</a:t>
            </a:r>
          </a:p>
          <a:p>
            <a:pPr marL="0" marR="0" indent="0" algn="l" rtl="0">
              <a:lnSpc>
                <a:spcPct val="150000"/>
              </a:lnSpc>
              <a:buNone/>
            </a:pPr>
            <a:r>
              <a:rPr lang="en-US" sz="2000" b="1" i="0" u="none" strike="noStrike" baseline="0" dirty="0">
                <a:latin typeface="Times New Roman" panose="02020603050405020304" pitchFamily="18" charset="0"/>
              </a:rPr>
              <a:t> Specifics for Maintaining Guided Fusion (DPGF):</a:t>
            </a:r>
            <a:endParaRPr lang="en-US" sz="2000" b="0" i="0" u="none" strike="noStrike" baseline="0" dirty="0">
              <a:latin typeface="Times New Roman" panose="02020603050405020304" pitchFamily="18" charset="0"/>
            </a:endParaRPr>
          </a:p>
          <a:p>
            <a:pPr marR="0" algn="l" rtl="0"/>
            <a:r>
              <a:rPr lang="en-US" sz="2000" b="1" i="0" u="none" strike="noStrike" baseline="0" dirty="0">
                <a:latin typeface="Times New Roman" panose="02020603050405020304" pitchFamily="18" charset="0"/>
              </a:rPr>
              <a:t>Goal:</a:t>
            </a:r>
            <a:r>
              <a:rPr lang="en-US" sz="2000" b="0" i="0" u="none" strike="noStrike" baseline="0" dirty="0">
                <a:latin typeface="Times New Roman" panose="02020603050405020304" pitchFamily="18" charset="0"/>
              </a:rPr>
              <a:t> Combine related data while maintaining textures and details.</a:t>
            </a:r>
          </a:p>
          <a:p>
            <a:pPr marR="0" algn="l" rtl="0"/>
            <a:endParaRPr lang="en-IN" sz="1800" b="1" i="0" u="none" strike="noStrike" baseline="0" dirty="0">
              <a:latin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698698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CDE14-91A4-4B0E-8D81-BE819DE9EB06}"/>
              </a:ext>
            </a:extLst>
          </p:cNvPr>
          <p:cNvSpPr>
            <a:spLocks noGrp="1"/>
          </p:cNvSpPr>
          <p:nvPr>
            <p:ph type="title"/>
          </p:nvPr>
        </p:nvSpPr>
        <p:spPr>
          <a:xfrm>
            <a:off x="2017059" y="624110"/>
            <a:ext cx="9487553" cy="1280890"/>
          </a:xfrm>
        </p:spPr>
        <p:txBody>
          <a:bodyPr/>
          <a:lstStyle/>
          <a:p>
            <a:br>
              <a:rPr lang="en-IN" u="sng" dirty="0">
                <a:latin typeface="Times New Roman" panose="02020603050405020304" pitchFamily="18" charset="0"/>
                <a:cs typeface="Times New Roman" panose="02020603050405020304" pitchFamily="18" charset="0"/>
              </a:rPr>
            </a:br>
            <a:r>
              <a:rPr lang="en-IN" u="sng" dirty="0">
                <a:latin typeface="Times New Roman" panose="02020603050405020304" pitchFamily="18" charset="0"/>
                <a:cs typeface="Times New Roman" panose="02020603050405020304" pitchFamily="18" charset="0"/>
              </a:rPr>
              <a:t>Existing System:</a:t>
            </a:r>
          </a:p>
        </p:txBody>
      </p:sp>
      <p:sp>
        <p:nvSpPr>
          <p:cNvPr id="3" name="Content Placeholder 2">
            <a:extLst>
              <a:ext uri="{FF2B5EF4-FFF2-40B4-BE49-F238E27FC236}">
                <a16:creationId xmlns:a16="http://schemas.microsoft.com/office/drawing/2014/main" id="{544CD91C-1789-4ECD-9F86-CFEA65DE7E2A}"/>
              </a:ext>
            </a:extLst>
          </p:cNvPr>
          <p:cNvSpPr>
            <a:spLocks noGrp="1"/>
          </p:cNvSpPr>
          <p:nvPr>
            <p:ph idx="1"/>
          </p:nvPr>
        </p:nvSpPr>
        <p:spPr/>
        <p:txBody>
          <a:bodyPr/>
          <a:lstStyle/>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Single Modality Medical Imaging fusion technique.</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Modality Medical Imaging fusion with adaptive weighted combination.</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Modality Medical Imaging fusion using clustered dictionary learning in non-subsampled shearlet transform.</a:t>
            </a:r>
          </a:p>
          <a:p>
            <a:pPr marL="0" indent="0">
              <a:buNone/>
            </a:pPr>
            <a:r>
              <a:rPr lang="en-IN" sz="1600" b="1" dirty="0">
                <a:latin typeface="Times New Roman" panose="02020603050405020304" pitchFamily="18" charset="0"/>
                <a:cs typeface="Times New Roman" panose="02020603050405020304" pitchFamily="18" charset="0"/>
              </a:rPr>
              <a:t>LIMITATIONS:</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More Noise</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Low Quality</a:t>
            </a:r>
          </a:p>
          <a:p>
            <a:pPr>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892960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 </a:t>
            </a:r>
            <a:br>
              <a:rPr lang="en-US" sz="2400" dirty="0"/>
            </a:br>
            <a:r>
              <a:rPr lang="en-US" sz="2800" b="1" u="sng" dirty="0">
                <a:latin typeface="Times New Roman" panose="02020603050405020304" pitchFamily="18" charset="0"/>
                <a:cs typeface="Times New Roman" panose="02020603050405020304" pitchFamily="18" charset="0"/>
              </a:rPr>
              <a:t>Proposed System:</a:t>
            </a:r>
          </a:p>
        </p:txBody>
      </p:sp>
      <p:pic>
        <p:nvPicPr>
          <p:cNvPr id="4" name="Content Placeholder 3" descr="block diagram"/>
          <p:cNvPicPr>
            <a:picLocks noGrp="1" noChangeAspect="1"/>
          </p:cNvPicPr>
          <p:nvPr>
            <p:ph idx="1"/>
          </p:nvPr>
        </p:nvPicPr>
        <p:blipFill>
          <a:blip r:embed="rId2"/>
          <a:stretch>
            <a:fillRect/>
          </a:stretch>
        </p:blipFill>
        <p:spPr>
          <a:xfrm>
            <a:off x="3442447" y="1819834"/>
            <a:ext cx="6696635" cy="426720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theme/theme1.xml><?xml version="1.0" encoding="utf-8"?>
<a:theme xmlns:a="http://schemas.openxmlformats.org/drawingml/2006/main" name="Wisp">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234</TotalTime>
  <Words>1127</Words>
  <Application>Microsoft Office PowerPoint</Application>
  <PresentationFormat>Widescreen</PresentationFormat>
  <Paragraphs>101</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Century Gothic</vt:lpstr>
      <vt:lpstr>Söhne</vt:lpstr>
      <vt:lpstr>Times New Roman</vt:lpstr>
      <vt:lpstr>Wingdings</vt:lpstr>
      <vt:lpstr>Wingdings 3</vt:lpstr>
      <vt:lpstr>Wisp</vt:lpstr>
      <vt:lpstr>PowerPoint Presentation</vt:lpstr>
      <vt:lpstr>      ROBUST FUSION OF MULTI-MODALITY MEDICAL IMAGES WITH FIDELITY-DRIVEN OPTIMIZATION AND DETAIL PRESERVATTION    </vt:lpstr>
      <vt:lpstr>   OUTLINE OF PRESENTATION</vt:lpstr>
      <vt:lpstr> INTRODUCTION:</vt:lpstr>
      <vt:lpstr>  OBJECTIVES:</vt:lpstr>
      <vt:lpstr>PowerPoint Presentation</vt:lpstr>
      <vt:lpstr>  Methodology: </vt:lpstr>
      <vt:lpstr> Existing System:</vt:lpstr>
      <vt:lpstr>  Proposed System:</vt:lpstr>
      <vt:lpstr>PowerPoint Presentation</vt:lpstr>
      <vt:lpstr>PowerPoint Presentation</vt:lpstr>
      <vt:lpstr>PowerPoint Presentation</vt:lpstr>
      <vt:lpstr>  Software Required: </vt:lpstr>
      <vt:lpstr> Results:</vt:lpstr>
      <vt:lpstr>Characteristics:                    AVG       MIN       QABF        VIF       SSIM       PSNR      ______    ______    _______    _______    _______    ______     10.336    5.0569        0.74658    0.51609    0.72164    33.694 </vt:lpstr>
      <vt:lpstr>  Output Comparison of different medical images:  </vt:lpstr>
      <vt:lpstr>  Conclusion:</vt:lpstr>
      <vt:lpstr> Future Scope:</vt:lpstr>
      <vt:lpstr>  APPENDICES: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Kavya</dc:creator>
  <cp:lastModifiedBy>JONNAGADDALA JAHNAVI</cp:lastModifiedBy>
  <cp:revision>12</cp:revision>
  <dcterms:created xsi:type="dcterms:W3CDTF">2023-09-10T16:56:00Z</dcterms:created>
  <dcterms:modified xsi:type="dcterms:W3CDTF">2024-05-14T05:08:40Z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85D650ACA0AE47CE872FBCDF2D44C071_12</vt:lpwstr>
  </property>
  <property fmtid="{D5CDD505-2E9C-101B-9397-08002B2CF9AE}" pid="3" name="KSOProductBuildVer">
    <vt:lpwstr>1033-12.2.0.13410</vt:lpwstr>
  </property>
</Properties>
</file>