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9" r:id="rId5"/>
    <p:sldId id="260" r:id="rId6"/>
    <p:sldId id="261" r:id="rId7"/>
    <p:sldId id="263"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CE160-1BD2-46A2-9D02-CE126E35F869}" v="1" dt="2023-05-05T11:43:20.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49" autoAdjust="0"/>
  </p:normalViewPr>
  <p:slideViewPr>
    <p:cSldViewPr snapToGrid="0">
      <p:cViewPr varScale="1">
        <p:scale>
          <a:sx n="72" d="100"/>
          <a:sy n="72"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ly Egharevba" userId="6a7f7c55-a295-4192-a897-ea52acd6f2f6" providerId="ADAL" clId="{400CE160-1BD2-46A2-9D02-CE126E35F869}"/>
    <pc:docChg chg="undo custSel addSld delSld modSld">
      <pc:chgData name="Nelly Egharevba" userId="6a7f7c55-a295-4192-a897-ea52acd6f2f6" providerId="ADAL" clId="{400CE160-1BD2-46A2-9D02-CE126E35F869}" dt="2023-05-05T11:46:05.475" v="104" actId="14100"/>
      <pc:docMkLst>
        <pc:docMk/>
      </pc:docMkLst>
      <pc:sldChg chg="new del">
        <pc:chgData name="Nelly Egharevba" userId="6a7f7c55-a295-4192-a897-ea52acd6f2f6" providerId="ADAL" clId="{400CE160-1BD2-46A2-9D02-CE126E35F869}" dt="2023-05-05T11:42:58.305" v="3" actId="2696"/>
        <pc:sldMkLst>
          <pc:docMk/>
          <pc:sldMk cId="1408555956" sldId="269"/>
        </pc:sldMkLst>
      </pc:sldChg>
      <pc:sldChg chg="addSp delSp modSp new mod setBg">
        <pc:chgData name="Nelly Egharevba" userId="6a7f7c55-a295-4192-a897-ea52acd6f2f6" providerId="ADAL" clId="{400CE160-1BD2-46A2-9D02-CE126E35F869}" dt="2023-05-05T11:46:05.475" v="104" actId="14100"/>
        <pc:sldMkLst>
          <pc:docMk/>
          <pc:sldMk cId="3075869889" sldId="269"/>
        </pc:sldMkLst>
        <pc:spChg chg="mod">
          <ac:chgData name="Nelly Egharevba" userId="6a7f7c55-a295-4192-a897-ea52acd6f2f6" providerId="ADAL" clId="{400CE160-1BD2-46A2-9D02-CE126E35F869}" dt="2023-05-05T11:45:34.009" v="103" actId="255"/>
          <ac:spMkLst>
            <pc:docMk/>
            <pc:sldMk cId="3075869889" sldId="269"/>
            <ac:spMk id="2" creationId="{571807E5-2148-881C-91D1-9B0F1FEAD396}"/>
          </ac:spMkLst>
        </pc:spChg>
        <pc:spChg chg="del">
          <ac:chgData name="Nelly Egharevba" userId="6a7f7c55-a295-4192-a897-ea52acd6f2f6" providerId="ADAL" clId="{400CE160-1BD2-46A2-9D02-CE126E35F869}" dt="2023-05-05T11:43:20.219" v="5" actId="931"/>
          <ac:spMkLst>
            <pc:docMk/>
            <pc:sldMk cId="3075869889" sldId="269"/>
            <ac:spMk id="3" creationId="{841D8E4B-106F-AAF6-0E20-5EB2F91465B7}"/>
          </ac:spMkLst>
        </pc:spChg>
        <pc:spChg chg="add del">
          <ac:chgData name="Nelly Egharevba" userId="6a7f7c55-a295-4192-a897-ea52acd6f2f6" providerId="ADAL" clId="{400CE160-1BD2-46A2-9D02-CE126E35F869}" dt="2023-05-05T11:44:06.195" v="82" actId="26606"/>
          <ac:spMkLst>
            <pc:docMk/>
            <pc:sldMk cId="3075869889" sldId="269"/>
            <ac:spMk id="9" creationId="{CE6F9A7C-0B94-67B5-3DCF-A98C80E9CD53}"/>
          </ac:spMkLst>
        </pc:spChg>
        <pc:spChg chg="add del">
          <ac:chgData name="Nelly Egharevba" userId="6a7f7c55-a295-4192-a897-ea52acd6f2f6" providerId="ADAL" clId="{400CE160-1BD2-46A2-9D02-CE126E35F869}" dt="2023-05-05T11:44:37.355" v="96" actId="26606"/>
          <ac:spMkLst>
            <pc:docMk/>
            <pc:sldMk cId="3075869889" sldId="269"/>
            <ac:spMk id="10" creationId="{A4AC5506-6312-4701-8D3C-40187889A947}"/>
          </ac:spMkLst>
        </pc:spChg>
        <pc:spChg chg="add del">
          <ac:chgData name="Nelly Egharevba" userId="6a7f7c55-a295-4192-a897-ea52acd6f2f6" providerId="ADAL" clId="{400CE160-1BD2-46A2-9D02-CE126E35F869}" dt="2023-05-05T11:44:06.195" v="82" actId="26606"/>
          <ac:spMkLst>
            <pc:docMk/>
            <pc:sldMk cId="3075869889" sldId="269"/>
            <ac:spMk id="12" creationId="{1A95671B-3CC6-4792-9114-B74FAEA224E6}"/>
          </ac:spMkLst>
        </pc:spChg>
        <pc:spChg chg="add">
          <ac:chgData name="Nelly Egharevba" userId="6a7f7c55-a295-4192-a897-ea52acd6f2f6" providerId="ADAL" clId="{400CE160-1BD2-46A2-9D02-CE126E35F869}" dt="2023-05-05T11:44:37.355" v="96" actId="26606"/>
          <ac:spMkLst>
            <pc:docMk/>
            <pc:sldMk cId="3075869889" sldId="269"/>
            <ac:spMk id="13" creationId="{A4AC5506-6312-4701-8D3C-40187889A947}"/>
          </ac:spMkLst>
        </pc:spChg>
        <pc:spChg chg="add del">
          <ac:chgData name="Nelly Egharevba" userId="6a7f7c55-a295-4192-a897-ea52acd6f2f6" providerId="ADAL" clId="{400CE160-1BD2-46A2-9D02-CE126E35F869}" dt="2023-05-05T11:44:07.999" v="84" actId="26606"/>
          <ac:spMkLst>
            <pc:docMk/>
            <pc:sldMk cId="3075869889" sldId="269"/>
            <ac:spMk id="14" creationId="{A7457DD9-5A45-400A-AB4B-4B4EDECA25F1}"/>
          </ac:spMkLst>
        </pc:spChg>
        <pc:spChg chg="add del">
          <ac:chgData name="Nelly Egharevba" userId="6a7f7c55-a295-4192-a897-ea52acd6f2f6" providerId="ADAL" clId="{400CE160-1BD2-46A2-9D02-CE126E35F869}" dt="2023-05-05T11:44:07.999" v="84" actId="26606"/>
          <ac:spMkLst>
            <pc:docMk/>
            <pc:sldMk cId="3075869889" sldId="269"/>
            <ac:spMk id="15" creationId="{2550BE34-C2B8-49B8-8519-67A8CAD51AE9}"/>
          </ac:spMkLst>
        </pc:spChg>
        <pc:spChg chg="add del">
          <ac:chgData name="Nelly Egharevba" userId="6a7f7c55-a295-4192-a897-ea52acd6f2f6" providerId="ADAL" clId="{400CE160-1BD2-46A2-9D02-CE126E35F869}" dt="2023-05-05T11:44:07.999" v="84" actId="26606"/>
          <ac:spMkLst>
            <pc:docMk/>
            <pc:sldMk cId="3075869889" sldId="269"/>
            <ac:spMk id="16" creationId="{441CF7D6-A660-431A-B0BB-140A0D5556B6}"/>
          </ac:spMkLst>
        </pc:spChg>
        <pc:spChg chg="add del">
          <ac:chgData name="Nelly Egharevba" userId="6a7f7c55-a295-4192-a897-ea52acd6f2f6" providerId="ADAL" clId="{400CE160-1BD2-46A2-9D02-CE126E35F869}" dt="2023-05-05T11:44:07.999" v="84" actId="26606"/>
          <ac:spMkLst>
            <pc:docMk/>
            <pc:sldMk cId="3075869889" sldId="269"/>
            <ac:spMk id="17" creationId="{5238630C-61E7-6EED-C85A-DB9DC0D477E0}"/>
          </ac:spMkLst>
        </pc:spChg>
        <pc:spChg chg="add del">
          <ac:chgData name="Nelly Egharevba" userId="6a7f7c55-a295-4192-a897-ea52acd6f2f6" providerId="ADAL" clId="{400CE160-1BD2-46A2-9D02-CE126E35F869}" dt="2023-05-05T11:44:07.999" v="84" actId="26606"/>
          <ac:spMkLst>
            <pc:docMk/>
            <pc:sldMk cId="3075869889" sldId="269"/>
            <ac:spMk id="18" creationId="{0570A85B-3810-4F95-97B0-CBF4CCDB381C}"/>
          </ac:spMkLst>
        </pc:spChg>
        <pc:picChg chg="add mod">
          <ac:chgData name="Nelly Egharevba" userId="6a7f7c55-a295-4192-a897-ea52acd6f2f6" providerId="ADAL" clId="{400CE160-1BD2-46A2-9D02-CE126E35F869}" dt="2023-05-05T11:46:05.475" v="104" actId="14100"/>
          <ac:picMkLst>
            <pc:docMk/>
            <pc:sldMk cId="3075869889" sldId="269"/>
            <ac:picMk id="5" creationId="{97FE4E9B-E077-3278-BB05-ED3C3D3CC003}"/>
          </ac:picMkLst>
        </pc:picChg>
      </pc:sldChg>
      <pc:sldChg chg="new del">
        <pc:chgData name="Nelly Egharevba" userId="6a7f7c55-a295-4192-a897-ea52acd6f2f6" providerId="ADAL" clId="{400CE160-1BD2-46A2-9D02-CE126E35F869}" dt="2023-05-05T11:42:51.097" v="1" actId="2696"/>
        <pc:sldMkLst>
          <pc:docMk/>
          <pc:sldMk cId="317206993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5EFA7-B0FD-459E-9A54-2FCF7E4B5783}" type="datetimeFigureOut">
              <a:rPr lang="en-GB" smtClean="0"/>
              <a:t>05/05/2023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CF568-F2B4-486E-9174-7B41E42B1488}" type="slidenum">
              <a:rPr lang="en-GB" smtClean="0"/>
              <a:t>‹#›</a:t>
            </a:fld>
            <a:endParaRPr lang="en-GB"/>
          </a:p>
        </p:txBody>
      </p:sp>
    </p:spTree>
    <p:extLst>
      <p:ext uri="{BB962C8B-B14F-4D97-AF65-F5344CB8AC3E}">
        <p14:creationId xmlns:p14="http://schemas.microsoft.com/office/powerpoint/2010/main" val="54466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296E-F94B-A29C-07CB-50C5C495B3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F556E8-96A3-F5C0-577F-59C8D2B18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47D998-DD13-B416-B758-671C58E1459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4906E275-EE10-DE83-730B-7668A4FB3A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A7F3D-4158-06E0-63DD-D3F8B10D6F4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546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28AE-4D64-50B9-F276-D3F56DECF8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20332-340A-B875-EE36-2AFF8CBE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40338-9246-9D5E-761E-57B6D6163C36}"/>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E9809BC3-529B-3AA5-95C3-ACBD511E81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C5BAF-6446-3E88-6E23-F32CB6227806}"/>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7975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AAC7E-BA88-0685-F445-F4E2DC5CF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DC6F1E-0EAD-935E-F2E4-6DFECC481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FFE8D3-27A1-4B36-844C-97279ACFCDCC}"/>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87459DF2-71C8-54EE-F8D6-560EB067F3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F278F-6963-21B8-9572-5A4CBFEB8813}"/>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301219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5EA8-849C-B52A-8229-34CFABF263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A40A8E-C86B-BF0F-5BCD-719065FB0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12EB8B-B283-C7FB-F69B-2680937CBE70}"/>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FC1AE34E-0F92-5C5C-3735-45BC177113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3E2FA-8536-D20E-186C-D0DE8EDA299D}"/>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73304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0AF-7B71-79E6-B304-45DF2E32E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AC6500-457B-7D47-6D7B-D8B3D884E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5D194-BACF-8FD6-FDA2-55AFC0F7E734}"/>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F866B9E7-42CE-DA0B-EE9B-CC5C8F0AE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413708-2E91-A6CA-C955-B09C11A89C75}"/>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8422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B426-0D9F-AA76-4EFE-317C4CE61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87B6E-3060-76E1-3DAD-2BB704AC9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F4A99D-8C42-5380-EC26-DA10474C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CAFCA1-16B0-1A90-69E3-6FEAF328A3C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6" name="Footer Placeholder 5">
            <a:extLst>
              <a:ext uri="{FF2B5EF4-FFF2-40B4-BE49-F238E27FC236}">
                <a16:creationId xmlns:a16="http://schemas.microsoft.com/office/drawing/2014/main" id="{2E850A3A-DE16-F14C-5981-E7613D3B3A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FF845-7AFD-532D-A411-05B235F1E1D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7009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C83C-1549-7027-3D86-7D36507C16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27FD0D-658F-99DF-4B8C-1FF66EF63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C9C9A-0A53-3102-5B30-C5232C3BB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4B7DFF-378D-4112-4889-0008DE4C9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DA6F-146D-A55C-501B-80991E671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7A6B7B-3260-ADE2-6974-368EB4BDCB8A}"/>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8" name="Footer Placeholder 7">
            <a:extLst>
              <a:ext uri="{FF2B5EF4-FFF2-40B4-BE49-F238E27FC236}">
                <a16:creationId xmlns:a16="http://schemas.microsoft.com/office/drawing/2014/main" id="{2E10F3D8-C74D-F7F7-0B4D-A28D6507A2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ADD166-5999-29E8-A6DC-85693458407B}"/>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87308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0E0-821F-1DC7-3324-872F7E543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AEE5D4-E7F2-D8C1-69D2-5BC2F53F73D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4" name="Footer Placeholder 3">
            <a:extLst>
              <a:ext uri="{FF2B5EF4-FFF2-40B4-BE49-F238E27FC236}">
                <a16:creationId xmlns:a16="http://schemas.microsoft.com/office/drawing/2014/main" id="{C3D0A58D-6ADE-D0FD-B24A-A4150C3E5F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F8A0CD-6356-B594-22BC-4B2D0A44520A}"/>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9482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817C-8E4F-6AF8-DDD5-5315B21BC104}"/>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3" name="Footer Placeholder 2">
            <a:extLst>
              <a:ext uri="{FF2B5EF4-FFF2-40B4-BE49-F238E27FC236}">
                <a16:creationId xmlns:a16="http://schemas.microsoft.com/office/drawing/2014/main" id="{3B015113-9573-0B10-1BF8-1C96A45C1D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C15BAC-651F-127C-14A7-2DD5F9481E3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9133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825-0C6F-6F1B-480C-871064741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8EBC8-0996-CBF5-4C3C-2D8E24264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8AD15B-B4AB-A4E2-C6CC-57BCEA9AC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469F-C30F-2835-789E-6215DCFD7A2F}"/>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6" name="Footer Placeholder 5">
            <a:extLst>
              <a:ext uri="{FF2B5EF4-FFF2-40B4-BE49-F238E27FC236}">
                <a16:creationId xmlns:a16="http://schemas.microsoft.com/office/drawing/2014/main" id="{3C970BD3-2311-6A72-D68C-BCB766269E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E58F01-F093-8FAA-0FC5-6B3A8B2D1BD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5661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2742-C13B-66EB-C98D-B2D1CAF12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ED645-C00F-6945-A3E1-26E468BC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8D3250-B259-206B-65CE-3C1B2EAB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02DA9-7C00-D719-A17E-EA97B87317C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6" name="Footer Placeholder 5">
            <a:extLst>
              <a:ext uri="{FF2B5EF4-FFF2-40B4-BE49-F238E27FC236}">
                <a16:creationId xmlns:a16="http://schemas.microsoft.com/office/drawing/2014/main" id="{4F04A0FA-1B93-F2CD-6DBC-9A1601B52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03A94-4FD0-64BB-031B-99AEE54D9E3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402942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ABEE3-C726-20EE-BB64-186EB8903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E64AA0-5CD2-1B7F-5D98-AA1A59AA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360CD4-3199-DB22-33D1-0AA9870BA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632B97FD-5FDE-E085-8715-3BD9BC1B2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86B4E7-A0E9-6ED9-555C-D9956411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C9E9D-976A-4D08-9A9B-735D97CE4598}" type="slidenum">
              <a:rPr lang="en-GB" smtClean="0"/>
              <a:t>‹#›</a:t>
            </a:fld>
            <a:endParaRPr lang="en-GB"/>
          </a:p>
        </p:txBody>
      </p:sp>
    </p:spTree>
    <p:extLst>
      <p:ext uri="{BB962C8B-B14F-4D97-AF65-F5344CB8AC3E}">
        <p14:creationId xmlns:p14="http://schemas.microsoft.com/office/powerpoint/2010/main" val="381400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02Nelly03/Code-review-toolkit"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02Nelly03/Code-review-toolk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descr="Pens and rulers">
            <a:extLst>
              <a:ext uri="{FF2B5EF4-FFF2-40B4-BE49-F238E27FC236}">
                <a16:creationId xmlns:a16="http://schemas.microsoft.com/office/drawing/2014/main" id="{789D9779-3B5D-EEF6-8466-98763A16558F}"/>
              </a:ext>
            </a:extLst>
          </p:cNvPr>
          <p:cNvPicPr>
            <a:picLocks noChangeAspect="1"/>
          </p:cNvPicPr>
          <p:nvPr/>
        </p:nvPicPr>
        <p:blipFill rotWithShape="1">
          <a:blip r:embed="rId2">
            <a:alphaModFix amt="40000"/>
          </a:blip>
          <a:srcRect t="7053" b="8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DD48F90A-0846-B954-0891-29D1806FF153}"/>
              </a:ext>
            </a:extLst>
          </p:cNvPr>
          <p:cNvSpPr>
            <a:spLocks noGrp="1"/>
          </p:cNvSpPr>
          <p:nvPr>
            <p:ph type="ctrTitle"/>
          </p:nvPr>
        </p:nvSpPr>
        <p:spPr>
          <a:xfrm>
            <a:off x="1349828" y="965200"/>
            <a:ext cx="9876971" cy="2796903"/>
          </a:xfrm>
        </p:spPr>
        <p:txBody>
          <a:bodyPr>
            <a:normAutofit/>
          </a:bodyPr>
          <a:lstStyle/>
          <a:p>
            <a:pPr algn="l"/>
            <a:r>
              <a:rPr lang="en-GB" sz="7200" dirty="0">
                <a:ln w="22225">
                  <a:solidFill>
                    <a:schemeClr val="tx1"/>
                  </a:solidFill>
                  <a:miter lim="800000"/>
                </a:ln>
                <a:noFill/>
                <a:latin typeface="Arial" panose="020B0604020202020204" pitchFamily="34" charset="0"/>
                <a:cs typeface="Arial" panose="020B0604020202020204" pitchFamily="34" charset="0"/>
              </a:rPr>
              <a:t>Thematic project </a:t>
            </a:r>
          </a:p>
        </p:txBody>
      </p:sp>
      <p:sp>
        <p:nvSpPr>
          <p:cNvPr id="3" name="Subtitle 2">
            <a:extLst>
              <a:ext uri="{FF2B5EF4-FFF2-40B4-BE49-F238E27FC236}">
                <a16:creationId xmlns:a16="http://schemas.microsoft.com/office/drawing/2014/main" id="{38D760A3-CD71-D122-600A-EE630BE6B327}"/>
              </a:ext>
            </a:extLst>
          </p:cNvPr>
          <p:cNvSpPr>
            <a:spLocks noGrp="1"/>
          </p:cNvSpPr>
          <p:nvPr>
            <p:ph type="subTitle" idx="1"/>
          </p:nvPr>
        </p:nvSpPr>
        <p:spPr>
          <a:xfrm>
            <a:off x="1252582" y="4491039"/>
            <a:ext cx="10261600" cy="1657212"/>
          </a:xfrm>
        </p:spPr>
        <p:txBody>
          <a:bodyPr>
            <a:normAutofit fontScale="92500" lnSpcReduction="20000"/>
          </a:bodyPr>
          <a:lstStyle/>
          <a:p>
            <a:pPr algn="l"/>
            <a:r>
              <a:rPr lang="en-GB" sz="2000" dirty="0"/>
              <a:t>Nelly Egharevba: 21347004</a:t>
            </a:r>
          </a:p>
          <a:p>
            <a:pPr algn="l"/>
            <a:r>
              <a:rPr lang="en-GB" sz="2000" dirty="0"/>
              <a:t>Muhammad Ahmad: 21313779</a:t>
            </a:r>
          </a:p>
          <a:p>
            <a:pPr algn="l"/>
            <a:r>
              <a:rPr lang="en-GB" sz="2000" dirty="0"/>
              <a:t>Hensley Brooks: 20046797</a:t>
            </a:r>
          </a:p>
          <a:p>
            <a:pPr algn="l"/>
            <a:r>
              <a:rPr lang="en-GB" sz="2000" dirty="0"/>
              <a:t>Mohammed Ahmad: 21358535</a:t>
            </a:r>
          </a:p>
          <a:p>
            <a:pPr algn="l"/>
            <a:r>
              <a:rPr lang="en-GB" sz="2000" dirty="0" err="1"/>
              <a:t>Husam</a:t>
            </a:r>
            <a:r>
              <a:rPr lang="en-GB" sz="2000" dirty="0"/>
              <a:t> Afzal: 20038399</a:t>
            </a:r>
          </a:p>
          <a:p>
            <a:pPr algn="l"/>
            <a:endParaRPr lang="en-GB" sz="3200" dirty="0"/>
          </a:p>
          <a:p>
            <a:pPr algn="l"/>
            <a:endParaRPr lang="en-GB" sz="3200" dirty="0"/>
          </a:p>
          <a:p>
            <a:pPr algn="l"/>
            <a:endParaRPr lang="en-GB" sz="3200" dirty="0"/>
          </a:p>
          <a:p>
            <a:pPr algn="l"/>
            <a:endParaRPr lang="en-GB" sz="3200" dirty="0"/>
          </a:p>
        </p:txBody>
      </p:sp>
    </p:spTree>
    <p:extLst>
      <p:ext uri="{BB962C8B-B14F-4D97-AF65-F5344CB8AC3E}">
        <p14:creationId xmlns:p14="http://schemas.microsoft.com/office/powerpoint/2010/main" val="24661407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Insecure communications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400"/>
              <a:t>The use of communication channels or protocols that do not effectively protect the confidentiality, integrity, or authenticity of the information being conveyed is referred to as insecure communications. Insecure communications can expose critical information to attackers through interception, eavesdropping, tampering, or impersonation.</a:t>
            </a:r>
          </a:p>
          <a:p>
            <a:r>
              <a:rPr lang="en-GB" sz="1400"/>
              <a:t>Insecure communications include the following:</a:t>
            </a:r>
          </a:p>
          <a:p>
            <a:r>
              <a:rPr lang="en-GB" sz="1400"/>
              <a:t>Sending unencrypted emails: Unencrypted emails can be intercepted and read by attackers, exposing important information.</a:t>
            </a:r>
          </a:p>
          <a:p>
            <a:r>
              <a:rPr lang="en-GB" sz="1400"/>
              <a:t>Using unprotected Wi-Fi networks: unprotected public Wi-Fi networks allow attackers to intercept and read data being transmitted across the network.</a:t>
            </a:r>
          </a:p>
          <a:p>
            <a:r>
              <a:rPr lang="en-GB" sz="1400"/>
              <a:t>Using unencrypted messaging apps: Messages that are not encrypted end-to-end can be intercepted and read by attackers.</a:t>
            </a:r>
          </a:p>
        </p:txBody>
      </p:sp>
    </p:spTree>
    <p:extLst>
      <p:ext uri="{BB962C8B-B14F-4D97-AF65-F5344CB8AC3E}">
        <p14:creationId xmlns:p14="http://schemas.microsoft.com/office/powerpoint/2010/main" val="24998255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87066" y="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p:txBody>
          <a:bodyPr/>
          <a:lstStyle/>
          <a:p>
            <a:r>
              <a:rPr lang="en-GB" dirty="0">
                <a:solidFill>
                  <a:srgbClr val="FFFFFF"/>
                </a:solidFill>
              </a:rPr>
              <a:t>I</a:t>
            </a:r>
            <a:r>
              <a:rPr lang="en-GB" sz="4400" dirty="0">
                <a:solidFill>
                  <a:srgbClr val="FFFFFF"/>
                </a:solidFill>
              </a:rPr>
              <a:t>njection attack occurs</a:t>
            </a:r>
            <a:endParaRPr lang="en-GB" dirty="0"/>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p:txBody>
          <a:bodyPr>
            <a:normAutofit fontScale="92500" lnSpcReduction="20000"/>
          </a:bodyPr>
          <a:lstStyle/>
          <a:p>
            <a:r>
              <a:rPr lang="en-GB" dirty="0"/>
              <a:t>What are injection attacks? </a:t>
            </a:r>
          </a:p>
          <a:p>
            <a:r>
              <a:rPr lang="en-GB" dirty="0"/>
              <a:t>Injection attacks are a type of security vulnerability in which a malicious code or data is injected into an application to cause it to behave abnormally or get access to sensitive information. These assaults are frequently linked to online programmes that connect to a backend database or other data storage systems. Injection attacks can be classified into numerous categories, including:</a:t>
            </a:r>
          </a:p>
          <a:p>
            <a:r>
              <a:rPr lang="en-GB" dirty="0"/>
              <a:t>SQL injection: An attacker uses this form of attack to insert malicious SQL code into an application's input fields in order to execute unauthorised database commands or retrieve sensitive data.</a:t>
            </a:r>
          </a:p>
          <a:p>
            <a:r>
              <a:rPr lang="en-GB" dirty="0"/>
              <a:t>Cross-site scripting (XSS): An attacker injects malicious code into a website, which then executes when a user visits the site, allowing the attacker to steal sensitive data or take control of the user's account.</a:t>
            </a:r>
          </a:p>
        </p:txBody>
      </p:sp>
    </p:spTree>
    <p:extLst>
      <p:ext uri="{BB962C8B-B14F-4D97-AF65-F5344CB8AC3E}">
        <p14:creationId xmlns:p14="http://schemas.microsoft.com/office/powerpoint/2010/main" val="8282227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01BA48E5-5C7B-F260-0C41-C70C1CA5FA50}"/>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32C8C2AE-C362-B704-C822-11873A795D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Topic: code review toolkit</a:t>
            </a:r>
          </a:p>
        </p:txBody>
      </p:sp>
      <p:sp>
        <p:nvSpPr>
          <p:cNvPr id="4" name="Text Placeholder 3">
            <a:extLst>
              <a:ext uri="{FF2B5EF4-FFF2-40B4-BE49-F238E27FC236}">
                <a16:creationId xmlns:a16="http://schemas.microsoft.com/office/drawing/2014/main" id="{A6476AAB-6A90-2A17-7D43-889DDED19C70}"/>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Tutorial </a:t>
            </a:r>
          </a:p>
          <a:p>
            <a:pPr algn="ctr"/>
            <a:r>
              <a:rPr lang="en-US" dirty="0">
                <a:solidFill>
                  <a:srgbClr val="FFFFFF"/>
                </a:solidFill>
              </a:rPr>
              <a:t>GitHub URL: </a:t>
            </a:r>
            <a:r>
              <a:rPr lang="en-US" dirty="0">
                <a:solidFill>
                  <a:srgbClr val="FFFFFF"/>
                </a:solidFill>
                <a:hlinkClick r:id="rId3"/>
              </a:rPr>
              <a:t>https://github.com/02Nelly03/Code-review-toolkit</a:t>
            </a:r>
            <a:r>
              <a:rPr lang="en-US" dirty="0">
                <a:solidFill>
                  <a:srgbClr val="FFFFFF"/>
                </a:solidFill>
              </a:rPr>
              <a:t>.</a:t>
            </a:r>
          </a:p>
          <a:p>
            <a:pPr algn="ctr"/>
            <a:endParaRPr lang="en-US" dirty="0">
              <a:solidFill>
                <a:srgbClr val="FFFFFF"/>
              </a:solidFill>
            </a:endParaRPr>
          </a:p>
        </p:txBody>
      </p:sp>
    </p:spTree>
    <p:extLst>
      <p:ext uri="{BB962C8B-B14F-4D97-AF65-F5344CB8AC3E}">
        <p14:creationId xmlns:p14="http://schemas.microsoft.com/office/powerpoint/2010/main" val="11959023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Blue digital binary data on a screen">
            <a:extLst>
              <a:ext uri="{FF2B5EF4-FFF2-40B4-BE49-F238E27FC236}">
                <a16:creationId xmlns:a16="http://schemas.microsoft.com/office/drawing/2014/main" id="{12A3899C-6937-444F-DA25-951D0D515BA5}"/>
              </a:ext>
            </a:extLst>
          </p:cNvPr>
          <p:cNvPicPr>
            <a:picLocks noChangeAspect="1"/>
          </p:cNvPicPr>
          <p:nvPr/>
        </p:nvPicPr>
        <p:blipFill rotWithShape="1">
          <a:blip r:embed="rId2">
            <a:alphaModFix amt="55000"/>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838200" y="365125"/>
            <a:ext cx="10515600" cy="1325563"/>
          </a:xfrm>
        </p:spPr>
        <p:txBody>
          <a:bodyPr>
            <a:normAutofit/>
          </a:bodyPr>
          <a:lstStyle/>
          <a:p>
            <a:r>
              <a:rPr lang="en-GB">
                <a:ln w="22225">
                  <a:solidFill>
                    <a:srgbClr val="FFFFFF"/>
                  </a:solidFill>
                </a:ln>
                <a:solidFill>
                  <a:srgbClr val="FFFFFF"/>
                </a:solidFill>
              </a:rPr>
              <a:t>What is a code review toolkit?</a:t>
            </a:r>
            <a:endParaRPr lang="en-GB" dirty="0">
              <a:ln w="22225">
                <a:solidFill>
                  <a:srgbClr val="FFFFFF"/>
                </a:solidFill>
              </a:ln>
              <a:solidFill>
                <a:srgbClr val="FFFFFF"/>
              </a:solidFill>
            </a:endParaRPr>
          </a:p>
        </p:txBody>
      </p:sp>
      <p:sp>
        <p:nvSpPr>
          <p:cNvPr id="37"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838200" y="1825625"/>
            <a:ext cx="10515600" cy="4351338"/>
          </a:xfrm>
        </p:spPr>
        <p:txBody>
          <a:bodyPr>
            <a:normAutofit fontScale="92500" lnSpcReduction="20000"/>
          </a:bodyPr>
          <a:lstStyle/>
          <a:p>
            <a:r>
              <a:rPr lang="en-GB" dirty="0">
                <a:solidFill>
                  <a:srgbClr val="FFFFFF"/>
                </a:solidFill>
              </a:rPr>
              <a:t>To study, appraise, and judge the code written by other developers, software engineers use a code review toolkit, which is a collection of tools, methods, and standards. It is an important step in the software development process because it guarantees that the code is of good quality, meets standards, and is easily maintainable. Tools that are frequently included in the code review toolbox include </a:t>
            </a:r>
          </a:p>
          <a:p>
            <a:r>
              <a:rPr lang="en-GB" dirty="0">
                <a:solidFill>
                  <a:srgbClr val="FFFFFF"/>
                </a:solidFill>
              </a:rPr>
              <a:t>code review software,</a:t>
            </a:r>
          </a:p>
          <a:p>
            <a:r>
              <a:rPr lang="en-GB" dirty="0">
                <a:solidFill>
                  <a:srgbClr val="FFFFFF"/>
                </a:solidFill>
              </a:rPr>
              <a:t> static code analysis tools, </a:t>
            </a:r>
          </a:p>
          <a:p>
            <a:r>
              <a:rPr lang="en-GB" dirty="0">
                <a:solidFill>
                  <a:srgbClr val="FFFFFF"/>
                </a:solidFill>
              </a:rPr>
              <a:t>testing frameworks. </a:t>
            </a:r>
          </a:p>
          <a:p>
            <a:r>
              <a:rPr lang="en-GB" dirty="0">
                <a:solidFill>
                  <a:srgbClr val="FFFFFF"/>
                </a:solidFill>
              </a:rPr>
              <a:t>It also includes code review techniques such as formal code inspections and peer reviews. Writing and reviewing guidelines, such as coding standards, style manuals, and best practises, may also be included in the toolbox.</a:t>
            </a:r>
            <a:endParaRPr lang="en-GB" b="0" i="0" dirty="0">
              <a:solidFill>
                <a:srgbClr val="FFFFFF"/>
              </a:solidFill>
              <a:effectLst/>
              <a:latin typeface="Söhne"/>
            </a:endParaRPr>
          </a:p>
          <a:p>
            <a:endParaRPr lang="en-GB" sz="2000" dirty="0">
              <a:solidFill>
                <a:srgbClr val="FFFFFF"/>
              </a:solidFill>
            </a:endParaRPr>
          </a:p>
        </p:txBody>
      </p:sp>
    </p:spTree>
    <p:extLst>
      <p:ext uri="{BB962C8B-B14F-4D97-AF65-F5344CB8AC3E}">
        <p14:creationId xmlns:p14="http://schemas.microsoft.com/office/powerpoint/2010/main" val="26322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807E5-2148-881C-91D1-9B0F1FEAD396}"/>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2800" dirty="0">
                <a:solidFill>
                  <a:srgbClr val="FFFFFF"/>
                </a:solidFill>
              </a:rPr>
              <a:t>GitHub URL: </a:t>
            </a:r>
            <a:r>
              <a:rPr lang="en-US" sz="2800" dirty="0">
                <a:solidFill>
                  <a:srgbClr val="FFFFFF"/>
                </a:solidFill>
                <a:hlinkClick r:id="rId2"/>
              </a:rPr>
              <a:t>https://github.com/02Nelly03/Code-review-toolkit</a:t>
            </a:r>
            <a:endParaRPr lang="en-US" sz="2800" kern="1200" dirty="0">
              <a:solidFill>
                <a:schemeClr val="bg1"/>
              </a:solidFill>
              <a:latin typeface="+mj-lt"/>
              <a:ea typeface="+mj-ea"/>
              <a:cs typeface="+mj-cs"/>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97FE4E9B-E077-3278-BB05-ED3C3D3CC0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818" y="235528"/>
            <a:ext cx="10730610" cy="5116180"/>
          </a:xfrm>
          <a:prstGeom prst="rect">
            <a:avLst/>
          </a:prstGeom>
        </p:spPr>
      </p:pic>
    </p:spTree>
    <p:extLst>
      <p:ext uri="{BB962C8B-B14F-4D97-AF65-F5344CB8AC3E}">
        <p14:creationId xmlns:p14="http://schemas.microsoft.com/office/powerpoint/2010/main" val="307586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7">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1" name="Oval 52">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4" descr="Computer script on a screen">
            <a:extLst>
              <a:ext uri="{FF2B5EF4-FFF2-40B4-BE49-F238E27FC236}">
                <a16:creationId xmlns:a16="http://schemas.microsoft.com/office/drawing/2014/main" id="{6EF7E787-97C2-D4B5-0325-DB8062CD178E}"/>
              </a:ext>
            </a:extLst>
          </p:cNvPr>
          <p:cNvPicPr>
            <a:picLocks noChangeAspect="1"/>
          </p:cNvPicPr>
          <p:nvPr/>
        </p:nvPicPr>
        <p:blipFill rotWithShape="1">
          <a:blip r:embed="rId2">
            <a:duotone>
              <a:prstClr val="black"/>
              <a:schemeClr val="bg1">
                <a:tint val="45000"/>
                <a:satMod val="400000"/>
              </a:schemeClr>
            </a:duotone>
            <a:alphaModFix amt="25000"/>
          </a:blip>
          <a:srcRect t="21713" b="23410"/>
          <a:stretch/>
        </p:blipFill>
        <p:spPr>
          <a:xfrm>
            <a:off x="735178" y="1060945"/>
            <a:ext cx="10786262" cy="395105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2436875" y="630935"/>
            <a:ext cx="7315200" cy="2912366"/>
          </a:xfrm>
          <a:noFill/>
        </p:spPr>
        <p:txBody>
          <a:bodyPr anchor="b">
            <a:normAutofit/>
          </a:bodyPr>
          <a:lstStyle/>
          <a:p>
            <a:pPr algn="ctr"/>
            <a:r>
              <a:rPr lang="en-GB" sz="4800" dirty="0">
                <a:ln w="22225">
                  <a:solidFill>
                    <a:srgbClr val="FFFFFF"/>
                  </a:solidFill>
                </a:ln>
                <a:solidFill>
                  <a:schemeClr val="bg1"/>
                </a:solidFill>
              </a:rPr>
              <a:t>Common security vulnerabilities found in code</a:t>
            </a:r>
          </a:p>
        </p:txBody>
      </p:sp>
      <p:grpSp>
        <p:nvGrpSpPr>
          <p:cNvPr id="70" name="Group 69">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1" name="Straight Connector 70">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2436875" y="3726352"/>
            <a:ext cx="7315200" cy="2317041"/>
          </a:xfrm>
          <a:noFill/>
        </p:spPr>
        <p:txBody>
          <a:bodyPr anchor="t">
            <a:normAutofit/>
          </a:bodyPr>
          <a:lstStyle/>
          <a:p>
            <a:pPr algn="ctr"/>
            <a:r>
              <a:rPr lang="en-GB" sz="1800">
                <a:solidFill>
                  <a:schemeClr val="bg1"/>
                </a:solidFill>
              </a:rPr>
              <a:t>Cross-Site Scripting (XSS).</a:t>
            </a:r>
          </a:p>
          <a:p>
            <a:pPr algn="ctr"/>
            <a:r>
              <a:rPr lang="en-GB" sz="1800">
                <a:solidFill>
                  <a:schemeClr val="bg1"/>
                </a:solidFill>
              </a:rPr>
              <a:t>Broken Authentication and Session Management.</a:t>
            </a:r>
          </a:p>
          <a:p>
            <a:pPr algn="ctr"/>
            <a:r>
              <a:rPr lang="en-GB" sz="1800">
                <a:solidFill>
                  <a:schemeClr val="bg1"/>
                </a:solidFill>
              </a:rPr>
              <a:t>Security Misconfiguration.</a:t>
            </a:r>
          </a:p>
          <a:p>
            <a:pPr algn="ctr"/>
            <a:r>
              <a:rPr lang="en-GB" sz="1800">
                <a:solidFill>
                  <a:schemeClr val="bg1"/>
                </a:solidFill>
              </a:rPr>
              <a:t>Inadequate Logging and Monitoring.</a:t>
            </a:r>
          </a:p>
          <a:p>
            <a:pPr algn="ctr"/>
            <a:r>
              <a:rPr lang="en-GB" sz="1800">
                <a:solidFill>
                  <a:schemeClr val="bg1"/>
                </a:solidFill>
              </a:rPr>
              <a:t>Insecure communications.</a:t>
            </a:r>
          </a:p>
          <a:p>
            <a:pPr algn="ctr"/>
            <a:r>
              <a:rPr lang="en-GB" sz="1800">
                <a:solidFill>
                  <a:schemeClr val="bg1"/>
                </a:solidFill>
              </a:rPr>
              <a:t>injection attack occurs.</a:t>
            </a:r>
          </a:p>
          <a:p>
            <a:pPr algn="ctr"/>
            <a:endParaRPr lang="en-GB" sz="1800">
              <a:solidFill>
                <a:schemeClr val="bg1"/>
              </a:solidFill>
            </a:endParaRPr>
          </a:p>
        </p:txBody>
      </p:sp>
    </p:spTree>
    <p:extLst>
      <p:ext uri="{BB962C8B-B14F-4D97-AF65-F5344CB8AC3E}">
        <p14:creationId xmlns:p14="http://schemas.microsoft.com/office/powerpoint/2010/main" val="244359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Cross-Site Scripting (XSS)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2000"/>
              <a:t>Is a security weakness that allows an attacker to inject malicious code into a website that is visible to other users. An attack happens when a website fails to properly check user input or output data given by users. Attackers can then inject code into a website using a variety of channels, including a comment form, a search box, or even a URL. Once the malicious code has been introduced, unwary website visitors can execute it. This can lead to a wide range of attacks, such as stealing user data or credentials, taking control of user accounts, or infecting users' workstations with malware.</a:t>
            </a:r>
          </a:p>
        </p:txBody>
      </p:sp>
    </p:spTree>
    <p:extLst>
      <p:ext uri="{BB962C8B-B14F-4D97-AF65-F5344CB8AC3E}">
        <p14:creationId xmlns:p14="http://schemas.microsoft.com/office/powerpoint/2010/main" val="6140778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6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1198181" y="728906"/>
            <a:ext cx="9792471" cy="2057037"/>
          </a:xfrm>
        </p:spPr>
        <p:txBody>
          <a:bodyPr>
            <a:normAutofit/>
          </a:bodyPr>
          <a:lstStyle/>
          <a:p>
            <a:r>
              <a:rPr lang="en-GB" dirty="0">
                <a:solidFill>
                  <a:srgbClr val="FFFFFF"/>
                </a:solidFill>
              </a:rPr>
              <a:t>Broken Authentication and Session Management</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1198181" y="2957665"/>
            <a:ext cx="9792471" cy="3171423"/>
          </a:xfrm>
        </p:spPr>
        <p:txBody>
          <a:bodyPr>
            <a:normAutofit/>
          </a:bodyPr>
          <a:lstStyle/>
          <a:p>
            <a:r>
              <a:rPr lang="en-GB" sz="1600" dirty="0">
                <a:solidFill>
                  <a:srgbClr val="FFFFFF"/>
                </a:solidFill>
              </a:rPr>
              <a:t>A security vulnerability in which an attacker gains unauthorised access to user accounts, sensitive data, or other resources by exploiting gaps in an application's authentication and session management mechanisms is known as broken authentication.</a:t>
            </a:r>
          </a:p>
          <a:p>
            <a:r>
              <a:rPr lang="en-GB" sz="1600" dirty="0">
                <a:solidFill>
                  <a:srgbClr val="FFFFFF"/>
                </a:solidFill>
              </a:rPr>
              <a:t>A broken authentication vulnerability can develop due to a number of factors, including:</a:t>
            </a:r>
          </a:p>
          <a:p>
            <a:r>
              <a:rPr lang="en-GB" sz="1600" dirty="0">
                <a:solidFill>
                  <a:srgbClr val="FFFFFF"/>
                </a:solidFill>
              </a:rPr>
              <a:t>Weak or predictable passwords that are easy to guess or crack.</a:t>
            </a:r>
          </a:p>
          <a:p>
            <a:r>
              <a:rPr lang="en-GB" sz="1600" dirty="0">
                <a:solidFill>
                  <a:srgbClr val="FFFFFF"/>
                </a:solidFill>
              </a:rPr>
              <a:t>Password rules that are insufficient, such as asking users to change their passwords on a regular basis or defining minimum password length and complexity criteria.</a:t>
            </a:r>
          </a:p>
          <a:p>
            <a:r>
              <a:rPr lang="en-GB" sz="1600" dirty="0">
                <a:solidFill>
                  <a:srgbClr val="FFFFFF"/>
                </a:solidFill>
              </a:rPr>
              <a:t>Inadequate multi-factor authentication (MFA) or other robust authentication measures implementation.</a:t>
            </a:r>
          </a:p>
          <a:p>
            <a:r>
              <a:rPr lang="en-GB" sz="1600" dirty="0">
                <a:solidFill>
                  <a:srgbClr val="FFFFFF"/>
                </a:solidFill>
              </a:rPr>
              <a:t>Insecure session management, such as failing to properly expire user sessions or using secure cookies.</a:t>
            </a:r>
          </a:p>
          <a:p>
            <a:r>
              <a:rPr lang="en-GB" sz="1600" dirty="0">
                <a:solidFill>
                  <a:srgbClr val="FFFFFF"/>
                </a:solidFill>
              </a:rPr>
              <a:t>Inadequate access controls, such as allowing users to bypass login or permission checks by modifying URLs.</a:t>
            </a:r>
          </a:p>
          <a:p>
            <a:endParaRPr lang="en-GB" sz="1600" dirty="0">
              <a:solidFill>
                <a:srgbClr val="FFFFFF"/>
              </a:solidFill>
            </a:endParaRPr>
          </a:p>
        </p:txBody>
      </p:sp>
    </p:spTree>
    <p:extLst>
      <p:ext uri="{BB962C8B-B14F-4D97-AF65-F5344CB8AC3E}">
        <p14:creationId xmlns:p14="http://schemas.microsoft.com/office/powerpoint/2010/main" val="209309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Security Misconfiguration</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38200" y="1825625"/>
            <a:ext cx="10515600" cy="4351338"/>
          </a:xfrm>
        </p:spPr>
        <p:txBody>
          <a:bodyPr>
            <a:normAutofit/>
          </a:bodyPr>
          <a:lstStyle/>
          <a:p>
            <a:pPr marL="0" indent="0">
              <a:buNone/>
            </a:pPr>
            <a:r>
              <a:rPr lang="en-GB" sz="2200" dirty="0">
                <a:solidFill>
                  <a:srgbClr val="FFFFFF"/>
                </a:solidFill>
              </a:rPr>
              <a:t>Security misconfiguration is a security vulnerability that occurs when a software programme or system is not properly configured to protect against potential attackers. </a:t>
            </a:r>
          </a:p>
          <a:p>
            <a:pPr marL="0" indent="0">
              <a:buNone/>
            </a:pPr>
            <a:r>
              <a:rPr lang="en-GB" sz="2200" dirty="0">
                <a:solidFill>
                  <a:srgbClr val="FFFFFF"/>
                </a:solidFill>
              </a:rPr>
              <a:t>Misconfigured security can occur for a number of reasons, including:</a:t>
            </a:r>
          </a:p>
          <a:p>
            <a:r>
              <a:rPr lang="en-GB" sz="2200" dirty="0">
                <a:solidFill>
                  <a:srgbClr val="FFFFFF"/>
                </a:solidFill>
              </a:rPr>
              <a:t>Inability to timely install security updates or fixes.</a:t>
            </a:r>
          </a:p>
          <a:p>
            <a:r>
              <a:rPr lang="en-GB" sz="2200" dirty="0">
                <a:solidFill>
                  <a:srgbClr val="FFFFFF"/>
                </a:solidFill>
              </a:rPr>
              <a:t>Using easily guessable or hacked weak or default passwords.</a:t>
            </a:r>
          </a:p>
          <a:p>
            <a:r>
              <a:rPr lang="en-GB" sz="2200" dirty="0">
                <a:solidFill>
                  <a:srgbClr val="FFFFFF"/>
                </a:solidFill>
              </a:rPr>
              <a:t>Using unsecure or default web server, database, or other component settings.</a:t>
            </a:r>
          </a:p>
          <a:p>
            <a:r>
              <a:rPr lang="en-GB" sz="2200" dirty="0">
                <a:solidFill>
                  <a:srgbClr val="FFFFFF"/>
                </a:solidFill>
              </a:rPr>
              <a:t>Failure to properly configure access controls such as file permissions, user roles, or network segmentation.</a:t>
            </a:r>
          </a:p>
          <a:p>
            <a:r>
              <a:rPr lang="en-GB" sz="2200" dirty="0">
                <a:solidFill>
                  <a:srgbClr val="FFFFFF"/>
                </a:solidFill>
              </a:rPr>
              <a:t>Inadequate logging and monitoring make it difficult to detect and respond to security vulnerabilities in a timely manner.</a:t>
            </a:r>
          </a:p>
        </p:txBody>
      </p:sp>
    </p:spTree>
    <p:extLst>
      <p:ext uri="{BB962C8B-B14F-4D97-AF65-F5344CB8AC3E}">
        <p14:creationId xmlns:p14="http://schemas.microsoft.com/office/powerpoint/2010/main" val="25700148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Inadequate Logging and Monitoring</a:t>
            </a:r>
          </a:p>
        </p:txBody>
      </p:sp>
      <p:sp>
        <p:nvSpPr>
          <p:cNvPr id="16"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600" dirty="0"/>
              <a:t>Inadequate logging and monitoring is a type of security vulnerability that occurs when an application or system fails to log and monitor security events and actions appropriately. This makes detecting and responding to security events in a timely manner difficult or impossible. Inadequate logging and monitoring can expose systems and applications to attacks including data breaches, insider threats, and unauthorised access. The process of recording occurrences or activities in a software or system, such as login attempts, database queries, or file accesses, is known as logging. Monitoring means regularly reviewing these logs for any suspicious or unexpected activities. Inadequate logging and monitoring can arise due to a number of factors, including:</a:t>
            </a:r>
          </a:p>
          <a:p>
            <a:r>
              <a:rPr lang="en-GB" sz="1600" dirty="0"/>
              <a:t>Inadequate documentation of all critical security occurrences and actions.</a:t>
            </a:r>
          </a:p>
          <a:p>
            <a:r>
              <a:rPr lang="en-GB" sz="1600" dirty="0"/>
              <a:t>Inadequate or inconsistent logging makes it difficult to recreate security incidents.</a:t>
            </a:r>
          </a:p>
          <a:p>
            <a:r>
              <a:rPr lang="en-GB" sz="1600" dirty="0"/>
              <a:t>The absence of real-time monitoring makes recognising and responding to security incidents more difficult.</a:t>
            </a:r>
          </a:p>
        </p:txBody>
      </p:sp>
    </p:spTree>
    <p:extLst>
      <p:ext uri="{BB962C8B-B14F-4D97-AF65-F5344CB8AC3E}">
        <p14:creationId xmlns:p14="http://schemas.microsoft.com/office/powerpoint/2010/main" val="13114130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1016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Thematic project </vt:lpstr>
      <vt:lpstr>Topic: code review toolkit</vt:lpstr>
      <vt:lpstr>What is a code review toolkit?</vt:lpstr>
      <vt:lpstr>GitHub URL: https://github.com/02Nelly03/Code-review-toolkit</vt:lpstr>
      <vt:lpstr>Common security vulnerabilities found in code</vt:lpstr>
      <vt:lpstr>Cross-Site Scripting (XSS)</vt:lpstr>
      <vt:lpstr>Broken Authentication and Session Management</vt:lpstr>
      <vt:lpstr>Security Misconfiguration</vt:lpstr>
      <vt:lpstr>Inadequate Logging and Monitoring</vt:lpstr>
      <vt:lpstr>Insecure communications</vt:lpstr>
      <vt:lpstr>Injection attack occurs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Thematic project </dc:title>
  <dc:creator>Nelly Egharevba</dc:creator>
  <cp:lastModifiedBy>Nelly Egharevba</cp:lastModifiedBy>
  <cp:revision>7</cp:revision>
  <dcterms:created xsi:type="dcterms:W3CDTF">2023-04-20T01:26:46Z</dcterms:created>
  <dcterms:modified xsi:type="dcterms:W3CDTF">2023-05-05T11:46:10Z</dcterms:modified>
</cp:coreProperties>
</file>