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58" r:id="rId5"/>
    <p:sldId id="263"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3" d="100"/>
          <a:sy n="93" d="100"/>
        </p:scale>
        <p:origin x="96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321431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19339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7368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66384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29FA8-7FFF-421C-8FBC-059ABDF21F27}"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332926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29FA8-7FFF-421C-8FBC-059ABDF21F27}" type="datetimeFigureOut">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167465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29FA8-7FFF-421C-8FBC-059ABDF21F27}" type="datetimeFigureOut">
              <a:rPr lang="en-GB" smtClean="0"/>
              <a:t>01/05/2023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4387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29FA8-7FFF-421C-8FBC-059ABDF21F27}" type="datetimeFigureOut">
              <a:rPr lang="en-GB" smtClean="0"/>
              <a:t>01/05/2023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94743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9FA8-7FFF-421C-8FBC-059ABDF21F27}" type="datetimeFigureOut">
              <a:rPr lang="en-GB" smtClean="0"/>
              <a:t>01/05/2023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7937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29FA8-7FFF-421C-8FBC-059ABDF21F27}" type="datetimeFigureOut">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422659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29FA8-7FFF-421C-8FBC-059ABDF21F27}" type="datetimeFigureOut">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17653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9D629FA8-7FFF-421C-8FBC-059ABDF21F27}" type="datetimeFigureOut">
              <a:rPr lang="en-GB" smtClean="0"/>
              <a:t>01/05/2023</a:t>
            </a:fld>
            <a:endParaRPr lang="en-GB"/>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68E2C6C-E1EA-45F9-AFEF-31A92B098B16}" type="slidenum">
              <a:rPr lang="en-GB" smtClean="0"/>
              <a:t>‹#›</a:t>
            </a:fld>
            <a:endParaRPr lang="en-GB"/>
          </a:p>
        </p:txBody>
      </p:sp>
    </p:spTree>
    <p:extLst>
      <p:ext uri="{BB962C8B-B14F-4D97-AF65-F5344CB8AC3E}">
        <p14:creationId xmlns:p14="http://schemas.microsoft.com/office/powerpoint/2010/main" val="357527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wasp.org/www-community/attacks/xss/" TargetMode="External"/><Relationship Id="rId2" Type="http://schemas.openxmlformats.org/officeDocument/2006/relationships/hyperlink" Target="http://testsite.test/file_which_not_exis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hyperlink" Target="https://www.balbix.com/insights/security-misconfiguration-impact-examples-and-prevention/#:~:text=Security%20tool%20misconfigurations%20could%20occur,left%20open%20on%20a%20firew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A18A-D5B3-41F3-69BF-31A7D24B1341}"/>
              </a:ext>
            </a:extLst>
          </p:cNvPr>
          <p:cNvSpPr>
            <a:spLocks noGrp="1"/>
          </p:cNvSpPr>
          <p:nvPr>
            <p:ph type="ctrTitle"/>
          </p:nvPr>
        </p:nvSpPr>
        <p:spPr/>
        <p:txBody>
          <a:bodyPr/>
          <a:lstStyle/>
          <a:p>
            <a:r>
              <a:rPr lang="en-GB"/>
              <a:t>Code vulnerability articles</a:t>
            </a:r>
            <a:endParaRPr lang="en-GB" dirty="0"/>
          </a:p>
        </p:txBody>
      </p:sp>
      <p:sp>
        <p:nvSpPr>
          <p:cNvPr id="3" name="Subtitle 2">
            <a:extLst>
              <a:ext uri="{FF2B5EF4-FFF2-40B4-BE49-F238E27FC236}">
                <a16:creationId xmlns:a16="http://schemas.microsoft.com/office/drawing/2014/main" id="{E990F3D0-5693-69D6-5099-EFC06E9AF448}"/>
              </a:ext>
            </a:extLst>
          </p:cNvPr>
          <p:cNvSpPr>
            <a:spLocks noGrp="1"/>
          </p:cNvSpPr>
          <p:nvPr>
            <p:ph type="subTitle" idx="1"/>
          </p:nvPr>
        </p:nvSpPr>
        <p:spPr/>
        <p:txBody>
          <a:bodyPr/>
          <a:lstStyle/>
          <a:p>
            <a:r>
              <a:rPr lang="en-GB"/>
              <a:t>Nelly Egharevba</a:t>
            </a:r>
            <a:endParaRPr lang="en-GB" dirty="0"/>
          </a:p>
        </p:txBody>
      </p:sp>
    </p:spTree>
    <p:extLst>
      <p:ext uri="{BB962C8B-B14F-4D97-AF65-F5344CB8AC3E}">
        <p14:creationId xmlns:p14="http://schemas.microsoft.com/office/powerpoint/2010/main" val="218693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dirty="0"/>
              <a:t>Cross-site scripting (XSS)</a:t>
            </a:r>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p:txBody>
          <a:bodyPr>
            <a:normAutofit/>
          </a:bodyPr>
          <a:lstStyle/>
          <a:p>
            <a:pPr marL="0" indent="0">
              <a:buNone/>
            </a:pPr>
            <a:r>
              <a:rPr lang="en-GB" sz="1600" dirty="0"/>
              <a:t>Error page example </a:t>
            </a:r>
          </a:p>
          <a:p>
            <a:pPr marL="0" indent="0">
              <a:buNone/>
            </a:pPr>
            <a:r>
              <a:rPr lang="en-GB" sz="1600" dirty="0"/>
              <a:t>An error page is presented , handling requests for non-existing page responding with a 404 page error.</a:t>
            </a:r>
          </a:p>
          <a:p>
            <a:pPr marL="0" indent="0">
              <a:buNone/>
            </a:pPr>
            <a:r>
              <a:rPr lang="en-GB" sz="1600" dirty="0"/>
              <a:t>You can use the code below to find the missing page/s</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r>
              <a:rPr lang="en-GB" sz="1600" dirty="0"/>
              <a:t>Starting : </a:t>
            </a:r>
          </a:p>
          <a:p>
            <a:pPr marL="0" indent="0">
              <a:buNone/>
            </a:pPr>
            <a:r>
              <a:rPr kumimoji="0" lang="en-US" altLang="en-US" sz="1600" b="0" i="0" strike="noStrike" cap="none" normalizeH="0" baseline="0" dirty="0">
                <a:ln>
                  <a:noFill/>
                </a:ln>
                <a:solidFill>
                  <a:srgbClr val="000000"/>
                </a:solidFill>
                <a:effectLst/>
                <a:latin typeface="SFMono-Regular"/>
                <a:hlinkClick r:id="rId2"/>
              </a:rPr>
              <a:t>http://testsite.test/file_which_not_exist</a:t>
            </a:r>
            <a:r>
              <a:rPr kumimoji="0" lang="en-US" altLang="en-US" sz="1600" b="0" i="0" strike="noStrike" cap="none" normalizeH="0" baseline="0" dirty="0">
                <a:ln>
                  <a:noFill/>
                </a:ln>
                <a:solidFill>
                  <a:srgbClr val="000000"/>
                </a:solidFill>
                <a:effectLst/>
                <a:latin typeface="SFMono-Regular"/>
              </a:rPr>
              <a:t> . .</a:t>
            </a:r>
          </a:p>
          <a:p>
            <a:r>
              <a:rPr lang="en-US" altLang="en-US" sz="1600" dirty="0">
                <a:solidFill>
                  <a:srgbClr val="000000"/>
                </a:solidFill>
                <a:latin typeface="SFMono-Regular"/>
              </a:rPr>
              <a:t>R</a:t>
            </a:r>
            <a:r>
              <a:rPr kumimoji="0" lang="en-US" altLang="en-US" sz="1600" b="0" i="0" strike="noStrike" cap="none" normalizeH="0" baseline="0" dirty="0">
                <a:ln>
                  <a:noFill/>
                </a:ln>
                <a:solidFill>
                  <a:srgbClr val="000000"/>
                </a:solidFill>
                <a:effectLst/>
                <a:latin typeface="SFMono-Regular"/>
              </a:rPr>
              <a:t>esponse is </a:t>
            </a:r>
            <a:endParaRPr kumimoji="0" lang="en-US" altLang="en-US" sz="2000" b="0" i="0"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1600" b="0" i="0" u="none" strike="noStrike" cap="none" normalizeH="0" baseline="0" dirty="0">
                <a:ln>
                  <a:noFill/>
                </a:ln>
                <a:solidFill>
                  <a:srgbClr val="000000"/>
                </a:solidFill>
                <a:effectLst/>
                <a:latin typeface="SFMono-Regular"/>
                <a:hlinkClick r:id="rId2"/>
              </a:rPr>
              <a:t>http://testsite.test/file_which_not_exist</a:t>
            </a:r>
            <a:r>
              <a:rPr lang="en-US" altLang="en-US" sz="1600" dirty="0">
                <a:solidFill>
                  <a:srgbClr val="000000"/>
                </a:solidFill>
                <a:latin typeface="SFMono-Regular"/>
              </a:rPr>
              <a:t>.</a:t>
            </a:r>
          </a:p>
          <a:p>
            <a:r>
              <a:rPr lang="en-US" sz="1600" dirty="0">
                <a:solidFill>
                  <a:srgbClr val="000000"/>
                </a:solidFill>
                <a:latin typeface="SFMono-Regular"/>
              </a:rPr>
              <a:t>Subsequentially force the error page to be included within the code for example :</a:t>
            </a:r>
          </a:p>
          <a:p>
            <a:pPr marL="0" indent="0">
              <a:buNone/>
            </a:pPr>
            <a:r>
              <a:rPr kumimoji="0" lang="en-US" altLang="en-US" sz="1600" b="0" i="0" u="none" strike="noStrike" cap="none" normalizeH="0" baseline="0" dirty="0">
                <a:ln>
                  <a:noFill/>
                </a:ln>
                <a:solidFill>
                  <a:srgbClr val="000000"/>
                </a:solidFill>
                <a:effectLst/>
                <a:latin typeface="SFMono-Regular"/>
              </a:rPr>
              <a:t>http://testsite.test/&lt;script&gt;alert("TEST");&lt;/script&gt;</a:t>
            </a:r>
            <a:r>
              <a:rPr kumimoji="0" lang="en-US" altLang="en-US" sz="1600" b="0" i="0" u="none" strike="noStrike" cap="none" normalizeH="0" baseline="0" dirty="0">
                <a:ln>
                  <a:noFill/>
                </a:ln>
                <a:solidFill>
                  <a:srgbClr val="000000"/>
                </a:solidFill>
                <a:effectLst/>
                <a:latin typeface="Roboto" panose="02000000000000000000" pitchFamily="2" charset="0"/>
              </a:rPr>
              <a:t> The result is: </a:t>
            </a:r>
            <a:r>
              <a:rPr kumimoji="0" lang="en-US" altLang="en-US" sz="1600" b="0" i="0" u="none" strike="noStrike" cap="none" normalizeH="0" baseline="0" dirty="0">
                <a:ln>
                  <a:noFill/>
                </a:ln>
                <a:solidFill>
                  <a:srgbClr val="000000"/>
                </a:solidFill>
                <a:effectLst/>
                <a:latin typeface="SFMono-Regular"/>
              </a:rPr>
              <a:t>Not found: / (but with JavaScript code &lt;script&gt;alert("TEST");&lt;/script&gt;)</a:t>
            </a:r>
          </a:p>
          <a:p>
            <a:pPr marL="0" indent="0">
              <a:buNone/>
            </a:pPr>
            <a:endParaRPr kumimoji="0" lang="en-US" altLang="en-US" sz="300" b="0" i="0" u="none" strike="noStrike" cap="none" normalizeH="0" baseline="0" dirty="0">
              <a:ln>
                <a:noFill/>
              </a:ln>
              <a:solidFill>
                <a:schemeClr val="tx1"/>
              </a:solidFill>
              <a:effectLst/>
            </a:endParaRPr>
          </a:p>
          <a:p>
            <a:pPr marL="0" indent="0">
              <a:buNone/>
            </a:pPr>
            <a:r>
              <a:rPr lang="en-GB" sz="1600" b="0" i="0" dirty="0">
                <a:solidFill>
                  <a:srgbClr val="000000"/>
                </a:solidFill>
                <a:effectLst/>
                <a:latin typeface="roboto" panose="02000000000000000000" pitchFamily="2" charset="0"/>
              </a:rPr>
              <a:t>You</a:t>
            </a:r>
            <a:r>
              <a:rPr lang="en-GB" sz="1600" dirty="0">
                <a:solidFill>
                  <a:srgbClr val="000000"/>
                </a:solidFill>
                <a:latin typeface="roboto" panose="02000000000000000000" pitchFamily="2" charset="0"/>
              </a:rPr>
              <a:t> h</a:t>
            </a:r>
            <a:r>
              <a:rPr lang="en-GB" sz="1600" b="0" i="0" dirty="0">
                <a:solidFill>
                  <a:srgbClr val="000000"/>
                </a:solidFill>
                <a:effectLst/>
                <a:latin typeface="roboto" panose="02000000000000000000" pitchFamily="2" charset="0"/>
              </a:rPr>
              <a:t>ave successfully injected the code, your XXS.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r>
              <a:rPr lang="en-US" sz="1600" dirty="0">
                <a:solidFill>
                  <a:srgbClr val="000000"/>
                </a:solidFill>
                <a:latin typeface="SFMono-Regular"/>
              </a:rPr>
              <a:t> further reading on the OWASP </a:t>
            </a:r>
            <a:r>
              <a:rPr lang="en-US" sz="1600" err="1">
                <a:solidFill>
                  <a:srgbClr val="000000"/>
                </a:solidFill>
                <a:latin typeface="SFMono-Regular"/>
              </a:rPr>
              <a:t>website</a:t>
            </a:r>
            <a:r>
              <a:rPr lang="en-US" sz="1600">
                <a:solidFill>
                  <a:srgbClr val="000000"/>
                </a:solidFill>
                <a:latin typeface="SFMono-Regular"/>
              </a:rPr>
              <a:t>: </a:t>
            </a:r>
            <a:r>
              <a:rPr lang="en-US" sz="1600">
                <a:solidFill>
                  <a:srgbClr val="000000"/>
                </a:solidFill>
                <a:latin typeface="SFMono-Regular"/>
                <a:hlinkClick r:id="rId3"/>
              </a:rPr>
              <a:t>https</a:t>
            </a:r>
            <a:r>
              <a:rPr lang="en-US" sz="1600" dirty="0">
                <a:solidFill>
                  <a:srgbClr val="000000"/>
                </a:solidFill>
                <a:latin typeface="SFMono-Regular"/>
                <a:hlinkClick r:id="rId3"/>
              </a:rPr>
              <a:t>://owasp.org/www-community/attacks/</a:t>
            </a:r>
            <a:r>
              <a:rPr lang="en-US" sz="1600" err="1">
                <a:solidFill>
                  <a:srgbClr val="000000"/>
                </a:solidFill>
                <a:latin typeface="SFMono-Regular"/>
                <a:hlinkClick r:id="rId3"/>
              </a:rPr>
              <a:t>xss</a:t>
            </a:r>
            <a:r>
              <a:rPr lang="en-US" sz="1600">
                <a:solidFill>
                  <a:srgbClr val="000000"/>
                </a:solidFill>
                <a:latin typeface="SFMono-Regular"/>
                <a:hlinkClick r:id="rId3"/>
              </a:rPr>
              <a:t>/#</a:t>
            </a:r>
            <a:endParaRPr lang="en-US" sz="1600">
              <a:solidFill>
                <a:srgbClr val="000000"/>
              </a:solidFill>
              <a:latin typeface="SFMono-Regular"/>
            </a:endParaRPr>
          </a:p>
          <a:p>
            <a:pPr marL="0" indent="0">
              <a:buNone/>
            </a:pPr>
            <a:endParaRPr lang="en-US" sz="1600" dirty="0">
              <a:solidFill>
                <a:srgbClr val="000000"/>
              </a:solidFill>
              <a:latin typeface="SFMono-Regular"/>
            </a:endParaRPr>
          </a:p>
          <a:p>
            <a:pPr marL="0" indent="0">
              <a:buNone/>
            </a:pPr>
            <a:endParaRPr lang="en-GB" sz="1600" dirty="0"/>
          </a:p>
          <a:p>
            <a:pPr marL="0" indent="0">
              <a:buNone/>
            </a:pPr>
            <a:endParaRPr lang="en-GB" sz="1600" b="1" dirty="0"/>
          </a:p>
        </p:txBody>
      </p:sp>
      <p:pic>
        <p:nvPicPr>
          <p:cNvPr id="9" name="Picture 8" descr="Text&#10;&#10;Description automatically generated">
            <a:extLst>
              <a:ext uri="{FF2B5EF4-FFF2-40B4-BE49-F238E27FC236}">
                <a16:creationId xmlns:a16="http://schemas.microsoft.com/office/drawing/2014/main" id="{99A12F4F-6C4C-9F6C-6812-26B5FD527D23}"/>
              </a:ext>
            </a:extLst>
          </p:cNvPr>
          <p:cNvPicPr>
            <a:picLocks noChangeAspect="1"/>
          </p:cNvPicPr>
          <p:nvPr/>
        </p:nvPicPr>
        <p:blipFill rotWithShape="1">
          <a:blip r:embed="rId4">
            <a:extLst>
              <a:ext uri="{28A0092B-C50C-407E-A947-70E740481C1C}">
                <a14:useLocalDpi xmlns:a14="http://schemas.microsoft.com/office/drawing/2010/main" val="0"/>
              </a:ext>
            </a:extLst>
          </a:blip>
          <a:srcRect r="11698"/>
          <a:stretch/>
        </p:blipFill>
        <p:spPr>
          <a:xfrm>
            <a:off x="497269" y="4446355"/>
            <a:ext cx="6011191" cy="2089257"/>
          </a:xfrm>
          <a:prstGeom prst="rect">
            <a:avLst/>
          </a:prstGeom>
        </p:spPr>
      </p:pic>
      <p:sp>
        <p:nvSpPr>
          <p:cNvPr id="14" name="Rectangle 3">
            <a:extLst>
              <a:ext uri="{FF2B5EF4-FFF2-40B4-BE49-F238E27FC236}">
                <a16:creationId xmlns:a16="http://schemas.microsoft.com/office/drawing/2014/main" id="{6D0D0E46-333F-DBB6-ECE4-415A587389E0}"/>
              </a:ext>
            </a:extLst>
          </p:cNvPr>
          <p:cNvSpPr>
            <a:spLocks noChangeArrowheads="1"/>
          </p:cNvSpPr>
          <p:nvPr/>
        </p:nvSpPr>
        <p:spPr bwMode="auto">
          <a:xfrm>
            <a:off x="0" y="0"/>
            <a:ext cx="6858000" cy="457200"/>
          </a:xfrm>
          <a:prstGeom prst="rect">
            <a:avLst/>
          </a:prstGeom>
          <a:solidFill>
            <a:srgbClr val="F3F4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SFMono-Regular"/>
              </a:rPr>
              <a:t>http://testsite.test/&lt;script&gt;alert("TEST");&lt;/script&gt;</a:t>
            </a:r>
            <a:r>
              <a:rPr kumimoji="0" lang="en-US" altLang="en-US" sz="1300" b="0" i="0" u="none" strike="noStrike" cap="none" normalizeH="0" baseline="0" dirty="0">
                <a:ln>
                  <a:noFill/>
                </a:ln>
                <a:solidFill>
                  <a:srgbClr val="000000"/>
                </a:solidFill>
                <a:effectLst/>
                <a:latin typeface="Roboto" panose="02000000000000000000" pitchFamily="2" charset="0"/>
              </a:rPr>
              <a:t> The result is: </a:t>
            </a:r>
            <a:r>
              <a:rPr kumimoji="0" lang="en-US" altLang="en-US" sz="1300" b="0" i="0" u="none" strike="noStrike" cap="none" normalizeH="0" baseline="0" dirty="0">
                <a:ln>
                  <a:noFill/>
                </a:ln>
                <a:solidFill>
                  <a:srgbClr val="000000"/>
                </a:solidFill>
                <a:effectLst/>
                <a:latin typeface="SFMono-Regular"/>
              </a:rPr>
              <a:t>Not found: / (but with JavaScript code &lt;script&gt;alert("TEST");&lt;/script&gt;)</a:t>
            </a:r>
            <a:r>
              <a:rPr kumimoji="0" lang="en-US" altLang="en-US" sz="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261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a:t>Broke authentication and session management </a:t>
            </a:r>
            <a:endParaRPr lang="en-GB" dirty="0"/>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a:xfrm>
            <a:off x="471488" y="3245556"/>
            <a:ext cx="5915025" cy="8371480"/>
          </a:xfrm>
        </p:spPr>
        <p:txBody>
          <a:bodyPr>
            <a:normAutofit/>
          </a:bodyPr>
          <a:lstStyle/>
          <a:p>
            <a:r>
              <a:rPr lang="en-GB" sz="1600"/>
              <a:t>Example 1: URL rewriting</a:t>
            </a:r>
          </a:p>
          <a:p>
            <a:endParaRPr lang="en-GB"/>
          </a:p>
          <a:p>
            <a:r>
              <a:rPr lang="en-GB" sz="1600"/>
              <a:t>A travel reservation company supports URL rewriting by permitting IDs into the URL</a:t>
            </a:r>
          </a:p>
          <a:p>
            <a:endParaRPr lang="en-GB"/>
          </a:p>
          <a:p>
            <a:endParaRPr lang="en-GB"/>
          </a:p>
          <a:p>
            <a:endParaRPr lang="en-GB"/>
          </a:p>
          <a:p>
            <a:r>
              <a:rPr lang="en-GB" sz="1600"/>
              <a:t>Example 2: Application’s timeout not properly set</a:t>
            </a:r>
          </a:p>
          <a:p>
            <a:r>
              <a:rPr lang="en-GB" sz="1600"/>
              <a:t>An MMU library computer to access private information I their emails. Instead of using the “logout” selection, they simply close the webpage. An attacker can sue the same browsed page hours after and still have the authorised access to the information of the student.</a:t>
            </a:r>
          </a:p>
          <a:p>
            <a:r>
              <a:rPr lang="en-GB" sz="1600"/>
              <a:t>Example 3: passwords not adequately hashed</a:t>
            </a:r>
          </a:p>
          <a:p>
            <a:pPr marL="0" indent="0">
              <a:buNone/>
            </a:pPr>
            <a:r>
              <a:rPr lang="en-GB" sz="1600"/>
              <a:t>An attacker gains access to the systems password database. The suers passwords are not adequately salted leading to  exposure of passwords.</a:t>
            </a:r>
          </a:p>
          <a:p>
            <a:pPr marL="0" indent="0">
              <a:buNone/>
            </a:pPr>
            <a:endParaRPr lang="en-GB" sz="1600"/>
          </a:p>
          <a:p>
            <a:pPr marL="0" indent="0">
              <a:buNone/>
            </a:pPr>
            <a:endParaRPr lang="en-GB" sz="1600"/>
          </a:p>
          <a:p>
            <a:endParaRPr lang="en-GB" sz="1600"/>
          </a:p>
          <a:p>
            <a:r>
              <a:rPr lang="en-GB" sz="1600"/>
              <a:t>Example 4 predictable login credentials</a:t>
            </a:r>
          </a:p>
          <a:p>
            <a:pPr marL="0" indent="0">
              <a:buNone/>
            </a:pPr>
            <a:r>
              <a:rPr lang="en-GB" sz="1600"/>
              <a:t>Passwords are easy to guess as they could have been reused by the user, related to their persona or very minimal.</a:t>
            </a:r>
          </a:p>
          <a:p>
            <a:r>
              <a:rPr lang="en-GB" sz="1600"/>
              <a:t>.</a:t>
            </a:r>
          </a:p>
          <a:p>
            <a:endParaRPr lang="en-GB" sz="1600"/>
          </a:p>
          <a:p>
            <a:endParaRPr lang="en-GB" sz="1600"/>
          </a:p>
          <a:p>
            <a:r>
              <a:rPr lang="en-GB" sz="1600"/>
              <a:t>Information gained from the Hdiv website for further reading.</a:t>
            </a:r>
          </a:p>
          <a:p>
            <a:endParaRPr lang="en-GB" sz="1600" dirty="0"/>
          </a:p>
        </p:txBody>
      </p:sp>
      <p:pic>
        <p:nvPicPr>
          <p:cNvPr id="5" name="Picture 4">
            <a:extLst>
              <a:ext uri="{FF2B5EF4-FFF2-40B4-BE49-F238E27FC236}">
                <a16:creationId xmlns:a16="http://schemas.microsoft.com/office/drawing/2014/main" id="{FB03EC0B-EC49-66A7-4083-399567A35E36}"/>
              </a:ext>
            </a:extLst>
          </p:cNvPr>
          <p:cNvPicPr>
            <a:picLocks noChangeAspect="1"/>
          </p:cNvPicPr>
          <p:nvPr/>
        </p:nvPicPr>
        <p:blipFill rotWithShape="1">
          <a:blip r:embed="rId2">
            <a:extLst>
              <a:ext uri="{28A0092B-C50C-407E-A947-70E740481C1C}">
                <a14:useLocalDpi xmlns:a14="http://schemas.microsoft.com/office/drawing/2010/main" val="0"/>
              </a:ext>
            </a:extLst>
          </a:blip>
          <a:srcRect l="-34725" t="-19956" r="13069" b="-1700"/>
          <a:stretch/>
        </p:blipFill>
        <p:spPr>
          <a:xfrm>
            <a:off x="-2018191" y="3526681"/>
            <a:ext cx="8606028" cy="464512"/>
          </a:xfrm>
          <a:prstGeom prst="rect">
            <a:avLst/>
          </a:prstGeom>
        </p:spPr>
      </p:pic>
      <p:pic>
        <p:nvPicPr>
          <p:cNvPr id="7" name="Picture 6" descr="Graphical user interface, text, application, Word&#10;&#10;Description automatically generated">
            <a:extLst>
              <a:ext uri="{FF2B5EF4-FFF2-40B4-BE49-F238E27FC236}">
                <a16:creationId xmlns:a16="http://schemas.microsoft.com/office/drawing/2014/main" id="{26F0BD68-F01B-F12E-5DF5-E5110A2D5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87" y="4512204"/>
            <a:ext cx="6206837" cy="1116421"/>
          </a:xfrm>
          <a:prstGeom prst="rect">
            <a:avLst/>
          </a:prstGeom>
        </p:spPr>
      </p:pic>
      <p:pic>
        <p:nvPicPr>
          <p:cNvPr id="9" name="Picture 8">
            <a:extLst>
              <a:ext uri="{FF2B5EF4-FFF2-40B4-BE49-F238E27FC236}">
                <a16:creationId xmlns:a16="http://schemas.microsoft.com/office/drawing/2014/main" id="{847EF22E-3BF2-8FAE-BDF7-177D977F1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501" y="8278937"/>
            <a:ext cx="6286823" cy="704886"/>
          </a:xfrm>
          <a:prstGeom prst="rect">
            <a:avLst/>
          </a:prstGeom>
        </p:spPr>
      </p:pic>
      <p:pic>
        <p:nvPicPr>
          <p:cNvPr id="11" name="Picture 10" descr="A picture containing rectangle&#10;&#10;Description automatically generated">
            <a:extLst>
              <a:ext uri="{FF2B5EF4-FFF2-40B4-BE49-F238E27FC236}">
                <a16:creationId xmlns:a16="http://schemas.microsoft.com/office/drawing/2014/main" id="{6F325843-36DE-7702-3ED0-C9536E219D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501" y="10110192"/>
            <a:ext cx="4852444" cy="727864"/>
          </a:xfrm>
          <a:prstGeom prst="rect">
            <a:avLst/>
          </a:prstGeom>
        </p:spPr>
      </p:pic>
    </p:spTree>
    <p:extLst>
      <p:ext uri="{BB962C8B-B14F-4D97-AF65-F5344CB8AC3E}">
        <p14:creationId xmlns:p14="http://schemas.microsoft.com/office/powerpoint/2010/main" val="203911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a:t>Security misconfiguration</a:t>
            </a:r>
            <a:endParaRPr lang="en-GB" dirty="0"/>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p:txBody>
          <a:bodyPr>
            <a:normAutofit/>
          </a:bodyPr>
          <a:lstStyle/>
          <a:p>
            <a:r>
              <a:rPr lang="en-GB"/>
              <a:t>Nissan, a Japanese multinational automaker, had some source code stolen online in 2021. It was revealed by a Swiss security researcher that it was due to a misconfiguration of a firm Git server. The Git server was left online with the username and password admin/admin.</a:t>
            </a:r>
          </a:p>
          <a:p>
            <a:endParaRPr lang="en-GB"/>
          </a:p>
          <a:p>
            <a:r>
              <a:rPr lang="en-GB"/>
              <a:t>Mercedes-Benz previously faced a similar incident in May 2020. The Daimler AG Git server, which owns the Mercedes-Benz brand, was penetrated by a simple Google Dorking operation, which is an attacker approach that involves leveraging search engines to uncover security holes in publicly accessible servers.</a:t>
            </a:r>
          </a:p>
          <a:p>
            <a:pPr marL="0" indent="0">
              <a:buNone/>
            </a:pPr>
            <a:endParaRPr lang="en-GB"/>
          </a:p>
          <a:p>
            <a:pPr marL="0" indent="0">
              <a:buNone/>
            </a:pPr>
            <a:r>
              <a:rPr lang="en-GB"/>
              <a:t>Furter reading of other examples of misconfigured data exploitations can be found on the Balbix website:</a:t>
            </a:r>
          </a:p>
          <a:p>
            <a:r>
              <a:rPr lang="en-GB">
                <a:hlinkClick r:id="rId2"/>
              </a:rPr>
              <a:t>https://www.balbix.com/insights/security-misconfiguration-impact-examples-and-prevention/#:~:text=Security%20tool%20misconfigurations%20could%20occur,left%20open%20on%20a%20firewall</a:t>
            </a:r>
            <a:r>
              <a:rPr lang="en-GB"/>
              <a:t>.</a:t>
            </a:r>
          </a:p>
          <a:p>
            <a:endParaRPr lang="en-GB" dirty="0"/>
          </a:p>
        </p:txBody>
      </p:sp>
    </p:spTree>
    <p:extLst>
      <p:ext uri="{BB962C8B-B14F-4D97-AF65-F5344CB8AC3E}">
        <p14:creationId xmlns:p14="http://schemas.microsoft.com/office/powerpoint/2010/main" val="191063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a:t>Injection attacks</a:t>
            </a:r>
            <a:endParaRPr lang="en-GB" dirty="0"/>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a:xfrm>
            <a:off x="471487" y="3245556"/>
            <a:ext cx="5915025" cy="7735712"/>
          </a:xfrm>
        </p:spPr>
        <p:txBody>
          <a:bodyPr/>
          <a:lstStyle/>
          <a:p>
            <a:pPr marL="0" indent="0">
              <a:buNone/>
            </a:pPr>
            <a:r>
              <a:rPr lang="en-GB"/>
              <a:t>Retrieving hidden data</a:t>
            </a:r>
          </a:p>
          <a:p>
            <a:pPr marL="0" indent="0">
              <a:buNone/>
            </a:pPr>
            <a:r>
              <a:rPr lang="en-GB" sz="1600"/>
              <a:t>For example a shopping application displays different categories of products for the user. By clicking on the Gift category the browser requests the URL</a:t>
            </a:r>
          </a:p>
          <a:p>
            <a:pPr marL="0" indent="0">
              <a:buNone/>
            </a:pPr>
            <a:endParaRPr lang="en-GB"/>
          </a:p>
          <a:p>
            <a:pPr marL="0" indent="0">
              <a:buNone/>
            </a:pPr>
            <a:endParaRPr lang="en-GB"/>
          </a:p>
          <a:p>
            <a:pPr marL="0" indent="0">
              <a:buNone/>
            </a:pPr>
            <a:r>
              <a:rPr lang="en-GB" sz="1600"/>
              <a:t>This permit the application to retrieve details relevant to the product address within  the databases to the Variable “gifts”.</a:t>
            </a:r>
          </a:p>
          <a:p>
            <a:pPr marL="0" indent="0">
              <a:buNone/>
            </a:pPr>
            <a:endParaRPr lang="en-GB"/>
          </a:p>
          <a:p>
            <a:pPr marL="0" indent="0">
              <a:buNone/>
            </a:pPr>
            <a:endParaRPr lang="en-GB"/>
          </a:p>
          <a:p>
            <a:pPr marL="0" indent="0">
              <a:buNone/>
            </a:pPr>
            <a:r>
              <a:rPr lang="en-GB" sz="1600"/>
              <a:t>During the request the SQL doesn’t implement no defence so an attacker can successfully construct an attack </a:t>
            </a:r>
          </a:p>
          <a:p>
            <a:pPr marL="0" indent="0">
              <a:buNone/>
            </a:pPr>
            <a:endParaRPr lang="en-GB"/>
          </a:p>
          <a:p>
            <a:pPr marL="0" indent="0">
              <a:buNone/>
            </a:pPr>
            <a:endParaRPr lang="en-GB"/>
          </a:p>
          <a:p>
            <a:pPr marL="0" indent="0">
              <a:buNone/>
            </a:pPr>
            <a:r>
              <a:rPr lang="en-GB" sz="1600"/>
              <a:t>The final code would be </a:t>
            </a:r>
          </a:p>
          <a:p>
            <a:pPr marL="0" indent="0">
              <a:buNone/>
            </a:pPr>
            <a:endParaRPr lang="en-GB"/>
          </a:p>
          <a:p>
            <a:pPr marL="0" indent="0">
              <a:buNone/>
            </a:pPr>
            <a:endParaRPr lang="en-GB"/>
          </a:p>
          <a:p>
            <a:pPr marL="0" indent="0">
              <a:buNone/>
            </a:pPr>
            <a:r>
              <a:rPr lang="en-GB" sz="1600"/>
              <a:t>The double dash sequence effectively voids the queries by turning the queries into comments negating he filter through the database. Basically displaying all process related to the syntax “GIFTS”.</a:t>
            </a:r>
            <a:endParaRPr lang="en-GB" sz="1600" dirty="0"/>
          </a:p>
        </p:txBody>
      </p:sp>
      <p:pic>
        <p:nvPicPr>
          <p:cNvPr id="5" name="Picture 4">
            <a:extLst>
              <a:ext uri="{FF2B5EF4-FFF2-40B4-BE49-F238E27FC236}">
                <a16:creationId xmlns:a16="http://schemas.microsoft.com/office/drawing/2014/main" id="{A51C9BDF-4ED4-EEA3-8EBA-DED365B37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88" y="4430448"/>
            <a:ext cx="6304305" cy="629690"/>
          </a:xfrm>
          <a:prstGeom prst="rect">
            <a:avLst/>
          </a:prstGeom>
        </p:spPr>
      </p:pic>
      <p:pic>
        <p:nvPicPr>
          <p:cNvPr id="7" name="Picture 6">
            <a:extLst>
              <a:ext uri="{FF2B5EF4-FFF2-40B4-BE49-F238E27FC236}">
                <a16:creationId xmlns:a16="http://schemas.microsoft.com/office/drawing/2014/main" id="{A161F3BA-600D-A907-6C8D-534DB5DD3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02" y="5788480"/>
            <a:ext cx="6331275" cy="463574"/>
          </a:xfrm>
          <a:prstGeom prst="rect">
            <a:avLst/>
          </a:prstGeom>
        </p:spPr>
      </p:pic>
      <p:pic>
        <p:nvPicPr>
          <p:cNvPr id="9" name="Picture 8">
            <a:extLst>
              <a:ext uri="{FF2B5EF4-FFF2-40B4-BE49-F238E27FC236}">
                <a16:creationId xmlns:a16="http://schemas.microsoft.com/office/drawing/2014/main" id="{097C1EF4-51C0-95EC-151C-CE185EDE0E5D}"/>
              </a:ext>
            </a:extLst>
          </p:cNvPr>
          <p:cNvPicPr>
            <a:picLocks noChangeAspect="1"/>
          </p:cNvPicPr>
          <p:nvPr/>
        </p:nvPicPr>
        <p:blipFill rotWithShape="1">
          <a:blip r:embed="rId4">
            <a:extLst>
              <a:ext uri="{28A0092B-C50C-407E-A947-70E740481C1C}">
                <a14:useLocalDpi xmlns:a14="http://schemas.microsoft.com/office/drawing/2010/main" val="0"/>
              </a:ext>
            </a:extLst>
          </a:blip>
          <a:srcRect l="701" t="1170" r="27724" b="-1170"/>
          <a:stretch/>
        </p:blipFill>
        <p:spPr>
          <a:xfrm>
            <a:off x="342188" y="7113412"/>
            <a:ext cx="6331275" cy="711112"/>
          </a:xfrm>
          <a:prstGeom prst="rect">
            <a:avLst/>
          </a:prstGeom>
        </p:spPr>
      </p:pic>
      <p:pic>
        <p:nvPicPr>
          <p:cNvPr id="11" name="Picture 10">
            <a:extLst>
              <a:ext uri="{FF2B5EF4-FFF2-40B4-BE49-F238E27FC236}">
                <a16:creationId xmlns:a16="http://schemas.microsoft.com/office/drawing/2014/main" id="{ACEE03DD-E763-A8CC-26BC-301622C8E0E8}"/>
              </a:ext>
            </a:extLst>
          </p:cNvPr>
          <p:cNvPicPr>
            <a:picLocks noChangeAspect="1"/>
          </p:cNvPicPr>
          <p:nvPr/>
        </p:nvPicPr>
        <p:blipFill rotWithShape="1">
          <a:blip r:embed="rId5">
            <a:extLst>
              <a:ext uri="{28A0092B-C50C-407E-A947-70E740481C1C}">
                <a14:useLocalDpi xmlns:a14="http://schemas.microsoft.com/office/drawing/2010/main" val="0"/>
              </a:ext>
            </a:extLst>
          </a:blip>
          <a:srcRect t="11067" r="8822" b="20606"/>
          <a:stretch/>
        </p:blipFill>
        <p:spPr>
          <a:xfrm>
            <a:off x="209720" y="8367105"/>
            <a:ext cx="6252957" cy="463574"/>
          </a:xfrm>
          <a:prstGeom prst="rect">
            <a:avLst/>
          </a:prstGeom>
        </p:spPr>
      </p:pic>
    </p:spTree>
    <p:extLst>
      <p:ext uri="{BB962C8B-B14F-4D97-AF65-F5344CB8AC3E}">
        <p14:creationId xmlns:p14="http://schemas.microsoft.com/office/powerpoint/2010/main" val="2404561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603</Words>
  <Application>Microsoft Office PowerPoint</Application>
  <PresentationFormat>Widescreen</PresentationFormat>
  <Paragraphs>66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Roboto</vt:lpstr>
      <vt:lpstr>Roboto</vt:lpstr>
      <vt:lpstr>SFMono-Regular</vt:lpstr>
      <vt:lpstr>Office Theme</vt:lpstr>
      <vt:lpstr>Code vulnerability articles</vt:lpstr>
      <vt:lpstr>Cross-site scripting (XSS)</vt:lpstr>
      <vt:lpstr>Broke authentication and session management </vt:lpstr>
      <vt:lpstr>Security misconfiguration</vt:lpstr>
      <vt:lpstr>Injection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Nelly Egharevba</dc:creator>
  <cp:lastModifiedBy>Nelly Egharevba</cp:lastModifiedBy>
  <cp:revision>2</cp:revision>
  <dcterms:created xsi:type="dcterms:W3CDTF">2023-04-28T12:31:04Z</dcterms:created>
  <dcterms:modified xsi:type="dcterms:W3CDTF">2023-05-01T19:54:54Z</dcterms:modified>
</cp:coreProperties>
</file>