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525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6FDA09F-12B5-43F7-8CAD-F9666E711D06}"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104583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3419594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79564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2327640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94254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314024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1537177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1691277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230271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DA09F-12B5-43F7-8CAD-F9666E711D06}"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2360089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FDA09F-12B5-43F7-8CAD-F9666E711D0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312863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DA09F-12B5-43F7-8CAD-F9666E711D06}" type="datetimeFigureOut">
              <a:rPr lang="en-IN" smtClean="0"/>
              <a:t>14-07-2025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352235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DA09F-12B5-43F7-8CAD-F9666E711D06}"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56177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DA09F-12B5-43F7-8CAD-F9666E711D06}" type="datetimeFigureOut">
              <a:rPr lang="en-IN" smtClean="0"/>
              <a:t>14-07-2025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3996512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DA09F-12B5-43F7-8CAD-F9666E711D0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16089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DA09F-12B5-43F7-8CAD-F9666E711D06}"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3D4D48-D0D6-4788-B10C-26200ED67F30}" type="slidenum">
              <a:rPr lang="en-IN" smtClean="0"/>
              <a:t>‹#›</a:t>
            </a:fld>
            <a:endParaRPr lang="en-IN"/>
          </a:p>
        </p:txBody>
      </p:sp>
    </p:spTree>
    <p:extLst>
      <p:ext uri="{BB962C8B-B14F-4D97-AF65-F5344CB8AC3E}">
        <p14:creationId xmlns:p14="http://schemas.microsoft.com/office/powerpoint/2010/main" val="374613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6FDA09F-12B5-43F7-8CAD-F9666E711D06}" type="datetimeFigureOut">
              <a:rPr lang="en-IN" smtClean="0"/>
              <a:t>14-07-2025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33D4D48-D0D6-4788-B10C-26200ED67F30}" type="slidenum">
              <a:rPr lang="en-IN" smtClean="0"/>
              <a:t>‹#›</a:t>
            </a:fld>
            <a:endParaRPr lang="en-IN"/>
          </a:p>
        </p:txBody>
      </p:sp>
    </p:spTree>
    <p:extLst>
      <p:ext uri="{BB962C8B-B14F-4D97-AF65-F5344CB8AC3E}">
        <p14:creationId xmlns:p14="http://schemas.microsoft.com/office/powerpoint/2010/main" val="267645291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BE87-4C40-0885-5836-9A586312D399}"/>
              </a:ext>
            </a:extLst>
          </p:cNvPr>
          <p:cNvSpPr>
            <a:spLocks noGrp="1"/>
          </p:cNvSpPr>
          <p:nvPr>
            <p:ph type="ctrTitle"/>
          </p:nvPr>
        </p:nvSpPr>
        <p:spPr/>
        <p:txBody>
          <a:bodyPr>
            <a:normAutofit/>
          </a:bodyPr>
          <a:lstStyle/>
          <a:p>
            <a:r>
              <a:rPr lang="en-US" dirty="0">
                <a:latin typeface="Arial Black" panose="020B0A04020102020204" pitchFamily="34" charset="0"/>
              </a:rPr>
              <a:t>INDIAN BIKE SALES ANALYSIS</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97C2BDC5-1544-7D6D-41B5-20E4F2FD490C}"/>
              </a:ext>
            </a:extLst>
          </p:cNvPr>
          <p:cNvSpPr>
            <a:spLocks noGrp="1"/>
          </p:cNvSpPr>
          <p:nvPr>
            <p:ph type="subTitle" idx="1"/>
          </p:nvPr>
        </p:nvSpPr>
        <p:spPr>
          <a:xfrm>
            <a:off x="208344" y="4363656"/>
            <a:ext cx="11690431" cy="1794075"/>
          </a:xfrm>
        </p:spPr>
        <p:txBody>
          <a:bodyPr>
            <a:normAutofit/>
          </a:bodyPr>
          <a:lstStyle/>
          <a:p>
            <a:r>
              <a:rPr lang="en-US" dirty="0"/>
              <a:t>                                                                                                                  </a:t>
            </a:r>
            <a:r>
              <a:rPr lang="en-US" b="1" dirty="0">
                <a:solidFill>
                  <a:schemeClr val="tx1">
                    <a:lumMod val="95000"/>
                  </a:schemeClr>
                </a:solidFill>
              </a:rPr>
              <a:t>Submitted by</a:t>
            </a:r>
          </a:p>
          <a:p>
            <a:r>
              <a:rPr lang="en-US" b="1" dirty="0">
                <a:solidFill>
                  <a:schemeClr val="tx1">
                    <a:lumMod val="95000"/>
                  </a:schemeClr>
                </a:solidFill>
              </a:rPr>
              <a:t>                                                                                                                           RAJESHWARI.K</a:t>
            </a:r>
            <a:r>
              <a:rPr lang="en-US" b="1" dirty="0"/>
              <a:t> </a:t>
            </a:r>
          </a:p>
          <a:p>
            <a:r>
              <a:rPr lang="en-US" dirty="0"/>
              <a:t>                                                                                                        </a:t>
            </a:r>
            <a:endParaRPr lang="en-IN" dirty="0"/>
          </a:p>
        </p:txBody>
      </p:sp>
    </p:spTree>
    <p:extLst>
      <p:ext uri="{BB962C8B-B14F-4D97-AF65-F5344CB8AC3E}">
        <p14:creationId xmlns:p14="http://schemas.microsoft.com/office/powerpoint/2010/main" val="48923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0DEA6-A5AE-7FE0-0467-8ECF89DA3D7D}"/>
              </a:ext>
            </a:extLst>
          </p:cNvPr>
          <p:cNvSpPr>
            <a:spLocks noGrp="1"/>
          </p:cNvSpPr>
          <p:nvPr>
            <p:ph type="title"/>
          </p:nvPr>
        </p:nvSpPr>
        <p:spPr>
          <a:xfrm>
            <a:off x="190017" y="145206"/>
            <a:ext cx="8537294" cy="827067"/>
          </a:xfrm>
        </p:spPr>
        <p:txBody>
          <a:bodyPr>
            <a:normAutofit/>
          </a:bodyPr>
          <a:lstStyle/>
          <a:p>
            <a:r>
              <a:rPr lang="en-US" sz="3200" dirty="0">
                <a:latin typeface="Arial Black" panose="020B0A04020102020204" pitchFamily="34" charset="0"/>
              </a:rPr>
              <a:t>CONCLUSION &amp; FUTURE SCOPE</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41F3AF3-44ED-37C8-6F7D-7385E6710A02}"/>
              </a:ext>
            </a:extLst>
          </p:cNvPr>
          <p:cNvSpPr>
            <a:spLocks noGrp="1"/>
          </p:cNvSpPr>
          <p:nvPr>
            <p:ph idx="1"/>
          </p:nvPr>
        </p:nvSpPr>
        <p:spPr>
          <a:xfrm>
            <a:off x="1463232" y="1253331"/>
            <a:ext cx="10515600" cy="4351338"/>
          </a:xfrm>
        </p:spPr>
        <p:txBody>
          <a:bodyPr>
            <a:normAutofit/>
          </a:bodyPr>
          <a:lstStyle/>
          <a:p>
            <a:pPr>
              <a:buFont typeface="Wingdings" panose="05000000000000000000" pitchFamily="2" charset="2"/>
              <a:buChar char="ü"/>
            </a:pPr>
            <a:r>
              <a:rPr lang="en-US" b="1" dirty="0">
                <a:solidFill>
                  <a:schemeClr val="tx1"/>
                </a:solidFill>
              </a:rPr>
              <a:t>Conclusion</a:t>
            </a:r>
            <a:r>
              <a:rPr lang="en-US" dirty="0">
                <a:solidFill>
                  <a:schemeClr val="tx1"/>
                </a:solidFill>
              </a:rPr>
              <a:t>:</a:t>
            </a:r>
          </a:p>
          <a:p>
            <a:pPr>
              <a:buFont typeface="Wingdings" panose="05000000000000000000" pitchFamily="2" charset="2"/>
              <a:buChar char="ü"/>
            </a:pPr>
            <a:r>
              <a:rPr lang="en-US" dirty="0">
                <a:solidFill>
                  <a:schemeClr val="tx1"/>
                </a:solidFill>
              </a:rPr>
              <a:t>Excel proved effective in visualizing and understanding bike sales trends</a:t>
            </a:r>
          </a:p>
          <a:p>
            <a:pPr>
              <a:buFont typeface="Wingdings" panose="05000000000000000000" pitchFamily="2" charset="2"/>
              <a:buChar char="ü"/>
            </a:pPr>
            <a:r>
              <a:rPr lang="en-US" dirty="0">
                <a:solidFill>
                  <a:schemeClr val="tx1"/>
                </a:solidFill>
              </a:rPr>
              <a:t>Data-driven insights can help companies plan production, pricing, and marketing</a:t>
            </a:r>
          </a:p>
          <a:p>
            <a:pPr>
              <a:buFont typeface="Wingdings" panose="05000000000000000000" pitchFamily="2" charset="2"/>
              <a:buChar char="ü"/>
            </a:pPr>
            <a:r>
              <a:rPr lang="en-US" b="1" dirty="0">
                <a:solidFill>
                  <a:schemeClr val="tx1"/>
                </a:solidFill>
              </a:rPr>
              <a:t>Future Scope</a:t>
            </a:r>
            <a:r>
              <a:rPr lang="en-US" dirty="0">
                <a:solidFill>
                  <a:schemeClr val="tx1"/>
                </a:solidFill>
              </a:rPr>
              <a:t>:</a:t>
            </a:r>
          </a:p>
          <a:p>
            <a:pPr>
              <a:buFont typeface="Wingdings" panose="05000000000000000000" pitchFamily="2" charset="2"/>
              <a:buChar char="ü"/>
            </a:pPr>
            <a:r>
              <a:rPr lang="en-US" dirty="0">
                <a:solidFill>
                  <a:schemeClr val="tx1"/>
                </a:solidFill>
              </a:rPr>
              <a:t>Integrate with Power BI for advanced dashboards</a:t>
            </a:r>
          </a:p>
          <a:p>
            <a:pPr>
              <a:buFont typeface="Wingdings" panose="05000000000000000000" pitchFamily="2" charset="2"/>
              <a:buChar char="ü"/>
            </a:pPr>
            <a:r>
              <a:rPr lang="en-US" dirty="0">
                <a:solidFill>
                  <a:schemeClr val="tx1"/>
                </a:solidFill>
              </a:rPr>
              <a:t>Use machine learning for sales prediction</a:t>
            </a:r>
          </a:p>
          <a:p>
            <a:pPr>
              <a:buFont typeface="Wingdings" panose="05000000000000000000" pitchFamily="2" charset="2"/>
              <a:buChar char="ü"/>
            </a:pPr>
            <a:r>
              <a:rPr lang="en-US" dirty="0">
                <a:solidFill>
                  <a:schemeClr val="tx1"/>
                </a:solidFill>
              </a:rPr>
              <a:t>Expand analysis to include electric bikes and regional data segmentation</a:t>
            </a:r>
          </a:p>
          <a:p>
            <a:endParaRPr lang="en-IN" dirty="0"/>
          </a:p>
        </p:txBody>
      </p:sp>
    </p:spTree>
    <p:extLst>
      <p:ext uri="{BB962C8B-B14F-4D97-AF65-F5344CB8AC3E}">
        <p14:creationId xmlns:p14="http://schemas.microsoft.com/office/powerpoint/2010/main" val="3984042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1114-A998-9C9E-DAFE-2CEADFEBE551}"/>
              </a:ext>
            </a:extLst>
          </p:cNvPr>
          <p:cNvSpPr>
            <a:spLocks noGrp="1"/>
          </p:cNvSpPr>
          <p:nvPr>
            <p:ph type="title"/>
          </p:nvPr>
        </p:nvSpPr>
        <p:spPr>
          <a:xfrm>
            <a:off x="363638" y="156780"/>
            <a:ext cx="10515600" cy="688171"/>
          </a:xfrm>
        </p:spPr>
        <p:txBody>
          <a:bodyPr>
            <a:normAutofit/>
          </a:bodyPr>
          <a:lstStyle/>
          <a:p>
            <a:r>
              <a:rPr lang="en-US" sz="3200" dirty="0">
                <a:latin typeface="Arial Black" panose="020B0A04020102020204" pitchFamily="34" charset="0"/>
              </a:rPr>
              <a:t>ABSTRACT</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15F57E8-EF3E-2E84-E968-E6CCDD06E825}"/>
              </a:ext>
            </a:extLst>
          </p:cNvPr>
          <p:cNvSpPr>
            <a:spLocks noGrp="1"/>
          </p:cNvSpPr>
          <p:nvPr>
            <p:ph idx="1"/>
          </p:nvPr>
        </p:nvSpPr>
        <p:spPr>
          <a:xfrm>
            <a:off x="1964804" y="1309245"/>
            <a:ext cx="9424686" cy="4239509"/>
          </a:xfrm>
        </p:spPr>
        <p:txBody>
          <a:bodyPr/>
          <a:lstStyle/>
          <a:p>
            <a:pPr>
              <a:buFont typeface="Wingdings" panose="05000000000000000000" pitchFamily="2" charset="2"/>
              <a:buChar char="ü"/>
            </a:pPr>
            <a:r>
              <a:rPr lang="en-US" dirty="0">
                <a:solidFill>
                  <a:schemeClr val="tx1"/>
                </a:solidFill>
              </a:rPr>
              <a:t>This project aims to analyze Indian bike sales data to understand trends, performance of various brands, and consumer preferences.  By leveraging Excel for data visualization and analysis, we derive actionable insights that can aid manufacturers and sellers in making informed decisions.</a:t>
            </a:r>
          </a:p>
          <a:p>
            <a:endParaRPr lang="en-IN" dirty="0"/>
          </a:p>
        </p:txBody>
      </p:sp>
    </p:spTree>
    <p:extLst>
      <p:ext uri="{BB962C8B-B14F-4D97-AF65-F5344CB8AC3E}">
        <p14:creationId xmlns:p14="http://schemas.microsoft.com/office/powerpoint/2010/main" val="423799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AE97-2879-7042-DFB0-3ADA05460D29}"/>
              </a:ext>
            </a:extLst>
          </p:cNvPr>
          <p:cNvSpPr>
            <a:spLocks noGrp="1"/>
          </p:cNvSpPr>
          <p:nvPr>
            <p:ph type="title"/>
          </p:nvPr>
        </p:nvSpPr>
        <p:spPr>
          <a:xfrm>
            <a:off x="398362" y="244354"/>
            <a:ext cx="5257800" cy="873366"/>
          </a:xfrm>
        </p:spPr>
        <p:txBody>
          <a:bodyPr>
            <a:normAutofit/>
          </a:bodyPr>
          <a:lstStyle/>
          <a:p>
            <a:r>
              <a:rPr lang="en-US" sz="3200" dirty="0">
                <a:latin typeface="Arial Black" panose="020B0A04020102020204" pitchFamily="34" charset="0"/>
              </a:rPr>
              <a:t>PROJECT OVERVIEW</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4F783A5-9CCD-A05E-BDFF-374EC94D2B0E}"/>
              </a:ext>
            </a:extLst>
          </p:cNvPr>
          <p:cNvSpPr>
            <a:spLocks noGrp="1"/>
          </p:cNvSpPr>
          <p:nvPr>
            <p:ph idx="1"/>
          </p:nvPr>
        </p:nvSpPr>
        <p:spPr>
          <a:xfrm>
            <a:off x="838200" y="1296364"/>
            <a:ext cx="10515600" cy="4004841"/>
          </a:xfrm>
        </p:spPr>
        <p:txBody>
          <a:bodyPr/>
          <a:lstStyle/>
          <a:p>
            <a:pPr>
              <a:buFont typeface="Wingdings" panose="05000000000000000000" pitchFamily="2" charset="2"/>
              <a:buChar char="ü"/>
            </a:pPr>
            <a:r>
              <a:rPr lang="en-IN" sz="2800" b="1" dirty="0">
                <a:solidFill>
                  <a:schemeClr val="tx1">
                    <a:lumMod val="95000"/>
                  </a:schemeClr>
                </a:solidFill>
                <a:latin typeface="Calibri BODY"/>
              </a:rPr>
              <a:t>Domain</a:t>
            </a:r>
            <a:r>
              <a:rPr lang="en-IN" sz="2800" dirty="0">
                <a:solidFill>
                  <a:schemeClr val="tx1">
                    <a:lumMod val="95000"/>
                  </a:schemeClr>
                </a:solidFill>
                <a:latin typeface="Calibri BODY"/>
              </a:rPr>
              <a:t>: Automobile industry – specifically two-wheeler (bike) sales in India</a:t>
            </a:r>
          </a:p>
          <a:p>
            <a:pPr>
              <a:buFont typeface="Wingdings" panose="05000000000000000000" pitchFamily="2" charset="2"/>
              <a:buChar char="ü"/>
            </a:pPr>
            <a:r>
              <a:rPr lang="en-IN" sz="2800" b="1" dirty="0">
                <a:solidFill>
                  <a:schemeClr val="tx1">
                    <a:lumMod val="95000"/>
                  </a:schemeClr>
                </a:solidFill>
                <a:latin typeface="Calibri BODY"/>
              </a:rPr>
              <a:t>Data Range</a:t>
            </a:r>
            <a:r>
              <a:rPr lang="en-IN" sz="2800" dirty="0">
                <a:solidFill>
                  <a:schemeClr val="tx1">
                    <a:lumMod val="95000"/>
                  </a:schemeClr>
                </a:solidFill>
                <a:latin typeface="Calibri BODY"/>
              </a:rPr>
              <a:t>: [Specify time period – e.g., 2015–2024]</a:t>
            </a:r>
          </a:p>
          <a:p>
            <a:pPr>
              <a:buFont typeface="Wingdings" panose="05000000000000000000" pitchFamily="2" charset="2"/>
              <a:buChar char="ü"/>
            </a:pPr>
            <a:r>
              <a:rPr lang="en-IN" sz="2800" b="1" dirty="0">
                <a:solidFill>
                  <a:schemeClr val="tx1">
                    <a:lumMod val="95000"/>
                  </a:schemeClr>
                </a:solidFill>
                <a:latin typeface="Calibri BODY"/>
              </a:rPr>
              <a:t>Key Metrics</a:t>
            </a:r>
            <a:r>
              <a:rPr lang="en-IN" sz="2800" dirty="0">
                <a:solidFill>
                  <a:schemeClr val="tx1">
                    <a:lumMod val="95000"/>
                  </a:schemeClr>
                </a:solidFill>
                <a:latin typeface="Calibri BODY"/>
              </a:rPr>
              <a:t>: Sales volume, brand-wise performance, market share, seasonal trends</a:t>
            </a:r>
          </a:p>
          <a:p>
            <a:pPr>
              <a:buFont typeface="Wingdings" panose="05000000000000000000" pitchFamily="2" charset="2"/>
              <a:buChar char="ü"/>
            </a:pPr>
            <a:r>
              <a:rPr lang="en-IN" sz="2800" b="1" dirty="0">
                <a:solidFill>
                  <a:schemeClr val="tx1">
                    <a:lumMod val="95000"/>
                  </a:schemeClr>
                </a:solidFill>
                <a:latin typeface="Calibri BODY"/>
              </a:rPr>
              <a:t>Approach</a:t>
            </a:r>
            <a:r>
              <a:rPr lang="en-IN" sz="2800" dirty="0">
                <a:solidFill>
                  <a:schemeClr val="tx1">
                    <a:lumMod val="95000"/>
                  </a:schemeClr>
                </a:solidFill>
                <a:latin typeface="Calibri BODY"/>
              </a:rPr>
              <a:t>: Data cleaning, analysis using Excel charts, pivot tables, trendlines</a:t>
            </a:r>
          </a:p>
          <a:p>
            <a:endParaRPr lang="en-IN" dirty="0"/>
          </a:p>
        </p:txBody>
      </p:sp>
    </p:spTree>
    <p:extLst>
      <p:ext uri="{BB962C8B-B14F-4D97-AF65-F5344CB8AC3E}">
        <p14:creationId xmlns:p14="http://schemas.microsoft.com/office/powerpoint/2010/main" val="207658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3AFE-9F6F-D693-2174-07DC2BAC64D5}"/>
              </a:ext>
            </a:extLst>
          </p:cNvPr>
          <p:cNvSpPr>
            <a:spLocks noGrp="1"/>
          </p:cNvSpPr>
          <p:nvPr>
            <p:ph type="title"/>
          </p:nvPr>
        </p:nvSpPr>
        <p:spPr>
          <a:xfrm>
            <a:off x="629856" y="145207"/>
            <a:ext cx="10515600" cy="873366"/>
          </a:xfrm>
        </p:spPr>
        <p:txBody>
          <a:bodyPr>
            <a:normAutofit/>
          </a:bodyPr>
          <a:lstStyle/>
          <a:p>
            <a:r>
              <a:rPr lang="en-US" sz="3200" dirty="0">
                <a:latin typeface="Arial Black" panose="020B0A04020102020204" pitchFamily="34" charset="0"/>
              </a:rPr>
              <a:t>PROBLEM STATEMENT</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874A11F-8435-001C-1182-4D0C62A9F0B6}"/>
              </a:ext>
            </a:extLst>
          </p:cNvPr>
          <p:cNvSpPr>
            <a:spLocks noGrp="1"/>
          </p:cNvSpPr>
          <p:nvPr>
            <p:ph idx="1"/>
          </p:nvPr>
        </p:nvSpPr>
        <p:spPr>
          <a:xfrm>
            <a:off x="1676400" y="1432085"/>
            <a:ext cx="10245524" cy="4351338"/>
          </a:xfrm>
        </p:spPr>
        <p:txBody>
          <a:bodyPr>
            <a:normAutofit/>
          </a:bodyPr>
          <a:lstStyle/>
          <a:p>
            <a:pPr>
              <a:buFont typeface="Wingdings" panose="05000000000000000000" pitchFamily="2" charset="2"/>
              <a:buChar char="ü"/>
            </a:pPr>
            <a:r>
              <a:rPr lang="en-US" dirty="0">
                <a:solidFill>
                  <a:schemeClr val="tx1"/>
                </a:solidFill>
              </a:rPr>
              <a:t>he Indian two-wheeler market is vast and competitive. Companies struggle to:</a:t>
            </a:r>
          </a:p>
          <a:p>
            <a:pPr>
              <a:buFont typeface="Wingdings" panose="05000000000000000000" pitchFamily="2" charset="2"/>
              <a:buChar char="ü"/>
            </a:pPr>
            <a:endParaRPr lang="en-US" dirty="0">
              <a:solidFill>
                <a:schemeClr val="tx1"/>
              </a:solidFill>
            </a:endParaRPr>
          </a:p>
          <a:p>
            <a:pPr>
              <a:buFont typeface="Wingdings" panose="05000000000000000000" pitchFamily="2" charset="2"/>
              <a:buChar char="ü"/>
            </a:pPr>
            <a:r>
              <a:rPr lang="en-US" dirty="0">
                <a:solidFill>
                  <a:schemeClr val="tx1"/>
                </a:solidFill>
              </a:rPr>
              <a:t>Predict consumer demand accurately</a:t>
            </a:r>
          </a:p>
          <a:p>
            <a:pPr>
              <a:buFont typeface="Wingdings" panose="05000000000000000000" pitchFamily="2" charset="2"/>
              <a:buChar char="ü"/>
            </a:pPr>
            <a:endParaRPr lang="en-US" dirty="0">
              <a:solidFill>
                <a:schemeClr val="tx1"/>
              </a:solidFill>
            </a:endParaRPr>
          </a:p>
          <a:p>
            <a:pPr>
              <a:buFont typeface="Wingdings" panose="05000000000000000000" pitchFamily="2" charset="2"/>
              <a:buChar char="ü"/>
            </a:pPr>
            <a:r>
              <a:rPr lang="en-US" dirty="0">
                <a:solidFill>
                  <a:schemeClr val="tx1"/>
                </a:solidFill>
              </a:rPr>
              <a:t>Identify the most successful models or segments</a:t>
            </a:r>
          </a:p>
          <a:p>
            <a:pPr>
              <a:buFont typeface="Wingdings" panose="05000000000000000000" pitchFamily="2" charset="2"/>
              <a:buChar char="ü"/>
            </a:pPr>
            <a:endParaRPr lang="en-US" dirty="0">
              <a:solidFill>
                <a:schemeClr val="tx1"/>
              </a:solidFill>
            </a:endParaRPr>
          </a:p>
          <a:p>
            <a:pPr>
              <a:buFont typeface="Wingdings" panose="05000000000000000000" pitchFamily="2" charset="2"/>
              <a:buChar char="ü"/>
            </a:pPr>
            <a:r>
              <a:rPr lang="en-US" dirty="0">
                <a:solidFill>
                  <a:schemeClr val="tx1"/>
                </a:solidFill>
              </a:rPr>
              <a:t>Analyze market fluctuations and seasonal trends</a:t>
            </a:r>
            <a:br>
              <a:rPr lang="en-US" dirty="0">
                <a:solidFill>
                  <a:schemeClr val="tx1"/>
                </a:solidFill>
              </a:rPr>
            </a:br>
            <a:r>
              <a:rPr lang="en-US" b="1" dirty="0">
                <a:solidFill>
                  <a:schemeClr val="tx1"/>
                </a:solidFill>
              </a:rPr>
              <a:t>Goal</a:t>
            </a:r>
            <a:r>
              <a:rPr lang="en-US" dirty="0">
                <a:solidFill>
                  <a:schemeClr val="tx1"/>
                </a:solidFill>
              </a:rPr>
              <a:t>: To use historical data to uncover patterns and support strategic planning</a:t>
            </a:r>
          </a:p>
          <a:p>
            <a:endParaRPr lang="en-IN" dirty="0"/>
          </a:p>
        </p:txBody>
      </p:sp>
    </p:spTree>
    <p:extLst>
      <p:ext uri="{BB962C8B-B14F-4D97-AF65-F5344CB8AC3E}">
        <p14:creationId xmlns:p14="http://schemas.microsoft.com/office/powerpoint/2010/main" val="1521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F5F3-7DCE-A9AE-EA3E-D9E70DAB0C4F}"/>
              </a:ext>
            </a:extLst>
          </p:cNvPr>
          <p:cNvSpPr>
            <a:spLocks noGrp="1"/>
          </p:cNvSpPr>
          <p:nvPr>
            <p:ph type="title"/>
          </p:nvPr>
        </p:nvSpPr>
        <p:spPr>
          <a:xfrm>
            <a:off x="363638" y="151756"/>
            <a:ext cx="10515600" cy="1058561"/>
          </a:xfrm>
        </p:spPr>
        <p:txBody>
          <a:bodyPr>
            <a:normAutofit/>
          </a:bodyPr>
          <a:lstStyle/>
          <a:p>
            <a:r>
              <a:rPr lang="en-US" sz="3200" dirty="0">
                <a:latin typeface="Arial Black" panose="020B0A04020102020204" pitchFamily="34" charset="0"/>
              </a:rPr>
              <a:t>OBJECTIVE OF THE PROJECT</a:t>
            </a:r>
            <a:endParaRPr lang="en-IN" sz="3200" dirty="0">
              <a:latin typeface="Arial Black" panose="020B0A04020102020204" pitchFamily="34" charset="0"/>
            </a:endParaRPr>
          </a:p>
        </p:txBody>
      </p:sp>
      <p:sp>
        <p:nvSpPr>
          <p:cNvPr id="4" name="Rectangle 1">
            <a:extLst>
              <a:ext uri="{FF2B5EF4-FFF2-40B4-BE49-F238E27FC236}">
                <a16:creationId xmlns:a16="http://schemas.microsoft.com/office/drawing/2014/main" id="{5C5622CB-7E2D-184C-77DB-0D810E9F30AC}"/>
              </a:ext>
            </a:extLst>
          </p:cNvPr>
          <p:cNvSpPr>
            <a:spLocks noGrp="1" noChangeArrowheads="1"/>
          </p:cNvSpPr>
          <p:nvPr>
            <p:ph idx="1"/>
          </p:nvPr>
        </p:nvSpPr>
        <p:spPr bwMode="auto">
          <a:xfrm>
            <a:off x="1578498" y="1448315"/>
            <a:ext cx="957949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Calibri BODY"/>
              </a:rPr>
              <a:t>To analyze monthly/yearly bike sales trends in India</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Calibri BODY"/>
              </a:rPr>
              <a:t>To identify top-performing brands and models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Calibri BODY"/>
              </a:rPr>
              <a:t>To examine seasonal/periodic variations in sales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Calibri BODY"/>
              </a:rPr>
              <a:t>To visualize data using charts and dashboards in Excel</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0" i="0" u="none" strike="noStrike" cap="none" normalizeH="0" baseline="0" dirty="0">
                <a:ln>
                  <a:noFill/>
                </a:ln>
                <a:solidFill>
                  <a:schemeClr val="tx1"/>
                </a:solidFill>
                <a:effectLst/>
                <a:latin typeface="Calibri BODY"/>
              </a:rPr>
              <a:t>To derive insights that support marketing and production decisions</a:t>
            </a:r>
          </a:p>
        </p:txBody>
      </p:sp>
    </p:spTree>
    <p:extLst>
      <p:ext uri="{BB962C8B-B14F-4D97-AF65-F5344CB8AC3E}">
        <p14:creationId xmlns:p14="http://schemas.microsoft.com/office/powerpoint/2010/main" val="380643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3DBF-AD9E-CB6D-EB8A-CE7A9A2CC1CE}"/>
              </a:ext>
            </a:extLst>
          </p:cNvPr>
          <p:cNvSpPr>
            <a:spLocks noGrp="1"/>
          </p:cNvSpPr>
          <p:nvPr>
            <p:ph type="title"/>
          </p:nvPr>
        </p:nvSpPr>
        <p:spPr>
          <a:xfrm>
            <a:off x="641430" y="168356"/>
            <a:ext cx="6372828" cy="676597"/>
          </a:xfrm>
        </p:spPr>
        <p:txBody>
          <a:bodyPr>
            <a:normAutofit/>
          </a:bodyPr>
          <a:lstStyle/>
          <a:p>
            <a:r>
              <a:rPr lang="en-US" sz="3200" dirty="0">
                <a:latin typeface="Arial Black" panose="020B0A04020102020204" pitchFamily="34" charset="0"/>
              </a:rPr>
              <a:t>Tools &amp; TECHNOLOGIES</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2401683A-1AAB-31EE-5485-F90E96DA8B31}"/>
              </a:ext>
            </a:extLst>
          </p:cNvPr>
          <p:cNvSpPr>
            <a:spLocks noGrp="1"/>
          </p:cNvSpPr>
          <p:nvPr>
            <p:ph idx="1"/>
          </p:nvPr>
        </p:nvSpPr>
        <p:spPr>
          <a:xfrm>
            <a:off x="1903071" y="1191258"/>
            <a:ext cx="9000281" cy="4776426"/>
          </a:xfrm>
        </p:spPr>
        <p:txBody>
          <a:bodyPr>
            <a:normAutofit fontScale="77500" lnSpcReduction="20000"/>
          </a:bodyPr>
          <a:lstStyle/>
          <a:p>
            <a:pPr>
              <a:buFont typeface="Wingdings" panose="05000000000000000000" pitchFamily="2" charset="2"/>
              <a:buChar char="ü"/>
            </a:pPr>
            <a:r>
              <a:rPr lang="en-US" b="1" dirty="0">
                <a:solidFill>
                  <a:schemeClr val="tx1"/>
                </a:solidFill>
              </a:rPr>
              <a:t>Microsoft Excel</a:t>
            </a:r>
          </a:p>
          <a:p>
            <a:pPr>
              <a:buFont typeface="Wingdings" panose="05000000000000000000" pitchFamily="2" charset="2"/>
              <a:buChar char="ü"/>
            </a:pPr>
            <a:endParaRPr lang="en-US" dirty="0">
              <a:solidFill>
                <a:schemeClr val="tx1"/>
              </a:solidFill>
            </a:endParaRPr>
          </a:p>
          <a:p>
            <a:pPr lvl="1">
              <a:buFont typeface="Wingdings" panose="05000000000000000000" pitchFamily="2" charset="2"/>
              <a:buChar char="ü"/>
            </a:pPr>
            <a:r>
              <a:rPr lang="en-US" sz="2800" dirty="0">
                <a:solidFill>
                  <a:schemeClr val="tx1"/>
                </a:solidFill>
              </a:rPr>
              <a:t>Pivot Tables</a:t>
            </a:r>
          </a:p>
          <a:p>
            <a:pPr lvl="1">
              <a:buFont typeface="Wingdings" panose="05000000000000000000" pitchFamily="2" charset="2"/>
              <a:buChar char="ü"/>
            </a:pPr>
            <a:endParaRPr lang="en-US" sz="2800" dirty="0">
              <a:solidFill>
                <a:schemeClr val="tx1"/>
              </a:solidFill>
            </a:endParaRPr>
          </a:p>
          <a:p>
            <a:pPr lvl="1">
              <a:buFont typeface="Wingdings" panose="05000000000000000000" pitchFamily="2" charset="2"/>
              <a:buChar char="ü"/>
            </a:pPr>
            <a:r>
              <a:rPr lang="en-US" sz="2800" dirty="0">
                <a:solidFill>
                  <a:schemeClr val="tx1"/>
                </a:solidFill>
              </a:rPr>
              <a:t>Charts (Line, Bar, Pie)</a:t>
            </a:r>
          </a:p>
          <a:p>
            <a:pPr lvl="1">
              <a:buFont typeface="Wingdings" panose="05000000000000000000" pitchFamily="2" charset="2"/>
              <a:buChar char="ü"/>
            </a:pPr>
            <a:endParaRPr lang="en-US" sz="2800" dirty="0">
              <a:solidFill>
                <a:schemeClr val="tx1"/>
              </a:solidFill>
            </a:endParaRPr>
          </a:p>
          <a:p>
            <a:pPr lvl="1">
              <a:buFont typeface="Wingdings" panose="05000000000000000000" pitchFamily="2" charset="2"/>
              <a:buChar char="ü"/>
            </a:pPr>
            <a:r>
              <a:rPr lang="en-US" sz="2800" dirty="0">
                <a:solidFill>
                  <a:schemeClr val="tx1"/>
                </a:solidFill>
              </a:rPr>
              <a:t>Conditional Formatting</a:t>
            </a:r>
          </a:p>
          <a:p>
            <a:pPr lvl="1">
              <a:buFont typeface="Wingdings" panose="05000000000000000000" pitchFamily="2" charset="2"/>
              <a:buChar char="ü"/>
            </a:pPr>
            <a:endParaRPr lang="en-US" sz="2800" dirty="0">
              <a:solidFill>
                <a:schemeClr val="tx1"/>
              </a:solidFill>
            </a:endParaRPr>
          </a:p>
          <a:p>
            <a:pPr lvl="1">
              <a:buFont typeface="Wingdings" panose="05000000000000000000" pitchFamily="2" charset="2"/>
              <a:buChar char="ü"/>
            </a:pPr>
            <a:r>
              <a:rPr lang="en-US" sz="2800" dirty="0">
                <a:solidFill>
                  <a:schemeClr val="tx1"/>
                </a:solidFill>
              </a:rPr>
              <a:t>Dashboard Creation</a:t>
            </a:r>
          </a:p>
          <a:p>
            <a:pPr lvl="1">
              <a:buFont typeface="Wingdings" panose="05000000000000000000" pitchFamily="2" charset="2"/>
              <a:buChar char="ü"/>
            </a:pPr>
            <a:endParaRPr lang="en-US" sz="2800" dirty="0">
              <a:solidFill>
                <a:schemeClr val="tx1"/>
              </a:solidFill>
            </a:endParaRPr>
          </a:p>
          <a:p>
            <a:pPr>
              <a:buFont typeface="Wingdings" panose="05000000000000000000" pitchFamily="2" charset="2"/>
              <a:buChar char="ü"/>
            </a:pPr>
            <a:r>
              <a:rPr lang="en-US" b="1" dirty="0">
                <a:solidFill>
                  <a:schemeClr val="tx1"/>
                </a:solidFill>
              </a:rPr>
              <a:t>Data Source</a:t>
            </a:r>
            <a:r>
              <a:rPr lang="en-US" dirty="0">
                <a:solidFill>
                  <a:schemeClr val="tx1"/>
                </a:solidFill>
              </a:rPr>
              <a:t>: Open-source datasets, company websites, government publications</a:t>
            </a:r>
          </a:p>
          <a:p>
            <a:endParaRPr lang="en-IN" dirty="0"/>
          </a:p>
        </p:txBody>
      </p:sp>
    </p:spTree>
    <p:extLst>
      <p:ext uri="{BB962C8B-B14F-4D97-AF65-F5344CB8AC3E}">
        <p14:creationId xmlns:p14="http://schemas.microsoft.com/office/powerpoint/2010/main" val="424321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C74E-68CE-04E3-EF7E-CB6161693FB2}"/>
              </a:ext>
            </a:extLst>
          </p:cNvPr>
          <p:cNvSpPr>
            <a:spLocks noGrp="1"/>
          </p:cNvSpPr>
          <p:nvPr>
            <p:ph type="title"/>
          </p:nvPr>
        </p:nvSpPr>
        <p:spPr>
          <a:xfrm>
            <a:off x="317339" y="133632"/>
            <a:ext cx="10515600" cy="838642"/>
          </a:xfrm>
        </p:spPr>
        <p:txBody>
          <a:bodyPr>
            <a:normAutofit/>
          </a:bodyPr>
          <a:lstStyle/>
          <a:p>
            <a:r>
              <a:rPr lang="en-US" sz="3200" dirty="0">
                <a:latin typeface="Arial Black" panose="020B0A04020102020204" pitchFamily="34" charset="0"/>
              </a:rPr>
              <a:t>DATA COLLECTION &amp; PREPROCESSING</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AB5A630-0602-20E4-843C-189D48A47640}"/>
              </a:ext>
            </a:extLst>
          </p:cNvPr>
          <p:cNvSpPr>
            <a:spLocks noGrp="1"/>
          </p:cNvSpPr>
          <p:nvPr>
            <p:ph idx="1"/>
          </p:nvPr>
        </p:nvSpPr>
        <p:spPr>
          <a:xfrm>
            <a:off x="2060293" y="1658574"/>
            <a:ext cx="9085162" cy="4221365"/>
          </a:xfrm>
        </p:spPr>
        <p:txBody>
          <a:bodyPr>
            <a:normAutofit fontScale="85000" lnSpcReduction="10000"/>
          </a:bodyPr>
          <a:lstStyle/>
          <a:p>
            <a:pPr>
              <a:buFont typeface="Wingdings" panose="05000000000000000000" pitchFamily="2" charset="2"/>
              <a:buChar char="ü"/>
            </a:pPr>
            <a:r>
              <a:rPr lang="en-US" b="1" dirty="0">
                <a:solidFill>
                  <a:schemeClr val="tx1"/>
                </a:solidFill>
              </a:rPr>
              <a:t>Data Collected From</a:t>
            </a:r>
            <a:r>
              <a:rPr lang="en-US" dirty="0">
                <a:solidFill>
                  <a:schemeClr val="tx1"/>
                </a:solidFill>
              </a:rPr>
              <a:t>:</a:t>
            </a:r>
          </a:p>
          <a:p>
            <a:pPr lvl="1">
              <a:buFont typeface="Wingdings" panose="05000000000000000000" pitchFamily="2" charset="2"/>
              <a:buChar char="ü"/>
            </a:pPr>
            <a:r>
              <a:rPr lang="en-US" sz="2800" dirty="0">
                <a:solidFill>
                  <a:schemeClr val="tx1"/>
                </a:solidFill>
              </a:rPr>
              <a:t>SIAM (Society of Indian Automobile Manufacturers)</a:t>
            </a:r>
          </a:p>
          <a:p>
            <a:pPr lvl="1">
              <a:buFont typeface="Wingdings" panose="05000000000000000000" pitchFamily="2" charset="2"/>
              <a:buChar char="ü"/>
            </a:pPr>
            <a:r>
              <a:rPr lang="en-US" sz="2800" dirty="0">
                <a:solidFill>
                  <a:schemeClr val="tx1"/>
                </a:solidFill>
              </a:rPr>
              <a:t>Autocar India, Statista, Kaggle</a:t>
            </a:r>
          </a:p>
          <a:p>
            <a:pPr marL="457200" lvl="1" indent="0">
              <a:buNone/>
            </a:pPr>
            <a:endParaRPr lang="en-US" sz="2800" dirty="0">
              <a:solidFill>
                <a:schemeClr val="tx1"/>
              </a:solidFill>
            </a:endParaRPr>
          </a:p>
          <a:p>
            <a:pPr>
              <a:buFont typeface="Wingdings" panose="05000000000000000000" pitchFamily="2" charset="2"/>
              <a:buChar char="ü"/>
            </a:pPr>
            <a:r>
              <a:rPr lang="en-US" b="1" dirty="0">
                <a:solidFill>
                  <a:schemeClr val="tx1"/>
                </a:solidFill>
              </a:rPr>
              <a:t>Preprocessing Steps</a:t>
            </a:r>
            <a:r>
              <a:rPr lang="en-US" dirty="0">
                <a:solidFill>
                  <a:schemeClr val="tx1"/>
                </a:solidFill>
              </a:rPr>
              <a:t>:</a:t>
            </a:r>
          </a:p>
          <a:p>
            <a:pPr lvl="1">
              <a:buFont typeface="Wingdings" panose="05000000000000000000" pitchFamily="2" charset="2"/>
              <a:buChar char="ü"/>
            </a:pPr>
            <a:r>
              <a:rPr lang="en-US" sz="2800" dirty="0">
                <a:solidFill>
                  <a:schemeClr val="tx1"/>
                </a:solidFill>
              </a:rPr>
              <a:t>Handling missing or duplicate data</a:t>
            </a:r>
          </a:p>
          <a:p>
            <a:pPr lvl="1">
              <a:buFont typeface="Wingdings" panose="05000000000000000000" pitchFamily="2" charset="2"/>
              <a:buChar char="ü"/>
            </a:pPr>
            <a:r>
              <a:rPr lang="en-US" sz="2800" dirty="0">
                <a:solidFill>
                  <a:schemeClr val="tx1"/>
                </a:solidFill>
              </a:rPr>
              <a:t>Formatting dates and numeric values</a:t>
            </a:r>
          </a:p>
          <a:p>
            <a:pPr lvl="1">
              <a:buFont typeface="Wingdings" panose="05000000000000000000" pitchFamily="2" charset="2"/>
              <a:buChar char="ü"/>
            </a:pPr>
            <a:r>
              <a:rPr lang="en-US" sz="2800" dirty="0">
                <a:solidFill>
                  <a:schemeClr val="tx1"/>
                </a:solidFill>
              </a:rPr>
              <a:t>Categorizing by brand, engine capacity, and region (if available)</a:t>
            </a:r>
          </a:p>
          <a:p>
            <a:endParaRPr lang="en-IN" dirty="0"/>
          </a:p>
        </p:txBody>
      </p:sp>
    </p:spTree>
    <p:extLst>
      <p:ext uri="{BB962C8B-B14F-4D97-AF65-F5344CB8AC3E}">
        <p14:creationId xmlns:p14="http://schemas.microsoft.com/office/powerpoint/2010/main" val="329069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DAE4-C7FB-1DA5-2816-E859C01EBA2A}"/>
              </a:ext>
            </a:extLst>
          </p:cNvPr>
          <p:cNvSpPr>
            <a:spLocks noGrp="1"/>
          </p:cNvSpPr>
          <p:nvPr>
            <p:ph type="title"/>
          </p:nvPr>
        </p:nvSpPr>
        <p:spPr>
          <a:xfrm>
            <a:off x="247891" y="179930"/>
            <a:ext cx="10515600" cy="780769"/>
          </a:xfrm>
        </p:spPr>
        <p:txBody>
          <a:bodyPr>
            <a:normAutofit/>
          </a:bodyPr>
          <a:lstStyle/>
          <a:p>
            <a:r>
              <a:rPr lang="en-US" sz="3200" dirty="0">
                <a:latin typeface="Arial Black" panose="020B0A04020102020204" pitchFamily="34" charset="0"/>
              </a:rPr>
              <a:t>VISUALIZATION &amp; IMPLEMENTATION</a:t>
            </a:r>
            <a:endParaRPr lang="en-IN" sz="3200" dirty="0">
              <a:latin typeface="Arial Black" panose="020B0A04020102020204" pitchFamily="34" charset="0"/>
            </a:endParaRPr>
          </a:p>
        </p:txBody>
      </p:sp>
      <p:sp>
        <p:nvSpPr>
          <p:cNvPr id="5" name="Rectangle 2">
            <a:extLst>
              <a:ext uri="{FF2B5EF4-FFF2-40B4-BE49-F238E27FC236}">
                <a16:creationId xmlns:a16="http://schemas.microsoft.com/office/drawing/2014/main" id="{1CFD5283-78D1-3DA0-3DBB-B621FEE530B7}"/>
              </a:ext>
            </a:extLst>
          </p:cNvPr>
          <p:cNvSpPr>
            <a:spLocks noGrp="1" noChangeArrowheads="1"/>
          </p:cNvSpPr>
          <p:nvPr>
            <p:ph idx="1"/>
          </p:nvPr>
        </p:nvSpPr>
        <p:spPr bwMode="auto">
          <a:xfrm>
            <a:off x="1412816" y="1577756"/>
            <a:ext cx="984307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Pivot Tables</a:t>
            </a:r>
            <a:r>
              <a:rPr kumimoji="0" lang="en-US" altLang="en-US" b="0" i="0" u="none" strike="noStrike" cap="none" normalizeH="0" baseline="0" dirty="0">
                <a:ln>
                  <a:noFill/>
                </a:ln>
                <a:solidFill>
                  <a:schemeClr val="tx1"/>
                </a:solidFill>
                <a:effectLst/>
                <a:latin typeface="Calibri BODY"/>
              </a:rPr>
              <a:t> for monthly/yearly summaries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Line Charts</a:t>
            </a:r>
            <a:r>
              <a:rPr kumimoji="0" lang="en-US" altLang="en-US" b="0" i="0" u="none" strike="noStrike" cap="none" normalizeH="0" baseline="0" dirty="0">
                <a:ln>
                  <a:noFill/>
                </a:ln>
                <a:solidFill>
                  <a:schemeClr val="tx1"/>
                </a:solidFill>
                <a:effectLst/>
                <a:latin typeface="Calibri BODY"/>
              </a:rPr>
              <a:t> for time-series trends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Bar Charts</a:t>
            </a:r>
            <a:r>
              <a:rPr kumimoji="0" lang="en-US" altLang="en-US" b="0" i="0" u="none" strike="noStrike" cap="none" normalizeH="0" baseline="0" dirty="0">
                <a:ln>
                  <a:noFill/>
                </a:ln>
                <a:solidFill>
                  <a:schemeClr val="tx1"/>
                </a:solidFill>
                <a:effectLst/>
                <a:latin typeface="Calibri BODY"/>
              </a:rPr>
              <a:t> for brand comparison</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Pie Charts</a:t>
            </a:r>
            <a:r>
              <a:rPr kumimoji="0" lang="en-US" altLang="en-US" b="0" i="0" u="none" strike="noStrike" cap="none" normalizeH="0" baseline="0" dirty="0">
                <a:ln>
                  <a:noFill/>
                </a:ln>
                <a:solidFill>
                  <a:schemeClr val="tx1"/>
                </a:solidFill>
                <a:effectLst/>
                <a:latin typeface="Calibri BODY"/>
              </a:rPr>
              <a:t> for market share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Dashboards</a:t>
            </a:r>
            <a:r>
              <a:rPr kumimoji="0" lang="en-US" altLang="en-US" b="0" i="0" u="none" strike="noStrike" cap="none" normalizeH="0" baseline="0" dirty="0">
                <a:ln>
                  <a:noFill/>
                </a:ln>
                <a:solidFill>
                  <a:schemeClr val="tx1"/>
                </a:solidFill>
                <a:effectLst/>
                <a:latin typeface="Calibri BODY"/>
              </a:rPr>
              <a:t> created to allow interactive filtering and drill-downs</a:t>
            </a:r>
          </a:p>
        </p:txBody>
      </p:sp>
    </p:spTree>
    <p:extLst>
      <p:ext uri="{BB962C8B-B14F-4D97-AF65-F5344CB8AC3E}">
        <p14:creationId xmlns:p14="http://schemas.microsoft.com/office/powerpoint/2010/main" val="170019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9EC2-B8BA-5F62-18EE-E023E2AEADEB}"/>
              </a:ext>
            </a:extLst>
          </p:cNvPr>
          <p:cNvSpPr>
            <a:spLocks noGrp="1"/>
          </p:cNvSpPr>
          <p:nvPr>
            <p:ph type="title"/>
          </p:nvPr>
        </p:nvSpPr>
        <p:spPr>
          <a:xfrm>
            <a:off x="352064" y="98907"/>
            <a:ext cx="6546447" cy="1116435"/>
          </a:xfrm>
        </p:spPr>
        <p:txBody>
          <a:bodyPr>
            <a:normAutofit/>
          </a:bodyPr>
          <a:lstStyle/>
          <a:p>
            <a:r>
              <a:rPr lang="en-US" sz="3200" dirty="0">
                <a:latin typeface="Arial Black" panose="020B0A04020102020204" pitchFamily="34" charset="0"/>
              </a:rPr>
              <a:t>RESULTS &amp; INSIGHTS</a:t>
            </a:r>
            <a:endParaRPr lang="en-IN" sz="3200" dirty="0">
              <a:latin typeface="Arial Black" panose="020B0A04020102020204" pitchFamily="34" charset="0"/>
            </a:endParaRPr>
          </a:p>
        </p:txBody>
      </p:sp>
      <p:sp>
        <p:nvSpPr>
          <p:cNvPr id="4" name="Rectangle 1">
            <a:extLst>
              <a:ext uri="{FF2B5EF4-FFF2-40B4-BE49-F238E27FC236}">
                <a16:creationId xmlns:a16="http://schemas.microsoft.com/office/drawing/2014/main" id="{AFC40D30-74FA-09E5-FCDC-7E867AA8E078}"/>
              </a:ext>
            </a:extLst>
          </p:cNvPr>
          <p:cNvSpPr>
            <a:spLocks noGrp="1" noChangeArrowheads="1"/>
          </p:cNvSpPr>
          <p:nvPr>
            <p:ph idx="1"/>
          </p:nvPr>
        </p:nvSpPr>
        <p:spPr bwMode="auto">
          <a:xfrm>
            <a:off x="2014759" y="1565218"/>
            <a:ext cx="8390881"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Top Brands</a:t>
            </a:r>
            <a:r>
              <a:rPr kumimoji="0" lang="en-US" altLang="en-US" b="0" i="0" u="none" strike="noStrike" cap="none" normalizeH="0" baseline="0" dirty="0">
                <a:ln>
                  <a:noFill/>
                </a:ln>
                <a:solidFill>
                  <a:schemeClr val="tx1"/>
                </a:solidFill>
                <a:effectLst/>
                <a:latin typeface="Calibri BODY"/>
              </a:rPr>
              <a:t>: Hero MotoCorp, Honda, Bajaj consistently lead the market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Peak Sales Periods</a:t>
            </a:r>
            <a:r>
              <a:rPr kumimoji="0" lang="en-US" altLang="en-US" b="0" i="0" u="none" strike="noStrike" cap="none" normalizeH="0" baseline="0" dirty="0">
                <a:ln>
                  <a:noFill/>
                </a:ln>
                <a:solidFill>
                  <a:schemeClr val="tx1"/>
                </a:solidFill>
                <a:effectLst/>
                <a:latin typeface="Calibri BODY"/>
              </a:rPr>
              <a:t>: Festive seasons (Diwali, Dussehra) see spikes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Growth Trend</a:t>
            </a:r>
            <a:r>
              <a:rPr kumimoji="0" lang="en-US" altLang="en-US" b="0" i="0" u="none" strike="noStrike" cap="none" normalizeH="0" baseline="0" dirty="0">
                <a:ln>
                  <a:noFill/>
                </a:ln>
                <a:solidFill>
                  <a:schemeClr val="tx1"/>
                </a:solidFill>
                <a:effectLst/>
                <a:latin typeface="Calibri BODY"/>
              </a:rPr>
              <a:t>: Gradual increase with occasional dips due to economic conditions or COVID-19</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b="0" i="0" u="none" strike="noStrike" cap="none" normalizeH="0" baseline="0" dirty="0">
              <a:ln>
                <a:noFill/>
              </a:ln>
              <a:solidFill>
                <a:schemeClr val="tx1"/>
              </a:solidFill>
              <a:effectLst/>
              <a:latin typeface="Calibri BODY"/>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tx1"/>
                </a:solidFill>
                <a:effectLst/>
                <a:latin typeface="Calibri BODY"/>
              </a:rPr>
              <a:t>Customer Preferences</a:t>
            </a:r>
            <a:r>
              <a:rPr kumimoji="0" lang="en-US" altLang="en-US" b="0" i="0" u="none" strike="noStrike" cap="none" normalizeH="0" baseline="0" dirty="0">
                <a:ln>
                  <a:noFill/>
                </a:ln>
                <a:solidFill>
                  <a:schemeClr val="tx1"/>
                </a:solidFill>
                <a:effectLst/>
                <a:latin typeface="Calibri BODY"/>
              </a:rPr>
              <a:t>: Shift toward fuel-efficient and budget-friendly models</a:t>
            </a:r>
          </a:p>
        </p:txBody>
      </p:sp>
    </p:spTree>
    <p:extLst>
      <p:ext uri="{BB962C8B-B14F-4D97-AF65-F5344CB8AC3E}">
        <p14:creationId xmlns:p14="http://schemas.microsoft.com/office/powerpoint/2010/main" val="26259420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TotalTime>
  <Words>425</Words>
  <Application>Microsoft Office PowerPoint</Application>
  <PresentationFormat>Widescreen</PresentationFormat>
  <Paragraphs>76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Slice</vt:lpstr>
      <vt:lpstr>INDIAN BIKE SALES ANALYSIS</vt:lpstr>
      <vt:lpstr>ABSTRACT</vt:lpstr>
      <vt:lpstr>PROJECT OVERVIEW</vt:lpstr>
      <vt:lpstr>PROBLEM STATEMENT</vt:lpstr>
      <vt:lpstr>OBJECTIVE OF THE PROJECT</vt:lpstr>
      <vt:lpstr>Tools &amp; TECHNOLOGIES</vt:lpstr>
      <vt:lpstr>DATA COLLECTION &amp; PREPROCESSING</vt:lpstr>
      <vt:lpstr>VISUALIZATION &amp; IMPLEMENTATION</vt:lpstr>
      <vt:lpstr>RESULTS &amp; INSIGHTS</vt:lpstr>
      <vt:lpstr>CONCLUSION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vinisha vini</dc:creator>
  <cp:lastModifiedBy>r vini</cp:lastModifiedBy>
  <cp:revision>2</cp:revision>
  <dcterms:created xsi:type="dcterms:W3CDTF">2025-07-10T18:31:14Z</dcterms:created>
  <dcterms:modified xsi:type="dcterms:W3CDTF">2025-07-14T16:19:46Z</dcterms:modified>
</cp:coreProperties>
</file>