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esktop\New%20Microsoft%20Office%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[New Microsoft Office Excel Worksheet (2).xlsx]Sheet5!PivotTable3</c:name>
    <c:fmtId val="16"/>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ser>
          <c:idx val="0"/>
          <c:order val="0"/>
          <c:tx>
            <c:strRef>
              <c:f>Sheet5!$B$3:$B$4</c:f>
              <c:strCache>
                <c:ptCount val="1"/>
                <c:pt idx="0">
                  <c:v>Count of Employee type</c:v>
                </c:pt>
              </c:strCache>
            </c:strRef>
          </c:tx>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Sheet5!$B$5:$B$12</c:f>
              <c:numCache>
                <c:formatCode>General</c:formatCode>
                <c:ptCount val="7"/>
                <c:pt idx="0">
                  <c:v>23</c:v>
                </c:pt>
                <c:pt idx="1">
                  <c:v>26</c:v>
                </c:pt>
                <c:pt idx="2">
                  <c:v>24</c:v>
                </c:pt>
                <c:pt idx="3">
                  <c:v>34</c:v>
                </c:pt>
                <c:pt idx="4">
                  <c:v>47</c:v>
                </c:pt>
                <c:pt idx="5">
                  <c:v>20</c:v>
                </c:pt>
                <c:pt idx="6">
                  <c:v>22</c:v>
                </c:pt>
              </c:numCache>
            </c:numRef>
          </c:val>
        </c:ser>
        <c:ser>
          <c:idx val="1"/>
          <c:order val="1"/>
          <c:tx>
            <c:strRef>
              <c:f>Sheet5!$C$3:$C$4</c:f>
              <c:strCache>
                <c:ptCount val="1"/>
                <c:pt idx="0">
                  <c:v>Count of Salary</c:v>
                </c:pt>
              </c:strCache>
            </c:strRef>
          </c:tx>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Sheet5!$C$5:$C$12</c:f>
              <c:numCache>
                <c:formatCode>General</c:formatCode>
                <c:ptCount val="7"/>
                <c:pt idx="0">
                  <c:v>20</c:v>
                </c:pt>
                <c:pt idx="1">
                  <c:v>26</c:v>
                </c:pt>
                <c:pt idx="2">
                  <c:v>23</c:v>
                </c:pt>
                <c:pt idx="3">
                  <c:v>34</c:v>
                </c:pt>
                <c:pt idx="4">
                  <c:v>46</c:v>
                </c:pt>
                <c:pt idx="5">
                  <c:v>19</c:v>
                </c:pt>
                <c:pt idx="6">
                  <c:v>21</c:v>
                </c:pt>
              </c:numCache>
            </c:numRef>
          </c:val>
        </c:ser>
        <c:axId val="97433856"/>
        <c:axId val="98566912"/>
      </c:barChart>
      <c:catAx>
        <c:axId val="97433856"/>
        <c:scaling>
          <c:orientation val="minMax"/>
        </c:scaling>
        <c:axPos val="b"/>
        <c:tickLblPos val="nextTo"/>
        <c:crossAx val="98566912"/>
        <c:crosses val="autoZero"/>
        <c:auto val="1"/>
        <c:lblAlgn val="ctr"/>
        <c:lblOffset val="100"/>
      </c:catAx>
      <c:valAx>
        <c:axId val="98566912"/>
        <c:scaling>
          <c:orientation val="minMax"/>
        </c:scaling>
        <c:axPos val="l"/>
        <c:majorGridlines/>
        <c:numFmt formatCode="General" sourceLinked="1"/>
        <c:tickLblPos val="nextTo"/>
        <c:crossAx val="97433856"/>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4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91"/>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66844" y="2500306"/>
            <a:ext cx="8610600" cy="2554545"/>
          </a:xfrm>
          <a:prstGeom prst="rect">
            <a:avLst/>
          </a:prstGeom>
          <a:noFill/>
        </p:spPr>
        <p:txBody>
          <a:bodyPr wrap="square" rtlCol="0">
            <a:spAutoFit/>
          </a:bodyPr>
          <a:lstStyle/>
          <a:p>
            <a:r>
              <a:rPr lang="en-US" sz="3200" dirty="0"/>
              <a:t>STUDENT NAME</a:t>
            </a:r>
            <a:r>
              <a:rPr lang="en-US" sz="3200" dirty="0" smtClean="0"/>
              <a:t>: V.VINOTH KUMAR</a:t>
            </a:r>
            <a:endParaRPr lang="en-US" sz="3200" dirty="0"/>
          </a:p>
          <a:p>
            <a:r>
              <a:rPr lang="en-US" sz="3200" dirty="0"/>
              <a:t>REGISTER NO</a:t>
            </a:r>
            <a:r>
              <a:rPr lang="en-US" sz="3200" dirty="0" smtClean="0"/>
              <a:t>: 122200198&amp; </a:t>
            </a:r>
            <a:r>
              <a:rPr lang="en-US" sz="3200" dirty="0" smtClean="0"/>
              <a:t>asunm110122200198</a:t>
            </a:r>
            <a:endParaRPr lang="en-US" sz="3200" dirty="0"/>
          </a:p>
          <a:p>
            <a:r>
              <a:rPr lang="en-US" sz="3200" dirty="0"/>
              <a:t>DEPARTMENT</a:t>
            </a:r>
            <a:r>
              <a:rPr lang="en-US" sz="3200" dirty="0" smtClean="0"/>
              <a:t>: B.COM CS</a:t>
            </a:r>
            <a:endParaRPr lang="en-US" sz="3200" dirty="0"/>
          </a:p>
          <a:p>
            <a:r>
              <a:rPr lang="en-US" sz="3200" dirty="0" smtClean="0"/>
              <a:t>COLLEGE : D.R.B.C.C.C HINDU COLLEGE</a:t>
            </a:r>
            <a:endParaRPr lang="en-US" sz="3200" dirty="0"/>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61" y="58959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5"/>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809599" y="1857364"/>
            <a:ext cx="184731" cy="369332"/>
          </a:xfrm>
          <a:prstGeom prst="rect">
            <a:avLst/>
          </a:prstGeom>
          <a:noFill/>
        </p:spPr>
        <p:txBody>
          <a:bodyPr wrap="none" rtlCol="0">
            <a:spAutoFit/>
          </a:bodyPr>
          <a:lstStyle/>
          <a:p>
            <a:endParaRPr lang="en-IN" dirty="0"/>
          </a:p>
        </p:txBody>
      </p:sp>
      <p:sp>
        <p:nvSpPr>
          <p:cNvPr id="10" name="Rectangle 9"/>
          <p:cNvSpPr/>
          <p:nvPr/>
        </p:nvSpPr>
        <p:spPr>
          <a:xfrm>
            <a:off x="738160" y="1214428"/>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1" y="58959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4"/>
            <a:ext cx="2437131" cy="65979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45"/>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p:cNvGraphicFramePr/>
          <p:nvPr/>
        </p:nvGraphicFramePr>
        <p:xfrm>
          <a:off x="952464" y="1500174"/>
          <a:ext cx="9429816" cy="478634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38156" y="1500174"/>
            <a:ext cx="9501255" cy="501675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a:t>
            </a:r>
            <a:endParaRPr lang="en-IN" sz="32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2"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61" y="58959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86"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36" y="6410341"/>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2"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45"/>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5"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6"/>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91"/>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66715" y="1857367"/>
            <a:ext cx="7286676" cy="5632311"/>
          </a:xfrm>
          <a:prstGeom prst="rect">
            <a:avLst/>
          </a:prstGeom>
          <a:noFill/>
        </p:spPr>
        <p:txBody>
          <a:bodyPr wrap="square" rtlCol="0">
            <a:spAutoFit/>
          </a:bodyPr>
          <a:lstStyle/>
          <a:p>
            <a:r>
              <a:rPr lang="en-IN" sz="4000" dirty="0" smtClean="0"/>
              <a:t>To write a problem statement on employee performance, you need to identify the specific area of performance that is problematic, such as low productivity, high absenteeism, or poor quality of work.</a:t>
            </a:r>
            <a:endParaRPr lang="en-I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3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91"/>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1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2399" y="1714488"/>
            <a:ext cx="8858312" cy="5632311"/>
          </a:xfrm>
          <a:prstGeom prst="rect">
            <a:avLst/>
          </a:prstGeom>
          <a:noFill/>
        </p:spPr>
        <p:txBody>
          <a:bodyPr wrap="square" rtlCol="0">
            <a:spAutoFit/>
          </a:bodyPr>
          <a:lstStyle/>
          <a:p>
            <a:r>
              <a:rPr lang="en-IN" sz="4000" dirty="0" smtClean="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61" y="58959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10" y="6172216"/>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595275" y="1643054"/>
            <a:ext cx="8572560" cy="954107"/>
          </a:xfrm>
          <a:prstGeom prst="rect">
            <a:avLst/>
          </a:prstGeom>
          <a:noFill/>
        </p:spPr>
        <p:txBody>
          <a:bodyPr wrap="square" rtlCol="0">
            <a:spAutoFit/>
          </a:bodyPr>
          <a:lstStyle/>
          <a:p>
            <a:r>
              <a:rPr lang="en-IN" sz="2800" b="1" dirty="0" smtClean="0">
                <a:latin typeface="Arial Narrow" pitchFamily="34" charset="0"/>
              </a:rPr>
              <a:t>The end users of employee performance analysis using Excel can be managers and employees:</a:t>
            </a:r>
            <a:endParaRPr lang="en-IN" sz="2800" b="1" dirty="0">
              <a:latin typeface="Arial Narrow" pitchFamily="34" charset="0"/>
            </a:endParaRPr>
          </a:p>
        </p:txBody>
      </p:sp>
      <p:sp>
        <p:nvSpPr>
          <p:cNvPr id="10" name="TextBox 9"/>
          <p:cNvSpPr txBox="1"/>
          <p:nvPr/>
        </p:nvSpPr>
        <p:spPr>
          <a:xfrm>
            <a:off x="881032" y="2714620"/>
            <a:ext cx="8858311" cy="1938992"/>
          </a:xfrm>
          <a:prstGeom prst="rect">
            <a:avLst/>
          </a:prstGeom>
          <a:noFill/>
        </p:spPr>
        <p:txBody>
          <a:bodyPr wrap="square" rtlCol="0">
            <a:spAutoFit/>
          </a:bodyPr>
          <a:lstStyle/>
          <a:p>
            <a:pPr fontAlgn="ctr"/>
            <a:r>
              <a:rPr lang="en-IN" sz="2400" dirty="0" smtClean="0"/>
              <a:t>Managers: Can add comments and ratings to employee reviews, and change the review status to "Final review" so that both the manager and employee can see it. </a:t>
            </a:r>
          </a:p>
          <a:p>
            <a:r>
              <a:rPr lang="en-IN" sz="2400" dirty="0" smtClean="0"/>
              <a:t/>
            </a:r>
            <a:br>
              <a:rPr lang="en-IN" sz="2400" dirty="0" smtClean="0"/>
            </a:br>
            <a:endParaRPr lang="en-IN" sz="2400" dirty="0"/>
          </a:p>
        </p:txBody>
      </p:sp>
      <p:sp>
        <p:nvSpPr>
          <p:cNvPr id="12" name="Right Arrow 11"/>
          <p:cNvSpPr/>
          <p:nvPr/>
        </p:nvSpPr>
        <p:spPr>
          <a:xfrm>
            <a:off x="595275" y="4214818"/>
            <a:ext cx="28575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52464" y="4143380"/>
            <a:ext cx="8501123" cy="1569660"/>
          </a:xfrm>
          <a:prstGeom prst="rect">
            <a:avLst/>
          </a:prstGeom>
          <a:noFill/>
        </p:spPr>
        <p:txBody>
          <a:bodyPr wrap="square" rtlCol="0">
            <a:spAutoFit/>
          </a:bodyPr>
          <a:lstStyle/>
          <a:p>
            <a:pPr fontAlgn="ctr"/>
            <a:r>
              <a:rPr lang="en-IN" sz="2400" dirty="0" smtClean="0"/>
              <a:t>Employees: Can see the review after the manager changes the status to "Final review". </a:t>
            </a:r>
          </a:p>
          <a:p>
            <a:r>
              <a:rPr lang="en-IN" sz="2400" dirty="0" smtClean="0"/>
              <a:t/>
            </a:r>
            <a:br>
              <a:rPr lang="en-IN" sz="2400" dirty="0" smtClean="0"/>
            </a:br>
            <a:endParaRPr lang="en-IN" sz="2400" dirty="0"/>
          </a:p>
        </p:txBody>
      </p:sp>
      <p:sp>
        <p:nvSpPr>
          <p:cNvPr id="14" name="Right Arrow 13"/>
          <p:cNvSpPr/>
          <p:nvPr/>
        </p:nvSpPr>
        <p:spPr>
          <a:xfrm>
            <a:off x="595275" y="2786058"/>
            <a:ext cx="28575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 y="1714491"/>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1" y="58959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9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91"/>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024035" y="1714489"/>
            <a:ext cx="8001056" cy="1569660"/>
          </a:xfrm>
          <a:prstGeom prst="rect">
            <a:avLst/>
          </a:prstGeom>
          <a:noFill/>
        </p:spPr>
        <p:txBody>
          <a:bodyPr wrap="square" rtlCol="0">
            <a:spAutoFit/>
          </a:bodyPr>
          <a:lstStyle/>
          <a:p>
            <a:r>
              <a:rPr lang="en-IN" sz="3200" dirty="0" smtClean="0"/>
              <a:t>Create and use pivot tables for dynamic data analysis, summarizing and filtering performance data.</a:t>
            </a:r>
            <a:endParaRPr lang="en-IN" sz="3200" dirty="0"/>
          </a:p>
        </p:txBody>
      </p:sp>
      <p:sp>
        <p:nvSpPr>
          <p:cNvPr id="11" name="TextBox 10"/>
          <p:cNvSpPr txBox="1"/>
          <p:nvPr/>
        </p:nvSpPr>
        <p:spPr>
          <a:xfrm>
            <a:off x="2166911" y="3571877"/>
            <a:ext cx="7715304" cy="3046988"/>
          </a:xfrm>
          <a:prstGeom prst="rect">
            <a:avLst/>
          </a:prstGeom>
          <a:noFill/>
        </p:spPr>
        <p:txBody>
          <a:bodyPr wrap="square" rtlCol="0">
            <a:spAutoFit/>
          </a:bodyPr>
          <a:lstStyle/>
          <a:p>
            <a:r>
              <a:rPr lang="en-IN" sz="3200" dirty="0" smtClean="0"/>
              <a:t>A PivotTable is an interactive way to quickly summarize large amounts of data. You can use a PivotTable to analyze numerical data in detail, and answer unanticipated questions about your data.</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81025" y="1643053"/>
            <a:ext cx="9072627" cy="4401205"/>
          </a:xfrm>
          <a:prstGeom prst="rect">
            <a:avLst/>
          </a:prstGeom>
          <a:noFill/>
        </p:spPr>
        <p:txBody>
          <a:bodyPr wrap="square" rtlCol="0">
            <a:spAutoFit/>
          </a:bodyPr>
          <a:lstStyle/>
          <a:p>
            <a:r>
              <a:rPr lang="en-IN" sz="4000" dirty="0" smtClean="0"/>
              <a:t> In section 2, a complete </a:t>
            </a:r>
            <a:r>
              <a:rPr lang="en-IN" sz="4000" b="1" dirty="0" smtClean="0"/>
              <a:t>description</a:t>
            </a:r>
            <a:r>
              <a:rPr lang="en-IN" sz="4000" dirty="0" smtClean="0"/>
              <a:t> of the study is presented, … for predicting </a:t>
            </a:r>
            <a:r>
              <a:rPr lang="en-IN" sz="4000" b="1" dirty="0" smtClean="0"/>
              <a:t>performance</a:t>
            </a:r>
            <a:r>
              <a:rPr lang="en-IN" sz="4000" dirty="0" smtClean="0"/>
              <a:t/>
            </a:r>
            <a:br>
              <a:rPr lang="en-IN" sz="4000" dirty="0" smtClean="0"/>
            </a:br>
            <a:r>
              <a:rPr lang="en-IN" sz="4000" dirty="0" smtClean="0"/>
              <a:t>depending on a </a:t>
            </a:r>
            <a:r>
              <a:rPr lang="en-IN" sz="4000" b="1" dirty="0" smtClean="0"/>
              <a:t>dataset</a:t>
            </a:r>
            <a:r>
              <a:rPr lang="en-IN" sz="4000" dirty="0" smtClean="0"/>
              <a:t> </a:t>
            </a:r>
            <a:r>
              <a:rPr lang="en-IN" sz="4000" b="1" dirty="0" smtClean="0"/>
              <a:t>from</a:t>
            </a:r>
            <a:r>
              <a:rPr lang="en-IN" sz="4000" dirty="0" smtClean="0"/>
              <a:t> a … in the questionnaires has been transferred to </a:t>
            </a:r>
            <a:r>
              <a:rPr lang="en-IN" sz="4000" b="1" dirty="0" smtClean="0"/>
              <a:t>Excel</a:t>
            </a:r>
            <a:r>
              <a:rPr lang="en-IN" sz="4000" dirty="0" smtClean="0"/>
              <a:t> sheets.</a:t>
            </a:r>
            <a:endParaRPr lang="en-IN" sz="40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45"/>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61" y="58959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739085" y="3438528"/>
            <a:ext cx="2466975" cy="3419475"/>
          </a:xfrm>
          <a:prstGeom prst="rect">
            <a:avLst/>
          </a:prstGeom>
        </p:spPr>
      </p:pic>
      <p:sp>
        <p:nvSpPr>
          <p:cNvPr id="7" name="object 7"/>
          <p:cNvSpPr txBox="1">
            <a:spLocks noGrp="1"/>
          </p:cNvSpPr>
          <p:nvPr>
            <p:ph type="title"/>
          </p:nvPr>
        </p:nvSpPr>
        <p:spPr>
          <a:xfrm>
            <a:off x="739779"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1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09589" y="1714488"/>
            <a:ext cx="7929619" cy="5016758"/>
          </a:xfrm>
          <a:prstGeom prst="rect">
            <a:avLst/>
          </a:prstGeom>
          <a:noFill/>
        </p:spPr>
        <p:txBody>
          <a:bodyPr wrap="square" rtlCol="0">
            <a:spAutoFit/>
          </a:bodyPr>
          <a:lstStyle/>
          <a:p>
            <a:r>
              <a:rPr lang="en-IN" sz="4000" dirty="0" smtClean="0"/>
              <a:t> Most companies use multiple measures to evaluate employee, departmental, or divisional performance. Aggregating multiple measures is subjective and can lead to employee dissatisfaction and game playing.</a:t>
            </a:r>
            <a:endParaRPr lang="en-IN"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316</TotalTime>
  <Words>374</Words>
  <Application>Microsoft Office PowerPoint</Application>
  <PresentationFormat>Custom</PresentationFormat>
  <Paragraphs>69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Windows User</cp:lastModifiedBy>
  <cp:revision>23</cp:revision>
  <dcterms:created xsi:type="dcterms:W3CDTF">2024-03-29T15:07:22Z</dcterms:created>
  <dcterms:modified xsi:type="dcterms:W3CDTF">2024-08-31T02:12:52Z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