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5"/>
  </p:notesMasterIdLst>
  <p:sldIdLst>
    <p:sldId id="258" r:id="rId3"/>
    <p:sldId id="340" r:id="rId4"/>
    <p:sldId id="326" r:id="rId5"/>
    <p:sldId id="382" r:id="rId6"/>
    <p:sldId id="551" r:id="rId7"/>
    <p:sldId id="547" r:id="rId8"/>
    <p:sldId id="548" r:id="rId9"/>
    <p:sldId id="552" r:id="rId10"/>
    <p:sldId id="553" r:id="rId11"/>
    <p:sldId id="549" r:id="rId12"/>
    <p:sldId id="554" r:id="rId13"/>
    <p:sldId id="492" r:id="rId14"/>
    <p:sldId id="504" r:id="rId15"/>
    <p:sldId id="509" r:id="rId16"/>
    <p:sldId id="512" r:id="rId17"/>
    <p:sldId id="511" r:id="rId18"/>
    <p:sldId id="518" r:id="rId19"/>
    <p:sldId id="517" r:id="rId20"/>
    <p:sldId id="539" r:id="rId21"/>
    <p:sldId id="542" r:id="rId22"/>
    <p:sldId id="555" r:id="rId23"/>
    <p:sldId id="355" r:id="rId2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7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64600"/>
            <a:ext cx="5048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25131"/>
            <a:ext cx="504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101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We know: P(A|B</a:t>
            </a:r>
            <a:r>
              <a:rPr lang="en-US" sz="2800">
                <a:latin typeface="PFDinTextCompPro-Italic"/>
                <a:cs typeface="PFDinTextCompPro-Italic"/>
              </a:rPr>
              <a:t>) = P(AB) / P(B</a:t>
            </a:r>
            <a:r>
              <a:rPr lang="en-US" sz="2800" smtClean="0">
                <a:latin typeface="PFDinTextCompPro-Italic"/>
                <a:cs typeface="PFDinTextCompPro-Italic"/>
              </a:rPr>
              <a:t>) and </a:t>
            </a:r>
            <a:r>
              <a:rPr lang="en-US" sz="2800">
                <a:latin typeface="PFDinTextCompPro-Italic"/>
                <a:cs typeface="PFDinTextCompPro-Italic"/>
              </a:rPr>
              <a:t>P(B|A) = </a:t>
            </a:r>
            <a:r>
              <a:rPr lang="en-US" sz="2800" smtClean="0">
                <a:latin typeface="PFDinTextCompPro-Italic"/>
                <a:cs typeface="PFDinTextCompPro-Italic"/>
              </a:rPr>
              <a:t>P(AB) </a:t>
            </a:r>
            <a:r>
              <a:rPr lang="en-US" sz="2800">
                <a:latin typeface="PFDinTextCompPro-Italic"/>
                <a:cs typeface="PFDinTextCompPro-Italic"/>
              </a:rPr>
              <a:t>/ P(A</a:t>
            </a:r>
            <a:r>
              <a:rPr lang="en-US" sz="280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Rearrange to get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>
                <a:latin typeface="PFDinTextCompPro-Italic"/>
                <a:cs typeface="PFDinTextCompPro-Italic"/>
              </a:rPr>
              <a:t>P(A|B)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Suppose we have a dataset with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a class label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891337" y="2781300"/>
            <a:ext cx="5334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560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 It represents the joint probability of observing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given that that record belongs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00537" y="2851282"/>
            <a:ext cx="457200" cy="8444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doesn’t depend 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is </a:t>
            </a:r>
            <a:r>
              <a:rPr lang="en-US" sz="2800" smtClean="0">
                <a:latin typeface="PFDinTextCompPro-Italic"/>
                <a:cs typeface="PFDinTextCompPro-Italic"/>
              </a:rPr>
              <a:t>generally ignored.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39368" y="3238499"/>
            <a:ext cx="624922" cy="759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785937" y="3086100"/>
            <a:ext cx="685800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>
                <a:latin typeface="PFDinTextCompPro-Medium"/>
                <a:cs typeface="PFDinTextCompPro-Medium"/>
              </a:rPr>
              <a:t>update </a:t>
            </a:r>
            <a:r>
              <a:rPr lang="en-US" sz="300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>
                <a:cs typeface="PFDinTextCompPro-Italic"/>
              </a:rPr>
              <a:t>C</a:t>
            </a:r>
            <a:r>
              <a:rPr lang="en-US" sz="3000">
                <a:latin typeface="PFDinTextCompPro-Italic"/>
                <a:cs typeface="PFDinTextCompPro-Italic"/>
              </a:rPr>
              <a:t> using the data (“evidence”) at our disposal.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14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A: Estimating the full likelihood </a:t>
            </a:r>
            <a:r>
              <a:rPr lang="en-US" sz="2800" smtClean="0">
                <a:latin typeface="PFDinTextCompPro-Italic"/>
                <a:cs typeface="PFDinTextCompPro-Italic"/>
              </a:rPr>
              <a:t>function.</a:t>
            </a:r>
          </a:p>
          <a:p>
            <a:pPr algn="l"/>
            <a:endParaRPr lang="en-US" sz="2000">
              <a:latin typeface="PFDinTextCompPro-Italic"/>
              <a:cs typeface="PFDinTextCompPro-Italic"/>
            </a:endParaRPr>
          </a:p>
          <a:p>
            <a:r>
              <a:rPr lang="en-US" sz="2400" i="1">
                <a:cs typeface="PFDinTextCompPro-Italic"/>
              </a:rPr>
              <a:t>P({x</a:t>
            </a:r>
            <a:r>
              <a:rPr lang="en-US" sz="2400" i="1" baseline="-25000">
                <a:cs typeface="PFDinTextCompPro-Italic"/>
              </a:rPr>
              <a:t>i</a:t>
            </a:r>
            <a:r>
              <a:rPr lang="en-US" sz="2400" i="1">
                <a:cs typeface="PFDinTextCompPro-Italic"/>
              </a:rPr>
              <a:t>}|C) = P({x</a:t>
            </a:r>
            <a:r>
              <a:rPr lang="en-US" sz="2400" i="1" baseline="-25000">
                <a:cs typeface="PFDinTextCompPro-Italic"/>
              </a:rPr>
              <a:t>1</a:t>
            </a:r>
            <a:r>
              <a:rPr lang="en-US" sz="2400" i="1">
                <a:cs typeface="PFDinTextCompPro-Italic"/>
              </a:rPr>
              <a:t>, x</a:t>
            </a:r>
            <a:r>
              <a:rPr lang="en-US" sz="2400" i="1" baseline="-25000">
                <a:cs typeface="PFDinTextCompPro-Italic"/>
              </a:rPr>
              <a:t>2</a:t>
            </a:r>
            <a:r>
              <a:rPr lang="en-US" sz="2400" i="1">
                <a:cs typeface="PFDinTextCompPro-Italic"/>
              </a:rPr>
              <a:t>, …, x</a:t>
            </a:r>
            <a:r>
              <a:rPr lang="en-US" sz="2400" i="1" baseline="-25000">
                <a:cs typeface="PFDinTextCompPro-Italic"/>
              </a:rPr>
              <a:t>n</a:t>
            </a:r>
            <a:r>
              <a:rPr lang="en-US" sz="2400" i="1">
                <a:cs typeface="PFDinTextCompPro-Italic"/>
              </a:rPr>
              <a:t>})|C)</a:t>
            </a:r>
          </a:p>
          <a:p>
            <a:endParaRPr lang="en-US" sz="2000" i="1"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 i="1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probability and Bayes’ Theorem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Bayes classification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</a:t>
            </a:r>
            <a:r>
              <a:rPr lang="en-US" sz="2000" i="1" smtClean="0">
                <a:latin typeface="+mn-lt"/>
                <a:cs typeface="PFDinTextCompPro-Italic"/>
              </a:rPr>
              <a:t>P({x</a:t>
            </a:r>
            <a:r>
              <a:rPr lang="en-US" sz="2000" i="1" baseline="-2500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}|C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28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957318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2326600"/>
            <a:ext cx="838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In summary,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smtClean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76737" y="1831209"/>
            <a:ext cx="351631" cy="4166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014537" y="1257300"/>
            <a:ext cx="457200" cy="416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9343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628900"/>
            <a:ext cx="8426450" cy="2438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</a:t>
            </a:r>
            <a:r>
              <a:rPr lang="en-US" sz="7500" smtClean="0"/>
              <a:t>. probability And</a:t>
            </a:r>
            <a:br>
              <a:rPr lang="en-US" sz="7500" smtClean="0"/>
            </a:br>
            <a:r>
              <a:rPr lang="en-US" sz="7500" smtClean="0"/>
              <a:t>Bayes’ Theorem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737" y="1049179"/>
            <a:ext cx="472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pretend you are flipping a coin. This diagram represents the “universe” of all possible outcomes,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smtClean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are the mutually exclusive events that make up the sample space for a coin flip?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Heads and tails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487" y="1104900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now pretend that our universe involves a research study on humans. Event “A” is people in that study who have cancer.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A?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P(A) = 25/100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14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is the max probability of any event?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1</a:t>
            </a:r>
          </a:p>
        </p:txBody>
      </p:sp>
    </p:spTree>
    <p:extLst>
      <p:ext uri="{BB962C8B-B14F-4D97-AF65-F5344CB8AC3E}">
        <p14:creationId xmlns:p14="http://schemas.microsoft.com/office/powerpoint/2010/main" val="463699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104900"/>
            <a:ext cx="5048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</p:txBody>
      </p:sp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How would you describe the “cancer status” and “test status” of people in each area of the diagram?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 </a:t>
            </a:r>
            <a:r>
              <a:rPr lang="en-US" sz="2800" smtClean="0">
                <a:latin typeface="PFDinTextCompPro-Italic"/>
                <a:cs typeface="PFDinTextCompPro-Italic"/>
              </a:rPr>
              <a:t>   Purple: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124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smtClean="0">
                <a:latin typeface="PFDinTextCompPro-Italic"/>
                <a:cs typeface="PFDinTextCompPro-Italic"/>
              </a:rPr>
              <a:t> of A and B, denoted as P(AB).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176208"/>
            <a:ext cx="3124200" cy="16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08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smtClean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P(A|B) = P(AB) / P(B) = (20/100) / (30/100)</a:t>
            </a:r>
            <a:endParaRPr lang="en-US" sz="2800">
              <a:latin typeface="PFDinTextCompPro-Italic"/>
              <a:cs typeface="PFDinTextCompPro-Ital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1953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14525</TotalTime>
  <Pages>0</Pages>
  <Words>1111</Words>
  <Characters>0</Characters>
  <Application>Microsoft Macintosh PowerPoint</Application>
  <PresentationFormat>Custom</PresentationFormat>
  <Lines>0</Lines>
  <Paragraphs>142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GA_Instructor_Template_Deck</vt:lpstr>
      <vt:lpstr>Agenda</vt:lpstr>
      <vt:lpstr>DATA SCIENCE naive bayes classification</vt:lpstr>
      <vt:lpstr>   I. probability and Bayes’ Theorem iI. Naïve Bayes classification</vt:lpstr>
      <vt:lpstr> I.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2264</cp:revision>
  <cp:lastPrinted>2013-03-31T16:37:02Z</cp:lastPrinted>
  <dcterms:modified xsi:type="dcterms:W3CDTF">2015-02-08T21:56:47Z</dcterms:modified>
</cp:coreProperties>
</file>