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6" r:id="rId3"/>
  </p:sldMasterIdLst>
  <p:notesMasterIdLst>
    <p:notesMasterId r:id="rId22"/>
  </p:notesMasterIdLst>
  <p:sldIdLst>
    <p:sldId id="258" r:id="rId4"/>
    <p:sldId id="340" r:id="rId5"/>
    <p:sldId id="326" r:id="rId6"/>
    <p:sldId id="556" r:id="rId7"/>
    <p:sldId id="559" r:id="rId8"/>
    <p:sldId id="568" r:id="rId9"/>
    <p:sldId id="557" r:id="rId10"/>
    <p:sldId id="560" r:id="rId11"/>
    <p:sldId id="561" r:id="rId12"/>
    <p:sldId id="562" r:id="rId13"/>
    <p:sldId id="563" r:id="rId14"/>
    <p:sldId id="564" r:id="rId15"/>
    <p:sldId id="565" r:id="rId16"/>
    <p:sldId id="566" r:id="rId17"/>
    <p:sldId id="567" r:id="rId18"/>
    <p:sldId id="558" r:id="rId19"/>
    <p:sldId id="569" r:id="rId20"/>
    <p:sldId id="355" r:id="rId21"/>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7" autoAdjust="0"/>
    <p:restoredTop sz="93324" autoAdjust="0"/>
  </p:normalViewPr>
  <p:slideViewPr>
    <p:cSldViewPr>
      <p:cViewPr>
        <p:scale>
          <a:sx n="125" d="100"/>
          <a:sy n="125" d="100"/>
        </p:scale>
        <p:origin x="-80" y="-3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2/8/15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10</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11</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14</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15</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17</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8</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9</a:t>
            </a:fld>
            <a:endParaRPr lang="en-US"/>
          </a:p>
        </p:txBody>
      </p:sp>
    </p:spTree>
    <p:extLst>
      <p:ext uri="{BB962C8B-B14F-4D97-AF65-F5344CB8AC3E}">
        <p14:creationId xmlns:p14="http://schemas.microsoft.com/office/powerpoint/2010/main" val="184081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1420438471"/>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2577324037"/>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889783241"/>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00708132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4054888299"/>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587305082"/>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3707526120"/>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575417992"/>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42764038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261001923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377498951"/>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1074867640"/>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51750836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solidFill>
                  <a:srgbClr val="000000"/>
                </a:solidFill>
                <a:latin typeface="PFDinTextCompPro-Bold"/>
              </a:rPr>
              <a:pPr>
                <a:defRPr/>
              </a:pPr>
              <a:t>‹#›</a:t>
            </a:fld>
            <a:endParaRPr lang="en-US" dirty="0">
              <a:solidFill>
                <a:srgbClr val="000000"/>
              </a:solidFill>
              <a:latin typeface="PFDinTextCompPro-Bold"/>
            </a:endParaRPr>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887117196"/>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mailto:http://www.nltk.org/" TargetMode="External"/><Relationship Id="rId4" Type="http://schemas.openxmlformats.org/officeDocument/2006/relationships/hyperlink" Target="mailto:http://textblob.readthedocs.org/en/dev/" TargetMode="External"/><Relationship Id="rId5" Type="http://schemas.openxmlformats.org/officeDocument/2006/relationships/hyperlink" Target="mailto:http://honnibal.github.io/spaCy/" TargetMode="External"/><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2857500"/>
            <a:ext cx="8469313" cy="1676400"/>
          </a:xfrm>
        </p:spPr>
        <p:txBody>
          <a:bodyPr/>
          <a:lstStyle/>
          <a:p>
            <a:pPr>
              <a:defRPr/>
            </a:pPr>
            <a:r>
              <a:rPr lang="en-US" sz="9000" dirty="0" smtClean="0"/>
              <a:t>DATA SCIENCE</a:t>
            </a:r>
            <a:br>
              <a:rPr lang="en-US" sz="9000" dirty="0" smtClean="0"/>
            </a:br>
            <a:r>
              <a:rPr lang="en-US" sz="5000" dirty="0" smtClean="0"/>
              <a:t>natural Language Processing</a:t>
            </a:r>
            <a:endParaRPr lang="en-US" sz="5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Machine Translation</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Google Translate</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Can translate almost any word in any language to another language.</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10</a:t>
            </a:fld>
            <a:endParaRPr lang="en-US">
              <a:solidFill>
                <a:srgbClr val="000000"/>
              </a:solidFill>
              <a:latin typeface="PFDinTextCompPro-Bold"/>
            </a:endParaRPr>
          </a:p>
        </p:txBody>
      </p:sp>
    </p:spTree>
    <p:extLst>
      <p:ext uri="{BB962C8B-B14F-4D97-AF65-F5344CB8AC3E}">
        <p14:creationId xmlns:p14="http://schemas.microsoft.com/office/powerpoint/2010/main" val="12885769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Question Answering</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IBM Watson, Wolfram Alpha</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11</a:t>
            </a:fld>
            <a:endParaRPr lang="en-US">
              <a:solidFill>
                <a:srgbClr val="000000"/>
              </a:solidFill>
              <a:latin typeface="PFDinTextCompPro-Bold"/>
            </a:endParaRPr>
          </a:p>
        </p:txBody>
      </p:sp>
      <p:pic>
        <p:nvPicPr>
          <p:cNvPr id="3" name="Picture 2"/>
          <p:cNvPicPr>
            <a:picLocks noChangeAspect="1"/>
          </p:cNvPicPr>
          <p:nvPr/>
        </p:nvPicPr>
        <p:blipFill>
          <a:blip r:embed="rId3"/>
          <a:stretch>
            <a:fillRect/>
          </a:stretch>
        </p:blipFill>
        <p:spPr>
          <a:xfrm>
            <a:off x="2166937" y="2552700"/>
            <a:ext cx="5068655" cy="2562987"/>
          </a:xfrm>
          <a:prstGeom prst="rect">
            <a:avLst/>
          </a:prstGeom>
        </p:spPr>
      </p:pic>
    </p:spTree>
    <p:extLst>
      <p:ext uri="{BB962C8B-B14F-4D97-AF65-F5344CB8AC3E}">
        <p14:creationId xmlns:p14="http://schemas.microsoft.com/office/powerpoint/2010/main" val="12885769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Part of Speech Tagging</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Aids in many other NLP tasks such as Named Entity Recognition</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12</a:t>
            </a:fld>
            <a:endParaRPr lang="en-US">
              <a:solidFill>
                <a:srgbClr val="000000"/>
              </a:solidFill>
              <a:latin typeface="PFDinTextCompPro-Bold"/>
            </a:endParaRPr>
          </a:p>
        </p:txBody>
      </p:sp>
      <p:pic>
        <p:nvPicPr>
          <p:cNvPr id="2" name="Picture 1"/>
          <p:cNvPicPr>
            <a:picLocks noChangeAspect="1"/>
          </p:cNvPicPr>
          <p:nvPr/>
        </p:nvPicPr>
        <p:blipFill>
          <a:blip r:embed="rId3"/>
          <a:stretch>
            <a:fillRect/>
          </a:stretch>
        </p:blipFill>
        <p:spPr>
          <a:xfrm>
            <a:off x="3005137" y="2628900"/>
            <a:ext cx="3467100" cy="2515949"/>
          </a:xfrm>
          <a:prstGeom prst="rect">
            <a:avLst/>
          </a:prstGeom>
        </p:spPr>
      </p:pic>
    </p:spTree>
    <p:extLst>
      <p:ext uri="{BB962C8B-B14F-4D97-AF65-F5344CB8AC3E}">
        <p14:creationId xmlns:p14="http://schemas.microsoft.com/office/powerpoint/2010/main" val="1041309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Topic Modeling</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Finding latent groupings of documents based upon the words in them.</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Useful for news aggregators</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13</a:t>
            </a:fld>
            <a:endParaRPr lang="en-US">
              <a:solidFill>
                <a:srgbClr val="000000"/>
              </a:solidFill>
              <a:latin typeface="PFDinTextCompPro-Bold"/>
            </a:endParaRPr>
          </a:p>
        </p:txBody>
      </p:sp>
    </p:spTree>
    <p:extLst>
      <p:ext uri="{BB962C8B-B14F-4D97-AF65-F5344CB8AC3E}">
        <p14:creationId xmlns:p14="http://schemas.microsoft.com/office/powerpoint/2010/main" val="27765269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Sentiment Analysis</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Determining the emotional content of a document.</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Not only the emotion but the intensity of the emotion.</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Not always straight forward</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14</a:t>
            </a:fld>
            <a:endParaRPr lang="en-US">
              <a:solidFill>
                <a:srgbClr val="000000"/>
              </a:solidFill>
              <a:latin typeface="PFDinTextCompPro-Bold"/>
            </a:endParaRPr>
          </a:p>
        </p:txBody>
      </p:sp>
    </p:spTree>
    <p:extLst>
      <p:ext uri="{BB962C8B-B14F-4D97-AF65-F5344CB8AC3E}">
        <p14:creationId xmlns:p14="http://schemas.microsoft.com/office/powerpoint/2010/main" val="33837358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gn="ctr">
              <a:lnSpc>
                <a:spcPts val="3600"/>
              </a:lnSpc>
              <a:defRPr/>
            </a:pP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15</a:t>
            </a:fld>
            <a:endParaRPr lang="en-US">
              <a:solidFill>
                <a:srgbClr val="000000"/>
              </a:solidFill>
              <a:latin typeface="PFDinTextCompPro-Bold"/>
            </a:endParaRPr>
          </a:p>
        </p:txBody>
      </p:sp>
      <p:pic>
        <p:nvPicPr>
          <p:cNvPr id="4" name="Picture 3"/>
          <p:cNvPicPr>
            <a:picLocks noChangeAspect="1"/>
          </p:cNvPicPr>
          <p:nvPr/>
        </p:nvPicPr>
        <p:blipFill>
          <a:blip r:embed="rId3"/>
          <a:stretch>
            <a:fillRect/>
          </a:stretch>
        </p:blipFill>
        <p:spPr>
          <a:xfrm>
            <a:off x="505034" y="1028700"/>
            <a:ext cx="8443703" cy="4038599"/>
          </a:xfrm>
          <a:prstGeom prst="rect">
            <a:avLst/>
          </a:prstGeom>
        </p:spPr>
      </p:pic>
    </p:spTree>
    <p:extLst>
      <p:ext uri="{BB962C8B-B14F-4D97-AF65-F5344CB8AC3E}">
        <p14:creationId xmlns:p14="http://schemas.microsoft.com/office/powerpoint/2010/main" val="2500745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III. NLP In Python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563988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cap="none" dirty="0" smtClean="0">
                <a:latin typeface="PFDinTextCompPro-Bold" charset="0"/>
                <a:ea typeface="ヒラギノ角ゴ ProN W6" charset="0"/>
                <a:cs typeface="ヒラギノ角ゴ ProN W6" charset="0"/>
              </a:rPr>
              <a:t>Libraries</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hlinkClick r:id="rId3"/>
              </a:rPr>
              <a:t>NLTK</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hlinkClick r:id="rId4"/>
              </a:rPr>
              <a:t>TextBlob</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hlinkClick r:id="rId5"/>
              </a:rPr>
              <a:t>SpaCy</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17</a:t>
            </a:fld>
            <a:endParaRPr lang="en-US">
              <a:solidFill>
                <a:srgbClr val="000000"/>
              </a:solidFill>
              <a:latin typeface="PFDinTextCompPro-Bold"/>
            </a:endParaRPr>
          </a:p>
        </p:txBody>
      </p:sp>
    </p:spTree>
    <p:extLst>
      <p:ext uri="{BB962C8B-B14F-4D97-AF65-F5344CB8AC3E}">
        <p14:creationId xmlns:p14="http://schemas.microsoft.com/office/powerpoint/2010/main" val="11317434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9436256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Natural Language Processing</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NLP Applications</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iII</a:t>
            </a:r>
            <a:r>
              <a:rPr lang="en-US" sz="3000" dirty="0" smtClean="0">
                <a:latin typeface="PFDinTextCompPro-Bold" charset="0"/>
                <a:ea typeface="ヒラギノ角ゴ ProN W6" charset="0"/>
                <a:cs typeface="ヒラギノ角ゴ ProN W6" charset="0"/>
              </a:rPr>
              <a:t>. NLP IN Python</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 </a:t>
            </a:r>
            <a:r>
              <a:rPr lang="en-US" sz="7500" dirty="0" smtClean="0"/>
              <a:t>Natural Language Processing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b="0" cap="none" dirty="0" smtClean="0">
                <a:latin typeface="PFDinTextCompPro-Bold" charset="0"/>
                <a:ea typeface="ヒラギノ角ゴ ProN W6" charset="0"/>
                <a:cs typeface="ヒラギノ角ゴ ProN W6" charset="0"/>
              </a:rPr>
              <a:t>Natural </a:t>
            </a:r>
            <a:r>
              <a:rPr lang="en-US" sz="3000" b="0" cap="none" dirty="0">
                <a:latin typeface="PFDinTextCompPro-Bold" charset="0"/>
                <a:ea typeface="ヒラギノ角ゴ ProN W6" charset="0"/>
                <a:cs typeface="ヒラギノ角ゴ ProN W6" charset="0"/>
              </a:rPr>
              <a:t>language processing (NLP) is a field of computer</a:t>
            </a:r>
            <a:br>
              <a:rPr lang="en-US" sz="3000" b="0" cap="none" dirty="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science, artificial intelligence, and linguistics concerned with the</a:t>
            </a:r>
            <a:br>
              <a:rPr lang="en-US" sz="3000" b="0" cap="none" dirty="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interactions between computers and human (natural) languages. As</a:t>
            </a:r>
            <a:br>
              <a:rPr lang="en-US" sz="3000" b="0" cap="none" dirty="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such, NLP is related to the area of human–computer interaction.</a:t>
            </a:r>
            <a:br>
              <a:rPr lang="en-US" sz="3000" b="0" cap="none" dirty="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Many challenges in NLP involve natural language understanding --</a:t>
            </a:r>
            <a:br>
              <a:rPr lang="en-US" sz="3000" b="0" cap="none" dirty="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that is, enabling computers to derive meaning from human or</a:t>
            </a:r>
            <a:br>
              <a:rPr lang="en-US" sz="3000" b="0" cap="none" dirty="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natural language input</a:t>
            </a:r>
            <a:r>
              <a:rPr lang="en-US" sz="3000" b="0" cap="none" dirty="0" smtClean="0">
                <a:latin typeface="PFDinTextCompPro-Bold" charset="0"/>
                <a:ea typeface="ヒラギノ角ゴ ProN W6" charset="0"/>
                <a:cs typeface="ヒラギノ角ゴ ProN W6" charset="0"/>
              </a:rPr>
              <a:t>.</a:t>
            </a:r>
            <a:br>
              <a:rPr lang="en-US" sz="3000" b="0" cap="none" dirty="0" smtClean="0">
                <a:latin typeface="PFDinTextCompPro-Bold" charset="0"/>
                <a:ea typeface="ヒラギノ角ゴ ProN W6" charset="0"/>
                <a:cs typeface="ヒラギノ角ゴ ProN W6" charset="0"/>
              </a:rPr>
            </a:br>
            <a:r>
              <a:rPr lang="en-US" sz="1600" b="0" cap="none" dirty="0" smtClean="0">
                <a:latin typeface="PFDinTextCompPro-Bold" charset="0"/>
                <a:ea typeface="ヒラギノ角ゴ ProN W6" charset="0"/>
                <a:cs typeface="ヒラギノ角ゴ ProN W6" charset="0"/>
              </a:rPr>
              <a:t>-Wikipedia</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What is Natural Language Processing?</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4</a:t>
            </a:fld>
            <a:endParaRPr lang="en-US"/>
          </a:p>
        </p:txBody>
      </p:sp>
    </p:spTree>
    <p:extLst>
      <p:ext uri="{BB962C8B-B14F-4D97-AF65-F5344CB8AC3E}">
        <p14:creationId xmlns:p14="http://schemas.microsoft.com/office/powerpoint/2010/main" val="12528738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8763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b="0" cap="none" dirty="0" smtClean="0">
                <a:latin typeface="PFDinTextCompPro-Bold" charset="0"/>
                <a:ea typeface="ヒラギノ角ゴ ProN W6" charset="0"/>
                <a:cs typeface="ヒラギノ角ゴ ProN W6" charset="0"/>
              </a:rPr>
              <a:t>The interface between human and computer language</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What is Natural Language Processing?</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5</a:t>
            </a:fld>
            <a:endParaRPr lang="en-US"/>
          </a:p>
        </p:txBody>
      </p:sp>
      <p:sp>
        <p:nvSpPr>
          <p:cNvPr id="8" name="Title 1"/>
          <p:cNvSpPr txBox="1">
            <a:spLocks/>
          </p:cNvSpPr>
          <p:nvPr/>
        </p:nvSpPr>
        <p:spPr bwMode="auto">
          <a:xfrm>
            <a:off x="519112" y="1943100"/>
            <a:ext cx="8429625" cy="1219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However, language is often ambiguous.  Many words have different meanings based upon context.</a:t>
            </a:r>
            <a:endParaRPr lang="en-US" sz="3000" b="0" cap="none" dirty="0">
              <a:latin typeface="PFDinTextCompPro-Bold" charset="0"/>
              <a:ea typeface="ヒラギノ角ゴ ProN W6" charset="0"/>
              <a:cs typeface="ヒラギノ角ゴ ProN W6" charset="0"/>
            </a:endParaRPr>
          </a:p>
        </p:txBody>
      </p:sp>
      <p:sp>
        <p:nvSpPr>
          <p:cNvPr id="9" name="Title 1"/>
          <p:cNvSpPr txBox="1">
            <a:spLocks/>
          </p:cNvSpPr>
          <p:nvPr/>
        </p:nvSpPr>
        <p:spPr bwMode="auto">
          <a:xfrm>
            <a:off x="490537" y="3314700"/>
            <a:ext cx="8429625" cy="76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Humans can often decipher the ambiguity; computers cannot.</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10" name="Title 1"/>
          <p:cNvSpPr txBox="1">
            <a:spLocks/>
          </p:cNvSpPr>
          <p:nvPr/>
        </p:nvSpPr>
        <p:spPr bwMode="auto">
          <a:xfrm>
            <a:off x="519112" y="4229100"/>
            <a:ext cx="8429625" cy="6858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How do we deal with that?</a:t>
            </a:r>
            <a:endParaRPr lang="en-US" sz="3000" b="0" cap="none" dirty="0">
              <a:latin typeface="PFDinTextCompPro-Bold" charset="0"/>
              <a:ea typeface="ヒラギノ角ゴ ProN W6" charset="0"/>
              <a:cs typeface="ヒラギノ角ゴ ProN W6" charset="0"/>
            </a:endParaRPr>
          </a:p>
        </p:txBody>
      </p:sp>
    </p:spTree>
    <p:extLst>
      <p:ext uri="{BB962C8B-B14F-4D97-AF65-F5344CB8AC3E}">
        <p14:creationId xmlns:p14="http://schemas.microsoft.com/office/powerpoint/2010/main" val="1113388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647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b="0" cap="none" dirty="0" smtClean="0">
                <a:latin typeface="PFDinTextCompPro-Bold" charset="0"/>
                <a:ea typeface="ヒラギノ角ゴ ProN W6" charset="0"/>
                <a:cs typeface="ヒラギノ角ゴ ProN W6" charset="0"/>
              </a:rPr>
              <a:t>Create a complex set of rules?</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What is Natural Language Processing?</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6</a:t>
            </a:fld>
            <a:endParaRPr lang="en-US"/>
          </a:p>
        </p:txBody>
      </p:sp>
      <p:sp>
        <p:nvSpPr>
          <p:cNvPr id="5" name="Title 1"/>
          <p:cNvSpPr txBox="1">
            <a:spLocks/>
          </p:cNvSpPr>
          <p:nvPr/>
        </p:nvSpPr>
        <p:spPr bwMode="auto">
          <a:xfrm>
            <a:off x="519112" y="1943100"/>
            <a:ext cx="8429625" cy="76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That’s too fragile as language constantly changes.</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7" name="Title 1"/>
          <p:cNvSpPr txBox="1">
            <a:spLocks/>
          </p:cNvSpPr>
          <p:nvPr/>
        </p:nvSpPr>
        <p:spPr bwMode="auto">
          <a:xfrm>
            <a:off x="519112" y="2895600"/>
            <a:ext cx="8429625" cy="723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Semantic models work well but are computationally expensive.</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8" name="Title 1"/>
          <p:cNvSpPr txBox="1">
            <a:spLocks/>
          </p:cNvSpPr>
          <p:nvPr/>
        </p:nvSpPr>
        <p:spPr bwMode="auto">
          <a:xfrm>
            <a:off x="519112" y="3810000"/>
            <a:ext cx="8429625" cy="5715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Statistical models provide a good balance.</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Tree>
    <p:extLst>
      <p:ext uri="{BB962C8B-B14F-4D97-AF65-F5344CB8AC3E}">
        <p14:creationId xmlns:p14="http://schemas.microsoft.com/office/powerpoint/2010/main" val="3036488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II. NLP Applications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7685307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12573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b="0" cap="none" dirty="0" smtClean="0">
                <a:latin typeface="PFDinTextCompPro-Bold" charset="0"/>
                <a:ea typeface="ヒラギノ角ゴ ProN W6" charset="0"/>
                <a:cs typeface="ヒラギノ角ゴ ProN W6" charset="0"/>
              </a:rPr>
              <a:t>Take five minutes and jot down any common, real-world examples of NLP that you can think of.</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8</a:t>
            </a:fld>
            <a:endParaRPr lang="en-US">
              <a:solidFill>
                <a:srgbClr val="000000"/>
              </a:solidFill>
              <a:latin typeface="PFDinTextCompPro-Bold"/>
            </a:endParaRPr>
          </a:p>
        </p:txBody>
      </p:sp>
      <p:sp>
        <p:nvSpPr>
          <p:cNvPr id="5" name="Title 1"/>
          <p:cNvSpPr txBox="1">
            <a:spLocks/>
          </p:cNvSpPr>
          <p:nvPr/>
        </p:nvSpPr>
        <p:spPr bwMode="auto">
          <a:xfrm>
            <a:off x="519112" y="2438400"/>
            <a:ext cx="8429625" cy="8001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Let’s talk about some common applications.</a:t>
            </a:r>
            <a:endParaRPr lang="en-US" sz="3000" b="0" cap="none" dirty="0">
              <a:latin typeface="PFDinTextCompPro-Bold" charset="0"/>
              <a:ea typeface="ヒラギノ角ゴ ProN W6" charset="0"/>
              <a:cs typeface="ヒラギノ角ゴ ProN W6" charset="0"/>
            </a:endParaRPr>
          </a:p>
        </p:txBody>
      </p:sp>
    </p:spTree>
    <p:extLst>
      <p:ext uri="{BB962C8B-B14F-4D97-AF65-F5344CB8AC3E}">
        <p14:creationId xmlns:p14="http://schemas.microsoft.com/office/powerpoint/2010/main" val="24304800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Speech Recognition</a:t>
            </a:r>
            <a:br>
              <a:rPr lang="en-US" sz="300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err="1" smtClean="0">
                <a:latin typeface="PFDinTextCompPro-Bold" charset="0"/>
                <a:ea typeface="ヒラギノ角ゴ ProN W6" charset="0"/>
                <a:cs typeface="ヒラギノ角ゴ ProN W6" charset="0"/>
              </a:rPr>
              <a:t>Siri</a:t>
            </a:r>
            <a:r>
              <a:rPr lang="en-US" sz="3000" b="0" cap="none" dirty="0" smtClean="0">
                <a:latin typeface="PFDinTextCompPro-Bold" charset="0"/>
                <a:ea typeface="ヒラギノ角ゴ ProN W6" charset="0"/>
                <a:cs typeface="ヒラギノ角ゴ ProN W6" charset="0"/>
              </a:rPr>
              <a:t> or Google Now</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Speech recognition software incorporate language models along with audio signal.</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9</a:t>
            </a:fld>
            <a:endParaRPr lang="en-US">
              <a:solidFill>
                <a:srgbClr val="000000"/>
              </a:solidFill>
              <a:latin typeface="PFDinTextCompPro-Bold"/>
            </a:endParaRPr>
          </a:p>
        </p:txBody>
      </p:sp>
    </p:spTree>
    <p:extLst>
      <p:ext uri="{BB962C8B-B14F-4D97-AF65-F5344CB8AC3E}">
        <p14:creationId xmlns:p14="http://schemas.microsoft.com/office/powerpoint/2010/main" val="6502181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14743</TotalTime>
  <Pages>0</Pages>
  <Words>203</Words>
  <Characters>0</Characters>
  <Application>Microsoft Macintosh PowerPoint</Application>
  <PresentationFormat>Custom</PresentationFormat>
  <Lines>0</Lines>
  <Paragraphs>71</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GA_Instructor_Template_Deck</vt:lpstr>
      <vt:lpstr>Agenda</vt:lpstr>
      <vt:lpstr>1_Agenda</vt:lpstr>
      <vt:lpstr>DATA SCIENCE natural Language Processing</vt:lpstr>
      <vt:lpstr>   I. Natural Language Processing II. NLP Applications iII. NLP IN Python</vt:lpstr>
      <vt:lpstr> I. Natural Language Processing</vt:lpstr>
      <vt:lpstr>Natural language processing (NLP) is a field of computer science, artificial intelligence, and linguistics concerned with the interactions between computers and human (natural) languages. As such, NLP is related to the area of human–computer interaction. Many challenges in NLP involve natural language understanding -- that is, enabling computers to derive meaning from human or natural language input. -Wikipedia</vt:lpstr>
      <vt:lpstr>The interface between human and computer language </vt:lpstr>
      <vt:lpstr>Create a complex set of rules? </vt:lpstr>
      <vt:lpstr> II. NLP Applications</vt:lpstr>
      <vt:lpstr>Take five minutes and jot down any common, real-world examples of NLP that you can think of.</vt:lpstr>
      <vt:lpstr>Speech Recognition  Siri or Google Now  Speech recognition software incorporate language models along with audio signal.</vt:lpstr>
      <vt:lpstr>Machine Translation  Google Translate  Can translate almost any word in any language to another language.</vt:lpstr>
      <vt:lpstr>Question Answering  IBM Watson, Wolfram Alpha</vt:lpstr>
      <vt:lpstr>Part of Speech Tagging  Aids in many other NLP tasks such as Named Entity Recognition</vt:lpstr>
      <vt:lpstr>Topic Modeling  Finding latent groupings of documents based upon the words in them.  Useful for news aggregators</vt:lpstr>
      <vt:lpstr>Sentiment Analysis  Determining the emotional content of a document.  Not only the emotion but the intensity of the emotion.  Not always straight forward</vt:lpstr>
      <vt:lpstr>PowerPoint Presentation</vt:lpstr>
      <vt:lpstr> III. NLP In Python</vt:lpstr>
      <vt:lpstr>Libraries  NLTK TextBlob SpaCy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Brandon B</cp:lastModifiedBy>
  <cp:revision>2274</cp:revision>
  <cp:lastPrinted>2013-03-31T16:37:02Z</cp:lastPrinted>
  <dcterms:modified xsi:type="dcterms:W3CDTF">2015-02-09T01:35:13Z</dcterms:modified>
</cp:coreProperties>
</file>