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63" r:id="rId4"/>
    <p:sldId id="270" r:id="rId5"/>
    <p:sldId id="264" r:id="rId6"/>
    <p:sldId id="274" r:id="rId7"/>
    <p:sldId id="275" r:id="rId8"/>
    <p:sldId id="278" r:id="rId9"/>
    <p:sldId id="279" r:id="rId10"/>
    <p:sldId id="280" r:id="rId11"/>
    <p:sldId id="27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4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1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5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6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8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4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37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3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1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5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March 13, 2023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33516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0" r:id="rId6"/>
    <p:sldLayoutId id="2147483705" r:id="rId7"/>
    <p:sldLayoutId id="2147483701" r:id="rId8"/>
    <p:sldLayoutId id="2147483702" r:id="rId9"/>
    <p:sldLayoutId id="2147483703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8F1DA978-2FF0-4E09-976F-91C6D4AA5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5488" y="125488"/>
            <a:ext cx="6346209" cy="609523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88104" y="2550870"/>
            <a:ext cx="2501979" cy="6112279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79BBB12-9455-421B-86B2-0EA775202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72450" y="728296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834F3456-2048-4C4C-ABD0-AEC3A5314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9025" y="2062099"/>
            <a:ext cx="5053567" cy="2990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9181E9-8870-43B5-8EED-96EC7E86AD09}"/>
              </a:ext>
            </a:extLst>
          </p:cNvPr>
          <p:cNvSpPr txBox="1"/>
          <p:nvPr/>
        </p:nvSpPr>
        <p:spPr>
          <a:xfrm>
            <a:off x="310056" y="4925848"/>
            <a:ext cx="319864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K A </a:t>
            </a:r>
            <a:r>
              <a:rPr lang="en-US" b="1" dirty="0" err="1">
                <a:solidFill>
                  <a:schemeClr val="bg1"/>
                </a:solidFill>
              </a:rPr>
              <a:t>Midhunkumar</a:t>
            </a:r>
            <a:r>
              <a:rPr lang="en-US" b="1" dirty="0">
                <a:solidFill>
                  <a:schemeClr val="bg1"/>
                </a:solidFill>
              </a:rPr>
              <a:t> </a:t>
            </a:r>
          </a:p>
          <a:p>
            <a:r>
              <a:rPr lang="en-US" b="1" dirty="0">
                <a:solidFill>
                  <a:schemeClr val="bg1"/>
                </a:solidFill>
              </a:rPr>
              <a:t>Celestine Joy</a:t>
            </a:r>
          </a:p>
          <a:p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Mohammed Jawad T P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08C140-D809-49C3-AFC9-DB48CD815EB1}"/>
              </a:ext>
            </a:extLst>
          </p:cNvPr>
          <p:cNvSpPr txBox="1"/>
          <p:nvPr/>
        </p:nvSpPr>
        <p:spPr>
          <a:xfrm>
            <a:off x="3723201" y="4885123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B190439CS</a:t>
            </a:r>
          </a:p>
          <a:p>
            <a:r>
              <a:rPr lang="en-US" b="1" dirty="0">
                <a:solidFill>
                  <a:schemeClr val="bg1"/>
                </a:solidFill>
              </a:rPr>
              <a:t>B190468CS</a:t>
            </a:r>
          </a:p>
          <a:p>
            <a:r>
              <a:rPr lang="en-US" b="1" dirty="0">
                <a:solidFill>
                  <a:schemeClr val="bg1"/>
                </a:solidFill>
              </a:rPr>
              <a:t>B190441CS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7C6C29-D513-4D67-9E21-1CF65BC1D8AF}"/>
              </a:ext>
            </a:extLst>
          </p:cNvPr>
          <p:cNvSpPr txBox="1"/>
          <p:nvPr/>
        </p:nvSpPr>
        <p:spPr>
          <a:xfrm>
            <a:off x="306771" y="445835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GROUP 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1039B6-DEB7-3602-380A-B370A24A825F}"/>
              </a:ext>
            </a:extLst>
          </p:cNvPr>
          <p:cNvSpPr txBox="1"/>
          <p:nvPr/>
        </p:nvSpPr>
        <p:spPr>
          <a:xfrm>
            <a:off x="104070" y="592960"/>
            <a:ext cx="58870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Revenue Maximization in Delay-Aware Computation Offloading Among Service Providers With Fog Federation</a:t>
            </a:r>
            <a:endParaRPr lang="en-IN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AEB7-A207-6572-6FFD-4F6E5B38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Genetic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7A254-664F-D323-41CF-2FC41427F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Run time complexity = O(size * N)</a:t>
            </a:r>
          </a:p>
          <a:p>
            <a:pPr marL="457200" lvl="1" indent="0">
              <a:buNone/>
            </a:pPr>
            <a:r>
              <a:rPr lang="en-IN" dirty="0"/>
              <a:t>Where size = no of chromosomes in each generation and N = no of items</a:t>
            </a:r>
          </a:p>
        </p:txBody>
      </p:sp>
    </p:spTree>
    <p:extLst>
      <p:ext uri="{BB962C8B-B14F-4D97-AF65-F5344CB8AC3E}">
        <p14:creationId xmlns:p14="http://schemas.microsoft.com/office/powerpoint/2010/main" val="3681391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25BD4-A5B3-45AA-8DB1-1F38998D6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357039"/>
            <a:ext cx="10241280" cy="5030914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sz="2800" u="sng" dirty="0"/>
              <a:t>Second chance for offloading:</a:t>
            </a:r>
          </a:p>
          <a:p>
            <a:r>
              <a:rPr lang="en-US" sz="2800" dirty="0"/>
              <a:t> Provide another opportunity for offloading for end users who couldn’t offload due to primary node having limited computational resources.</a:t>
            </a:r>
          </a:p>
          <a:p>
            <a:r>
              <a:rPr lang="en-US" sz="2800" dirty="0"/>
              <a:t>For m end-users that have not offloaded yet, optimally offload to n fog nodes with remaining computational resources.</a:t>
            </a:r>
          </a:p>
          <a:p>
            <a:r>
              <a:rPr lang="en-US" sz="2800" dirty="0"/>
              <a:t>This can be formulated as a multiple knapsack problem.</a:t>
            </a:r>
          </a:p>
          <a:p>
            <a:r>
              <a:rPr lang="en-US" sz="2800" dirty="0"/>
              <a:t>It is an NP-complete problem and we can solve it using branch-and-bound algorithm, PTAS, etc.</a:t>
            </a: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AF7C4A-DF5A-2485-8CFE-0FAF02B9B124}"/>
              </a:ext>
            </a:extLst>
          </p:cNvPr>
          <p:cNvSpPr txBox="1">
            <a:spLocks/>
          </p:cNvSpPr>
          <p:nvPr/>
        </p:nvSpPr>
        <p:spPr>
          <a:xfrm>
            <a:off x="1159315" y="304947"/>
            <a:ext cx="8708290" cy="74959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1436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25BD4-A5B3-45AA-8DB1-1F38998D6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865" y="1460688"/>
            <a:ext cx="10241280" cy="5030914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IN" dirty="0"/>
              <a:t>[1] Y.-D. Lin, E. T.-H. Chu, Y.-C. Lai, and T.-J. Huang, “Time-and-energy-aware computation offloading in handheld devices to coprocessors and clouds,” IEEE Systems Journal, vol. 9, no. 2, pp. 393–405, 2013. </a:t>
            </a:r>
          </a:p>
          <a:p>
            <a:r>
              <a:rPr lang="en-IN" dirty="0"/>
              <a:t>[2] X. Chen, L. Jiao, W. Li, and X. Fu, “Efficient multi-user computation offloading for </a:t>
            </a:r>
            <a:r>
              <a:rPr lang="en-IN" dirty="0" err="1"/>
              <a:t>mobileedge</a:t>
            </a:r>
            <a:r>
              <a:rPr lang="en-IN" dirty="0"/>
              <a:t> cloud computing,” IEEE/ACM transactions on networking, vol. 24, no. 5, pp. 2795–2808, 2015. </a:t>
            </a:r>
          </a:p>
          <a:p>
            <a:r>
              <a:rPr lang="en-IN" dirty="0"/>
              <a:t>[3] E. </a:t>
            </a:r>
            <a:r>
              <a:rPr lang="en-IN" dirty="0" err="1"/>
              <a:t>Meskar</a:t>
            </a:r>
            <a:r>
              <a:rPr lang="en-IN" dirty="0"/>
              <a:t>, T. D. Todd, D. Zhao, and G. </a:t>
            </a:r>
            <a:r>
              <a:rPr lang="en-IN" dirty="0" err="1"/>
              <a:t>Karakostas</a:t>
            </a:r>
            <a:r>
              <a:rPr lang="en-IN" dirty="0"/>
              <a:t>, “Energy aware offloading for competing users on a shared communication channel,”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BAB61-00CB-5621-683A-E002C8F0A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915" y="489097"/>
            <a:ext cx="8708290" cy="749596"/>
          </a:xfrm>
        </p:spPr>
        <p:txBody>
          <a:bodyPr anchor="t">
            <a:normAutofit/>
          </a:bodyPr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6829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0B2E9B-7C1F-4F51-B45D-B7A4DEB7A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E2D67-2E57-4C14-AFD1-4B0C659CE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3645" y="1767092"/>
            <a:ext cx="5785658" cy="2760031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2000" dirty="0"/>
              <a:t>Fog computing – extension of cloud computing.</a:t>
            </a:r>
          </a:p>
          <a:p>
            <a:r>
              <a:rPr lang="en-US" sz="2000" dirty="0"/>
              <a:t>Cloud servers are far leading to latency.</a:t>
            </a:r>
          </a:p>
          <a:p>
            <a:r>
              <a:rPr lang="en-US" sz="2000" dirty="0"/>
              <a:t>Fog nodes – B/W cloud server and user</a:t>
            </a:r>
          </a:p>
          <a:p>
            <a:r>
              <a:rPr lang="en-US" sz="2000" dirty="0"/>
              <a:t>Fog nodes provide computational resources to users at a cost.</a:t>
            </a:r>
          </a:p>
          <a:p>
            <a:r>
              <a:rPr lang="en-US" sz="2000" dirty="0"/>
              <a:t>Tasks offloaded to fog nodes based on available computation resources, cost, transmission rate, etc.</a:t>
            </a:r>
          </a:p>
          <a:p>
            <a:r>
              <a:rPr lang="en-US" sz="2000" dirty="0"/>
              <a:t>How to allocate fog node resources to maximize revenue while meeting end user requirements?</a:t>
            </a:r>
          </a:p>
          <a:p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EF05D6-F04B-4F92-9224-92BDFB098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50AB73-5D4A-48BB-9E44-1BE4C17E2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0347E-FA7D-4A0D-B5AD-D1055F5F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859" y="914400"/>
            <a:ext cx="5785658" cy="1705384"/>
          </a:xfrm>
        </p:spPr>
        <p:txBody>
          <a:bodyPr anchor="t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A2371E0A-ACB8-4B99-888B-42C349693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3085" y="1651426"/>
            <a:ext cx="4267199" cy="309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0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19C80A-9DEF-D6AB-FC11-AAA24563C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91" y="1009650"/>
            <a:ext cx="8777204" cy="36186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25BD4-A5B3-45AA-8DB1-1F38998D6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65" y="4900486"/>
            <a:ext cx="10119230" cy="5030914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Introduced fog federation – fog manager coordinates fog nodes.</a:t>
            </a:r>
          </a:p>
          <a:p>
            <a:r>
              <a:rPr lang="en-US" dirty="0"/>
              <a:t>Individual fog nodes serve the end users.</a:t>
            </a:r>
          </a:p>
          <a:p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BAB61-00CB-5621-683A-E002C8F0A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915" y="489097"/>
            <a:ext cx="8708290" cy="749596"/>
          </a:xfrm>
        </p:spPr>
        <p:txBody>
          <a:bodyPr anchor="t">
            <a:normAutofit/>
          </a:bodyPr>
          <a:lstStyle/>
          <a:p>
            <a:r>
              <a:rPr lang="en-US" dirty="0"/>
              <a:t>Problem definition</a:t>
            </a:r>
          </a:p>
        </p:txBody>
      </p:sp>
    </p:spTree>
    <p:extLst>
      <p:ext uri="{BB962C8B-B14F-4D97-AF65-F5344CB8AC3E}">
        <p14:creationId xmlns:p14="http://schemas.microsoft.com/office/powerpoint/2010/main" val="153424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25BD4-A5B3-45AA-8DB1-1F38998D6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795" y="1238693"/>
            <a:ext cx="10119230" cy="5030914"/>
          </a:xfrm>
        </p:spPr>
        <p:txBody>
          <a:bodyPr vert="horz" lIns="0" tIns="0" rIns="0" bIns="0" rtlCol="0" anchor="t">
            <a:normAutofit/>
          </a:bodyPr>
          <a:lstStyle/>
          <a:p>
            <a:endParaRPr lang="en-US" sz="2800" b="1" dirty="0"/>
          </a:p>
          <a:p>
            <a:r>
              <a:rPr lang="en-US" sz="2800" dirty="0"/>
              <a:t> Maximize the revenue of the fog nodes.</a:t>
            </a:r>
          </a:p>
          <a:p>
            <a:endParaRPr lang="en-US" sz="2800" dirty="0"/>
          </a:p>
          <a:p>
            <a:r>
              <a:rPr lang="en-US" sz="2800" dirty="0"/>
              <a:t> Also provide another opportunity for offloading for end users who couldn’t offload due to primary node having limited computational resources.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BAB61-00CB-5621-683A-E002C8F0A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915" y="489097"/>
            <a:ext cx="8708290" cy="749596"/>
          </a:xfrm>
        </p:spPr>
        <p:txBody>
          <a:bodyPr anchor="t">
            <a:normAutofit/>
          </a:bodyPr>
          <a:lstStyle/>
          <a:p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94546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25BD4-A5B3-45AA-8DB1-1F38998D6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865" y="1460688"/>
            <a:ext cx="10241280" cy="5030914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To maximize revenue, fog nodes try to exploit their computational resources to end users under coverage.</a:t>
            </a:r>
          </a:p>
          <a:p>
            <a:r>
              <a:rPr lang="en-US" dirty="0"/>
              <a:t>A significant amount of computational resources may remain unused in the fog nodes.</a:t>
            </a:r>
          </a:p>
          <a:p>
            <a:r>
              <a:rPr lang="en-US" dirty="0"/>
              <a:t>This motivates us to study how to maximize the unused computational resources of the fog node while satisfying the delay-sensitive task provisioning.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BAB61-00CB-5621-683A-E002C8F0A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915" y="489097"/>
            <a:ext cx="8708290" cy="749596"/>
          </a:xfrm>
        </p:spPr>
        <p:txBody>
          <a:bodyPr anchor="t">
            <a:normAutofit/>
          </a:bodyPr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20488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25BD4-A5B3-45AA-8DB1-1F38998D6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315" y="1217339"/>
            <a:ext cx="10241280" cy="5030914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2800" dirty="0"/>
              <a:t>The optimal value of the offloaded data is obtained such that the offloading time and local processing time at the end-user are equal.</a:t>
            </a:r>
          </a:p>
          <a:p>
            <a:endParaRPr lang="en-US" sz="2800" dirty="0"/>
          </a:p>
          <a:p>
            <a:r>
              <a:rPr lang="en-US" sz="2800" dirty="0"/>
              <a:t>Only this amount is offloaded.</a:t>
            </a:r>
          </a:p>
          <a:p>
            <a:endParaRPr lang="en-US" sz="2800" dirty="0"/>
          </a:p>
          <a:p>
            <a:r>
              <a:rPr lang="en-US" sz="2800" dirty="0"/>
              <a:t>Rest is processed locally by the end user.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AF7C4A-DF5A-2485-8CFE-0FAF02B9B124}"/>
              </a:ext>
            </a:extLst>
          </p:cNvPr>
          <p:cNvSpPr txBox="1">
            <a:spLocks/>
          </p:cNvSpPr>
          <p:nvPr/>
        </p:nvSpPr>
        <p:spPr>
          <a:xfrm>
            <a:off x="1159315" y="304947"/>
            <a:ext cx="8708290" cy="74959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4752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25BD4-A5B3-45AA-8DB1-1F38998D6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315" y="1217339"/>
            <a:ext cx="10241280" cy="5030914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For every fog node </a:t>
            </a:r>
            <a:r>
              <a:rPr lang="en-US" sz="2800" dirty="0" err="1"/>
              <a:t>i</a:t>
            </a:r>
            <a:r>
              <a:rPr lang="en-US" sz="2800" dirty="0"/>
              <a:t>, there are k end users under it. A subset of these users needs to be chosen to maximize the revenue.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This is the classic 0-1 knapsack problem.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AF7C4A-DF5A-2485-8CFE-0FAF02B9B124}"/>
              </a:ext>
            </a:extLst>
          </p:cNvPr>
          <p:cNvSpPr txBox="1">
            <a:spLocks/>
          </p:cNvSpPr>
          <p:nvPr/>
        </p:nvSpPr>
        <p:spPr>
          <a:xfrm>
            <a:off x="1159315" y="304947"/>
            <a:ext cx="8708290" cy="74959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807063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A0EE-B449-D293-5712-D6924B642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162" y="412755"/>
            <a:ext cx="10241280" cy="1234440"/>
          </a:xfrm>
        </p:spPr>
        <p:txBody>
          <a:bodyPr/>
          <a:lstStyle/>
          <a:p>
            <a:r>
              <a:rPr lang="en-IN" dirty="0"/>
              <a:t>Genetic algorithm (Ga)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80769-5C57-F9B1-2F1E-696A7C125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genetic algorithm is a computer algorithm that searches for good solutions from possible solutions.</a:t>
            </a:r>
          </a:p>
          <a:p>
            <a:r>
              <a:rPr lang="en-US" dirty="0"/>
              <a:t>Consists of set of solutions called population</a:t>
            </a:r>
          </a:p>
          <a:p>
            <a:r>
              <a:rPr lang="en-US" dirty="0"/>
              <a:t>One chromosome – one solution</a:t>
            </a:r>
          </a:p>
          <a:p>
            <a:r>
              <a:rPr lang="en-US" dirty="0"/>
              <a:t>Better population created from old population.</a:t>
            </a:r>
          </a:p>
          <a:p>
            <a:r>
              <a:rPr lang="en-US" dirty="0"/>
              <a:t>Chromosomes selected based on ‘fitness’.</a:t>
            </a:r>
          </a:p>
          <a:p>
            <a:r>
              <a:rPr lang="en-US" dirty="0"/>
              <a:t>Repeated several times.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003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A178-BC50-C049-CED5-2B416B4B0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0"/>
            <a:ext cx="10241280" cy="1234440"/>
          </a:xfrm>
        </p:spPr>
        <p:txBody>
          <a:bodyPr/>
          <a:lstStyle/>
          <a:p>
            <a:r>
              <a:rPr lang="en-IN" dirty="0"/>
              <a:t>Outline of basic 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8F789-B0D0-9D1C-21A8-F44D0E81B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260" y="1392865"/>
            <a:ext cx="11070620" cy="467875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 Start: Randomly generate a population of N chromosome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Create a new population:				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 Selection: Randomly select 2 chromosomes from the population. </a:t>
            </a:r>
            <a:endParaRPr lang="en-IN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 Crossover: Perform crossover on the 2 chromosomes selected.</a:t>
            </a:r>
            <a:endParaRPr lang="en-IN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 Mutation: Perform mutation on the chromosomes obtained.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Replace: Replace the current population with the new population.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Test: Test whether the end condition is satisfied. If so, stop. If not, go to Step 2.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05882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1002</TotalTime>
  <Words>671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GradientRiseVTI</vt:lpstr>
      <vt:lpstr>PowerPoint Presentation</vt:lpstr>
      <vt:lpstr>Introduction</vt:lpstr>
      <vt:lpstr>Problem definition</vt:lpstr>
      <vt:lpstr>OBJECTIVES</vt:lpstr>
      <vt:lpstr>motivation</vt:lpstr>
      <vt:lpstr>PowerPoint Presentation</vt:lpstr>
      <vt:lpstr>PowerPoint Presentation</vt:lpstr>
      <vt:lpstr>Genetic algorithm (Ga)</vt:lpstr>
      <vt:lpstr>Outline of basic GA</vt:lpstr>
      <vt:lpstr>Genetic algorithm 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celestine joy</dc:creator>
  <cp:lastModifiedBy>celestine joy</cp:lastModifiedBy>
  <cp:revision>277</cp:revision>
  <cp:lastPrinted>2023-03-13T09:49:47Z</cp:lastPrinted>
  <dcterms:created xsi:type="dcterms:W3CDTF">2013-07-15T20:26:40Z</dcterms:created>
  <dcterms:modified xsi:type="dcterms:W3CDTF">2023-03-13T21:39:32Z</dcterms:modified>
</cp:coreProperties>
</file>