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12192000"/>
  <p:notesSz cx="12192000" cy="6858000"/>
  <p:embeddedFontLst>
    <p:embeddedFont>
      <p:font typeface="Cambria Math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1" roundtripDataSignature="AMtx7mhT9mYv/TahkfdJMFbfLLegaFex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customschemas.google.com/relationships/presentationmetadata" Target="metadata"/><Relationship Id="rId50" Type="http://schemas.openxmlformats.org/officeDocument/2006/relationships/font" Target="fonts/CambriaMath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6"/>
          <p:cNvSpPr txBox="1"/>
          <p:nvPr>
            <p:ph type="title"/>
          </p:nvPr>
        </p:nvSpPr>
        <p:spPr>
          <a:xfrm>
            <a:off x="666089" y="445135"/>
            <a:ext cx="1085982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6"/>
          <p:cNvSpPr txBox="1"/>
          <p:nvPr>
            <p:ph idx="1" type="body"/>
          </p:nvPr>
        </p:nvSpPr>
        <p:spPr>
          <a:xfrm>
            <a:off x="627989" y="1533296"/>
            <a:ext cx="10936020" cy="2028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7"/>
          <p:cNvSpPr txBox="1"/>
          <p:nvPr>
            <p:ph type="title"/>
          </p:nvPr>
        </p:nvSpPr>
        <p:spPr>
          <a:xfrm>
            <a:off x="666089" y="445135"/>
            <a:ext cx="1085982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8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8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8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9"/>
          <p:cNvSpPr txBox="1"/>
          <p:nvPr>
            <p:ph type="title"/>
          </p:nvPr>
        </p:nvSpPr>
        <p:spPr>
          <a:xfrm>
            <a:off x="666089" y="445135"/>
            <a:ext cx="1085982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9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9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9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/>
          <p:nvPr/>
        </p:nvSpPr>
        <p:spPr>
          <a:xfrm>
            <a:off x="0" y="1269491"/>
            <a:ext cx="12191999" cy="2286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45"/>
          <p:cNvSpPr/>
          <p:nvPr/>
        </p:nvSpPr>
        <p:spPr>
          <a:xfrm>
            <a:off x="9732264" y="382524"/>
            <a:ext cx="2267712" cy="75285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45"/>
          <p:cNvSpPr txBox="1"/>
          <p:nvPr>
            <p:ph type="title"/>
          </p:nvPr>
        </p:nvSpPr>
        <p:spPr>
          <a:xfrm>
            <a:off x="666089" y="445135"/>
            <a:ext cx="1085982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45"/>
          <p:cNvSpPr txBox="1"/>
          <p:nvPr>
            <p:ph idx="1" type="body"/>
          </p:nvPr>
        </p:nvSpPr>
        <p:spPr>
          <a:xfrm>
            <a:off x="627989" y="1533296"/>
            <a:ext cx="10936020" cy="2028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8.png"/><Relationship Id="rId6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0" y="76200"/>
            <a:ext cx="12192000" cy="67817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 txBox="1"/>
          <p:nvPr>
            <p:ph type="title"/>
          </p:nvPr>
        </p:nvSpPr>
        <p:spPr>
          <a:xfrm>
            <a:off x="1916048" y="1754835"/>
            <a:ext cx="8361045" cy="1301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ctr">
              <a:lnSpc>
                <a:spcPct val="113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Machine Learning의 용어와 개념</a:t>
            </a:r>
            <a:endParaRPr/>
          </a:p>
          <a:p>
            <a:pPr indent="0" lvl="0" marL="0" rtl="0" algn="ctr">
              <a:lnSpc>
                <a:spcPct val="113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- </a:t>
            </a:r>
            <a:r>
              <a:rPr lang="en-US" sz="4400">
                <a:latin typeface="Gulim"/>
                <a:ea typeface="Gulim"/>
                <a:cs typeface="Gulim"/>
                <a:sym typeface="Gulim"/>
              </a:rPr>
              <a:t>멀티캠퍼스 </a:t>
            </a:r>
            <a:r>
              <a:rPr lang="en-US" sz="4400"/>
              <a:t>Lec1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8709406" y="4554982"/>
            <a:ext cx="2566035" cy="937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225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오프너드 주식회사</a:t>
            </a:r>
            <a:endParaRPr sz="24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양덕표</a:t>
            </a:r>
            <a:endParaRPr sz="24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type="title"/>
          </p:nvPr>
        </p:nvSpPr>
        <p:spPr>
          <a:xfrm>
            <a:off x="666089" y="445135"/>
            <a:ext cx="627253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회귀 알고리즘 (regression)</a:t>
            </a:r>
            <a:endParaRPr/>
          </a:p>
        </p:txBody>
      </p:sp>
      <p:sp>
        <p:nvSpPr>
          <p:cNvPr id="104" name="Google Shape;104;p10"/>
          <p:cNvSpPr txBox="1"/>
          <p:nvPr/>
        </p:nvSpPr>
        <p:spPr>
          <a:xfrm>
            <a:off x="666089" y="1576831"/>
            <a:ext cx="262572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시험 성적 예측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/>
          </p:nvPr>
        </p:nvSpPr>
        <p:spPr>
          <a:xfrm>
            <a:off x="666089" y="445135"/>
            <a:ext cx="951801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이진 분류 알고리즘(binary classification)</a:t>
            </a:r>
            <a:endParaRPr/>
          </a:p>
        </p:txBody>
      </p:sp>
      <p:sp>
        <p:nvSpPr>
          <p:cNvPr id="110" name="Google Shape;110;p11"/>
          <p:cNvSpPr txBox="1"/>
          <p:nvPr/>
        </p:nvSpPr>
        <p:spPr>
          <a:xfrm>
            <a:off x="666089" y="1576831"/>
            <a:ext cx="383921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시험 합격/불합격 분류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66089" y="445135"/>
            <a:ext cx="106426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다중 분류 알고리즘(multi-label classification)</a:t>
            </a:r>
            <a:endParaRPr/>
          </a:p>
        </p:txBody>
      </p:sp>
      <p:sp>
        <p:nvSpPr>
          <p:cNvPr id="116" name="Google Shape;116;p12"/>
          <p:cNvSpPr txBox="1"/>
          <p:nvPr/>
        </p:nvSpPr>
        <p:spPr>
          <a:xfrm>
            <a:off x="666089" y="1576831"/>
            <a:ext cx="179514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학점 부여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/>
          <p:nvPr/>
        </p:nvSpPr>
        <p:spPr>
          <a:xfrm>
            <a:off x="0" y="570281"/>
            <a:ext cx="11484863" cy="628771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3"/>
          <p:cNvSpPr txBox="1"/>
          <p:nvPr>
            <p:ph type="title"/>
          </p:nvPr>
        </p:nvSpPr>
        <p:spPr>
          <a:xfrm>
            <a:off x="1957197" y="1530223"/>
            <a:ext cx="8277225" cy="173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275">
            <a:spAutoFit/>
          </a:bodyPr>
          <a:lstStyle/>
          <a:p>
            <a:pPr indent="0" lvl="0" marL="12700" marR="508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Regression의 Hypothesis 와  cost</a:t>
            </a:r>
            <a:endParaRPr/>
          </a:p>
          <a:p>
            <a:pPr indent="0" lvl="0" marL="0" rtl="0" algn="ctr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r>
              <a:rPr lang="en-US">
                <a:latin typeface="Gulim"/>
                <a:ea typeface="Gulim"/>
                <a:cs typeface="Gulim"/>
                <a:sym typeface="Gulim"/>
              </a:rPr>
              <a:t>멀티캠퍼스 </a:t>
            </a:r>
            <a:r>
              <a:rPr lang="en-US"/>
              <a:t>Lec2</a:t>
            </a:r>
            <a:endParaRPr/>
          </a:p>
        </p:txBody>
      </p:sp>
      <p:sp>
        <p:nvSpPr>
          <p:cNvPr id="123" name="Google Shape;123;p13"/>
          <p:cNvSpPr txBox="1"/>
          <p:nvPr/>
        </p:nvSpPr>
        <p:spPr>
          <a:xfrm>
            <a:off x="8709406" y="4554982"/>
            <a:ext cx="2566035" cy="937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225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오프너드 주식회사</a:t>
            </a:r>
            <a:endParaRPr sz="24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양덕표</a:t>
            </a:r>
            <a:endParaRPr sz="24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666089" y="445135"/>
            <a:ext cx="762762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점수 예측 예제: 회귀(regression)</a:t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4090804" y="1661555"/>
            <a:ext cx="4048493" cy="44012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666089" y="445135"/>
            <a:ext cx="528002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회귀(regression): data</a:t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4420746" y="2028444"/>
            <a:ext cx="3419847" cy="37242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666089" y="445135"/>
            <a:ext cx="858202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회귀(regression): 예측(presentation)</a:t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1347582" y="1845700"/>
            <a:ext cx="9933959" cy="44606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666089" y="445135"/>
            <a:ext cx="464502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(Linear) Hypothesis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3546576" y="2238120"/>
            <a:ext cx="5099914" cy="42470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66089" y="445135"/>
            <a:ext cx="464502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(Linear) Hypothesis</a:t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3546576" y="2238120"/>
            <a:ext cx="5099914" cy="42470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4237482" y="1780794"/>
            <a:ext cx="3776345" cy="1682750"/>
          </a:xfrm>
          <a:custGeom>
            <a:rect b="b" l="l" r="r" t="t"/>
            <a:pathLst>
              <a:path extrusionOk="0" h="1682750" w="3776345">
                <a:moveTo>
                  <a:pt x="0" y="1682241"/>
                </a:moveTo>
                <a:lnTo>
                  <a:pt x="3776217" y="0"/>
                </a:lnTo>
              </a:path>
            </a:pathLst>
          </a:custGeom>
          <a:noFill/>
          <a:ln cap="flat" cmpd="sng" w="28950">
            <a:solidFill>
              <a:srgbClr val="00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4411217" y="3742182"/>
            <a:ext cx="6206490" cy="2553970"/>
          </a:xfrm>
          <a:custGeom>
            <a:rect b="b" l="l" r="r" t="t"/>
            <a:pathLst>
              <a:path extrusionOk="0" h="2553970" w="6206490">
                <a:moveTo>
                  <a:pt x="0" y="2553576"/>
                </a:moveTo>
                <a:lnTo>
                  <a:pt x="6206490" y="0"/>
                </a:lnTo>
              </a:path>
            </a:pathLst>
          </a:custGeom>
          <a:noFill/>
          <a:ln cap="flat" cmpd="sng" w="289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4237482" y="2007870"/>
            <a:ext cx="4683760" cy="3708400"/>
          </a:xfrm>
          <a:custGeom>
            <a:rect b="b" l="l" r="r" t="t"/>
            <a:pathLst>
              <a:path extrusionOk="0" h="3708400" w="4683759">
                <a:moveTo>
                  <a:pt x="0" y="3708400"/>
                </a:moveTo>
                <a:lnTo>
                  <a:pt x="4683633" y="0"/>
                </a:lnTo>
              </a:path>
            </a:pathLst>
          </a:custGeom>
          <a:noFill/>
          <a:ln cap="flat" cmpd="sng" w="28950">
            <a:solidFill>
              <a:srgbClr val="1CAC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971473" y="3019551"/>
            <a:ext cx="501650" cy="377190"/>
          </a:xfrm>
          <a:custGeom>
            <a:rect b="b" l="l" r="r" t="t"/>
            <a:pathLst>
              <a:path extrusionOk="0" h="377189" w="501650">
                <a:moveTo>
                  <a:pt x="380949" y="0"/>
                </a:moveTo>
                <a:lnTo>
                  <a:pt x="375615" y="15239"/>
                </a:lnTo>
                <a:lnTo>
                  <a:pt x="397427" y="24747"/>
                </a:lnTo>
                <a:lnTo>
                  <a:pt x="416191" y="37861"/>
                </a:lnTo>
                <a:lnTo>
                  <a:pt x="444576" y="75057"/>
                </a:lnTo>
                <a:lnTo>
                  <a:pt x="461260" y="125095"/>
                </a:lnTo>
                <a:lnTo>
                  <a:pt x="466801" y="186562"/>
                </a:lnTo>
                <a:lnTo>
                  <a:pt x="465416" y="219805"/>
                </a:lnTo>
                <a:lnTo>
                  <a:pt x="454263" y="277145"/>
                </a:lnTo>
                <a:lnTo>
                  <a:pt x="431828" y="321885"/>
                </a:lnTo>
                <a:lnTo>
                  <a:pt x="397729" y="352071"/>
                </a:lnTo>
                <a:lnTo>
                  <a:pt x="376250" y="361569"/>
                </a:lnTo>
                <a:lnTo>
                  <a:pt x="380949" y="376936"/>
                </a:lnTo>
                <a:lnTo>
                  <a:pt x="432400" y="352790"/>
                </a:lnTo>
                <a:lnTo>
                  <a:pt x="470230" y="311023"/>
                </a:lnTo>
                <a:lnTo>
                  <a:pt x="493487" y="255143"/>
                </a:lnTo>
                <a:lnTo>
                  <a:pt x="501218" y="188595"/>
                </a:lnTo>
                <a:lnTo>
                  <a:pt x="499267" y="154015"/>
                </a:lnTo>
                <a:lnTo>
                  <a:pt x="483698" y="92761"/>
                </a:lnTo>
                <a:lnTo>
                  <a:pt x="452886" y="42898"/>
                </a:lnTo>
                <a:lnTo>
                  <a:pt x="408309" y="9854"/>
                </a:lnTo>
                <a:lnTo>
                  <a:pt x="380949" y="0"/>
                </a:lnTo>
                <a:close/>
              </a:path>
              <a:path extrusionOk="0" h="377189" w="501650">
                <a:moveTo>
                  <a:pt x="120205" y="0"/>
                </a:moveTo>
                <a:lnTo>
                  <a:pt x="68913" y="24161"/>
                </a:lnTo>
                <a:lnTo>
                  <a:pt x="31089" y="66039"/>
                </a:lnTo>
                <a:lnTo>
                  <a:pt x="7772" y="122078"/>
                </a:lnTo>
                <a:lnTo>
                  <a:pt x="0" y="188595"/>
                </a:lnTo>
                <a:lnTo>
                  <a:pt x="1936" y="223190"/>
                </a:lnTo>
                <a:lnTo>
                  <a:pt x="17428" y="284428"/>
                </a:lnTo>
                <a:lnTo>
                  <a:pt x="48187" y="334127"/>
                </a:lnTo>
                <a:lnTo>
                  <a:pt x="92797" y="367047"/>
                </a:lnTo>
                <a:lnTo>
                  <a:pt x="120205" y="376936"/>
                </a:lnTo>
                <a:lnTo>
                  <a:pt x="124968" y="361569"/>
                </a:lnTo>
                <a:lnTo>
                  <a:pt x="103493" y="352071"/>
                </a:lnTo>
                <a:lnTo>
                  <a:pt x="84961" y="338836"/>
                </a:lnTo>
                <a:lnTo>
                  <a:pt x="56718" y="301244"/>
                </a:lnTo>
                <a:lnTo>
                  <a:pt x="39955" y="249999"/>
                </a:lnTo>
                <a:lnTo>
                  <a:pt x="34366" y="186562"/>
                </a:lnTo>
                <a:lnTo>
                  <a:pt x="35763" y="154388"/>
                </a:lnTo>
                <a:lnTo>
                  <a:pt x="46940" y="98659"/>
                </a:lnTo>
                <a:lnTo>
                  <a:pt x="69407" y="54619"/>
                </a:lnTo>
                <a:lnTo>
                  <a:pt x="103831" y="24747"/>
                </a:lnTo>
                <a:lnTo>
                  <a:pt x="125564" y="15239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601472" y="2904489"/>
            <a:ext cx="75120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𝑯	𝒙</a:t>
            </a:r>
            <a:endParaRPr sz="3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1607566" y="2904489"/>
            <a:ext cx="1809114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𝑾𝒙 + 𝒃</a:t>
            </a:r>
            <a:endParaRPr sz="3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8794495" y="1671827"/>
            <a:ext cx="278765" cy="212090"/>
          </a:xfrm>
          <a:custGeom>
            <a:rect b="b" l="l" r="r" t="t"/>
            <a:pathLst>
              <a:path extrusionOk="0" h="212089" w="278765">
                <a:moveTo>
                  <a:pt x="211200" y="0"/>
                </a:moveTo>
                <a:lnTo>
                  <a:pt x="208152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49"/>
                </a:lnTo>
                <a:lnTo>
                  <a:pt x="259460" y="104901"/>
                </a:lnTo>
                <a:lnTo>
                  <a:pt x="258675" y="123571"/>
                </a:lnTo>
                <a:lnTo>
                  <a:pt x="246887" y="169291"/>
                </a:lnTo>
                <a:lnTo>
                  <a:pt x="220581" y="197865"/>
                </a:lnTo>
                <a:lnTo>
                  <a:pt x="208533" y="203200"/>
                </a:lnTo>
                <a:lnTo>
                  <a:pt x="211200" y="211836"/>
                </a:lnTo>
                <a:lnTo>
                  <a:pt x="251670" y="187707"/>
                </a:lnTo>
                <a:lnTo>
                  <a:pt x="274399" y="143383"/>
                </a:lnTo>
                <a:lnTo>
                  <a:pt x="278764" y="105918"/>
                </a:lnTo>
                <a:lnTo>
                  <a:pt x="277669" y="86538"/>
                </a:lnTo>
                <a:lnTo>
                  <a:pt x="261238" y="37211"/>
                </a:lnTo>
                <a:lnTo>
                  <a:pt x="226556" y="5546"/>
                </a:lnTo>
                <a:lnTo>
                  <a:pt x="211200" y="0"/>
                </a:lnTo>
                <a:close/>
              </a:path>
              <a:path extrusionOk="0" h="212089" w="278765">
                <a:moveTo>
                  <a:pt x="67563" y="0"/>
                </a:moveTo>
                <a:lnTo>
                  <a:pt x="27219" y="24163"/>
                </a:lnTo>
                <a:lnTo>
                  <a:pt x="4381" y="68611"/>
                </a:lnTo>
                <a:lnTo>
                  <a:pt x="0" y="105918"/>
                </a:lnTo>
                <a:lnTo>
                  <a:pt x="1093" y="125424"/>
                </a:lnTo>
                <a:lnTo>
                  <a:pt x="17399" y="174751"/>
                </a:lnTo>
                <a:lnTo>
                  <a:pt x="52153" y="206238"/>
                </a:lnTo>
                <a:lnTo>
                  <a:pt x="67563" y="211836"/>
                </a:lnTo>
                <a:lnTo>
                  <a:pt x="70230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1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8589009" y="1601470"/>
            <a:ext cx="4152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𝐻 𝑥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9145269" y="1601470"/>
            <a:ext cx="9163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1𝑥 + 0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666089" y="445135"/>
            <a:ext cx="505333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최적의 hypothesis는?</a:t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3475883" y="2132492"/>
            <a:ext cx="5792311" cy="45536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type="title"/>
          </p:nvPr>
        </p:nvSpPr>
        <p:spPr>
          <a:xfrm>
            <a:off x="666089" y="445135"/>
            <a:ext cx="680021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머신 러닝(Machine Learning)</a:t>
            </a:r>
            <a:endParaRPr/>
          </a:p>
        </p:txBody>
      </p:sp>
      <p:sp>
        <p:nvSpPr>
          <p:cNvPr id="53" name="Google Shape;53;p2"/>
          <p:cNvSpPr txBox="1"/>
          <p:nvPr/>
        </p:nvSpPr>
        <p:spPr>
          <a:xfrm>
            <a:off x="666089" y="1546324"/>
            <a:ext cx="10484485" cy="2557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525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명시적 프로그래밍의 한계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Spam filter: 많은 규칙이 필요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자율 주행: 엄청 많은 규칙이 필요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8600" lvl="0" marL="240665" marR="5080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Machine Learning: “컴퓨터에 명시적으로 프로그래밍 하지 않고  스스로 학습 할 수 있는 방법이 있을까?” Arthur Samuel (1959)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3392217" y="4165091"/>
            <a:ext cx="5358371" cy="23006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666089" y="445135"/>
            <a:ext cx="32258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function</a:t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666089" y="1576831"/>
            <a:ext cx="65385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훈련 데이터에 가장 적합한 가중치 찾기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6332385" y="2660156"/>
            <a:ext cx="4726360" cy="37154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8983726" y="2342514"/>
            <a:ext cx="278765" cy="212090"/>
          </a:xfrm>
          <a:custGeom>
            <a:rect b="b" l="l" r="r" t="t"/>
            <a:pathLst>
              <a:path extrusionOk="0" h="212089" w="278765">
                <a:moveTo>
                  <a:pt x="211200" y="0"/>
                </a:moveTo>
                <a:lnTo>
                  <a:pt x="208152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29"/>
                </a:lnTo>
                <a:lnTo>
                  <a:pt x="259460" y="104775"/>
                </a:lnTo>
                <a:lnTo>
                  <a:pt x="258675" y="123444"/>
                </a:lnTo>
                <a:lnTo>
                  <a:pt x="246888" y="169163"/>
                </a:lnTo>
                <a:lnTo>
                  <a:pt x="220581" y="197846"/>
                </a:lnTo>
                <a:lnTo>
                  <a:pt x="208533" y="203200"/>
                </a:lnTo>
                <a:lnTo>
                  <a:pt x="211200" y="211709"/>
                </a:lnTo>
                <a:lnTo>
                  <a:pt x="251670" y="187705"/>
                </a:lnTo>
                <a:lnTo>
                  <a:pt x="274399" y="143335"/>
                </a:lnTo>
                <a:lnTo>
                  <a:pt x="278765" y="105918"/>
                </a:lnTo>
                <a:lnTo>
                  <a:pt x="277669" y="86536"/>
                </a:lnTo>
                <a:lnTo>
                  <a:pt x="261239" y="37084"/>
                </a:lnTo>
                <a:lnTo>
                  <a:pt x="226556" y="5544"/>
                </a:lnTo>
                <a:lnTo>
                  <a:pt x="211200" y="0"/>
                </a:lnTo>
                <a:close/>
              </a:path>
              <a:path extrusionOk="0" h="212089" w="278765">
                <a:moveTo>
                  <a:pt x="67564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4" y="211709"/>
                </a:lnTo>
                <a:lnTo>
                  <a:pt x="70230" y="203200"/>
                </a:lnTo>
                <a:lnTo>
                  <a:pt x="58183" y="197846"/>
                </a:lnTo>
                <a:lnTo>
                  <a:pt x="47767" y="190373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44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8778367" y="2272410"/>
            <a:ext cx="4152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𝐻 𝑥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9334627" y="2272410"/>
            <a:ext cx="10039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𝑊𝑥 + 𝑏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1612900" y="2457069"/>
            <a:ext cx="556260" cy="423545"/>
          </a:xfrm>
          <a:custGeom>
            <a:rect b="b" l="l" r="r" t="t"/>
            <a:pathLst>
              <a:path extrusionOk="0" h="423544" w="556260">
                <a:moveTo>
                  <a:pt x="420877" y="0"/>
                </a:moveTo>
                <a:lnTo>
                  <a:pt x="414781" y="17271"/>
                </a:lnTo>
                <a:lnTo>
                  <a:pt x="439334" y="27892"/>
                </a:lnTo>
                <a:lnTo>
                  <a:pt x="460422" y="42608"/>
                </a:lnTo>
                <a:lnTo>
                  <a:pt x="492251" y="84327"/>
                </a:lnTo>
                <a:lnTo>
                  <a:pt x="511048" y="140620"/>
                </a:lnTo>
                <a:lnTo>
                  <a:pt x="517270" y="209676"/>
                </a:lnTo>
                <a:lnTo>
                  <a:pt x="515701" y="247014"/>
                </a:lnTo>
                <a:lnTo>
                  <a:pt x="503179" y="311403"/>
                </a:lnTo>
                <a:lnTo>
                  <a:pt x="478016" y="361695"/>
                </a:lnTo>
                <a:lnTo>
                  <a:pt x="439638" y="395604"/>
                </a:lnTo>
                <a:lnTo>
                  <a:pt x="415544" y="406272"/>
                </a:lnTo>
                <a:lnTo>
                  <a:pt x="420877" y="423544"/>
                </a:lnTo>
                <a:lnTo>
                  <a:pt x="478599" y="396430"/>
                </a:lnTo>
                <a:lnTo>
                  <a:pt x="521081" y="349503"/>
                </a:lnTo>
                <a:lnTo>
                  <a:pt x="547195" y="286718"/>
                </a:lnTo>
                <a:lnTo>
                  <a:pt x="555879" y="211835"/>
                </a:lnTo>
                <a:lnTo>
                  <a:pt x="553708" y="173021"/>
                </a:lnTo>
                <a:lnTo>
                  <a:pt x="536269" y="104251"/>
                </a:lnTo>
                <a:lnTo>
                  <a:pt x="501620" y="48220"/>
                </a:lnTo>
                <a:lnTo>
                  <a:pt x="451570" y="11072"/>
                </a:lnTo>
                <a:lnTo>
                  <a:pt x="420877" y="0"/>
                </a:lnTo>
                <a:close/>
              </a:path>
              <a:path extrusionOk="0" h="423544" w="556260">
                <a:moveTo>
                  <a:pt x="135127" y="0"/>
                </a:moveTo>
                <a:lnTo>
                  <a:pt x="77454" y="27146"/>
                </a:lnTo>
                <a:lnTo>
                  <a:pt x="34925" y="74294"/>
                </a:lnTo>
                <a:lnTo>
                  <a:pt x="8747" y="137159"/>
                </a:lnTo>
                <a:lnTo>
                  <a:pt x="0" y="211835"/>
                </a:lnTo>
                <a:lnTo>
                  <a:pt x="2168" y="250795"/>
                </a:lnTo>
                <a:lnTo>
                  <a:pt x="19556" y="319617"/>
                </a:lnTo>
                <a:lnTo>
                  <a:pt x="54135" y="375431"/>
                </a:lnTo>
                <a:lnTo>
                  <a:pt x="104288" y="412476"/>
                </a:lnTo>
                <a:lnTo>
                  <a:pt x="135127" y="423544"/>
                </a:lnTo>
                <a:lnTo>
                  <a:pt x="140462" y="406272"/>
                </a:lnTo>
                <a:lnTo>
                  <a:pt x="116314" y="395604"/>
                </a:lnTo>
                <a:lnTo>
                  <a:pt x="95488" y="380745"/>
                </a:lnTo>
                <a:lnTo>
                  <a:pt x="63754" y="338454"/>
                </a:lnTo>
                <a:lnTo>
                  <a:pt x="44894" y="280924"/>
                </a:lnTo>
                <a:lnTo>
                  <a:pt x="38607" y="209676"/>
                </a:lnTo>
                <a:lnTo>
                  <a:pt x="40179" y="173553"/>
                </a:lnTo>
                <a:lnTo>
                  <a:pt x="52752" y="110878"/>
                </a:lnTo>
                <a:lnTo>
                  <a:pt x="78017" y="61420"/>
                </a:lnTo>
                <a:lnTo>
                  <a:pt x="116689" y="27892"/>
                </a:lnTo>
                <a:lnTo>
                  <a:pt x="141097" y="17271"/>
                </a:lnTo>
                <a:lnTo>
                  <a:pt x="13512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1212596" y="2305596"/>
            <a:ext cx="1882775" cy="603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𝐻	𝑥	− </a:t>
            </a:r>
            <a:r>
              <a:rPr i="1" lang="en-US" sz="3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y</a:t>
            </a:r>
            <a:endParaRPr sz="3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666089" y="445135"/>
            <a:ext cx="32258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function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666089" y="1576831"/>
            <a:ext cx="65385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훈련 데이터에 가장 적합한 가중치 찾기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6332385" y="2660156"/>
            <a:ext cx="4726360" cy="37154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8983726" y="2342514"/>
            <a:ext cx="278765" cy="212090"/>
          </a:xfrm>
          <a:custGeom>
            <a:rect b="b" l="l" r="r" t="t"/>
            <a:pathLst>
              <a:path extrusionOk="0" h="212089" w="278765">
                <a:moveTo>
                  <a:pt x="211200" y="0"/>
                </a:moveTo>
                <a:lnTo>
                  <a:pt x="208152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29"/>
                </a:lnTo>
                <a:lnTo>
                  <a:pt x="259460" y="104775"/>
                </a:lnTo>
                <a:lnTo>
                  <a:pt x="258675" y="123444"/>
                </a:lnTo>
                <a:lnTo>
                  <a:pt x="246888" y="169163"/>
                </a:lnTo>
                <a:lnTo>
                  <a:pt x="220581" y="197846"/>
                </a:lnTo>
                <a:lnTo>
                  <a:pt x="208533" y="203200"/>
                </a:lnTo>
                <a:lnTo>
                  <a:pt x="211200" y="211709"/>
                </a:lnTo>
                <a:lnTo>
                  <a:pt x="251670" y="187705"/>
                </a:lnTo>
                <a:lnTo>
                  <a:pt x="274399" y="143335"/>
                </a:lnTo>
                <a:lnTo>
                  <a:pt x="278765" y="105918"/>
                </a:lnTo>
                <a:lnTo>
                  <a:pt x="277669" y="86536"/>
                </a:lnTo>
                <a:lnTo>
                  <a:pt x="261239" y="37084"/>
                </a:lnTo>
                <a:lnTo>
                  <a:pt x="226556" y="5544"/>
                </a:lnTo>
                <a:lnTo>
                  <a:pt x="211200" y="0"/>
                </a:lnTo>
                <a:close/>
              </a:path>
              <a:path extrusionOk="0" h="212089" w="278765">
                <a:moveTo>
                  <a:pt x="67564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4" y="211709"/>
                </a:lnTo>
                <a:lnTo>
                  <a:pt x="70230" y="203200"/>
                </a:lnTo>
                <a:lnTo>
                  <a:pt x="58183" y="197846"/>
                </a:lnTo>
                <a:lnTo>
                  <a:pt x="47767" y="190373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44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8778367" y="2272410"/>
            <a:ext cx="4152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𝐻 𝑥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9334627" y="2272410"/>
            <a:ext cx="10039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𝑊𝑥 + 𝑏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669518" y="3481070"/>
            <a:ext cx="5541645" cy="15240"/>
          </a:xfrm>
          <a:custGeom>
            <a:rect b="b" l="l" r="r" t="t"/>
            <a:pathLst>
              <a:path extrusionOk="0" h="15239" w="5541645">
                <a:moveTo>
                  <a:pt x="5541289" y="0"/>
                </a:moveTo>
                <a:lnTo>
                  <a:pt x="0" y="0"/>
                </a:lnTo>
                <a:lnTo>
                  <a:pt x="0" y="15239"/>
                </a:lnTo>
                <a:lnTo>
                  <a:pt x="5541289" y="15239"/>
                </a:lnTo>
                <a:lnTo>
                  <a:pt x="55412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1937004" y="3170808"/>
            <a:ext cx="207771" cy="1553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3909059" y="3170808"/>
            <a:ext cx="207772" cy="1553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5779008" y="3170808"/>
            <a:ext cx="207771" cy="15532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618845" y="3088386"/>
            <a:ext cx="563562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1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(𝐻(𝑥</a:t>
            </a:r>
            <a:r>
              <a:rPr baseline="30000" lang="en-US" sz="19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(1)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 − 𝑦 </a:t>
            </a:r>
            <a:r>
              <a:rPr baseline="30000" lang="en-US" sz="19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baseline="30000" lang="en-US" sz="19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(𝐻(𝑥</a:t>
            </a:r>
            <a:r>
              <a:rPr baseline="30000" lang="en-US" sz="19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(2)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 − 𝑦 </a:t>
            </a:r>
            <a:r>
              <a:rPr baseline="30000" lang="en-US" sz="19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baseline="30000" lang="en-US" sz="19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+(𝐻(𝑥</a:t>
            </a:r>
            <a:r>
              <a:rPr baseline="30000" lang="en-US" sz="19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(3)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 − 𝑦 </a:t>
            </a:r>
            <a:r>
              <a:rPr baseline="30000" lang="en-US" sz="19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baseline="30000" lang="en-US" sz="19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endParaRPr baseline="30000" sz="19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6350" marR="0" rtl="0" algn="ctr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2726435" y="4820030"/>
            <a:ext cx="213360" cy="15240"/>
          </a:xfrm>
          <a:custGeom>
            <a:rect b="b" l="l" r="r" t="t"/>
            <a:pathLst>
              <a:path extrusionOk="0" h="15239" w="213360">
                <a:moveTo>
                  <a:pt x="213360" y="0"/>
                </a:moveTo>
                <a:lnTo>
                  <a:pt x="0" y="0"/>
                </a:lnTo>
                <a:lnTo>
                  <a:pt x="0" y="15240"/>
                </a:lnTo>
                <a:lnTo>
                  <a:pt x="213360" y="1524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2713989" y="4805553"/>
            <a:ext cx="2374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𝒎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2976117" y="5005196"/>
            <a:ext cx="310515" cy="226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𝒊=𝟏</a:t>
            </a:r>
            <a:endParaRPr sz="13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3040126" y="4372483"/>
            <a:ext cx="180975" cy="226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𝒎</a:t>
            </a:r>
            <a:endParaRPr sz="13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4513579" y="4683505"/>
            <a:ext cx="172593" cy="15532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1882394" y="4478858"/>
            <a:ext cx="3060700" cy="474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8201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38100" marR="0" rtl="0" algn="l">
              <a:lnSpc>
                <a:spcPct val="90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𝒄𝒐𝒔𝒕 =	෍(𝑯(𝒙</a:t>
            </a:r>
            <a:r>
              <a:rPr baseline="30000" lang="en-US" sz="19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(𝒊)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 − 𝒚 </a:t>
            </a:r>
            <a:r>
              <a:rPr baseline="30000" lang="en-US" sz="19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𝒊 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baseline="30000" lang="en-US" sz="19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endParaRPr baseline="30000" sz="19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666089" y="445135"/>
            <a:ext cx="32258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function</a:t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4056379" y="3445890"/>
            <a:ext cx="374650" cy="282575"/>
          </a:xfrm>
          <a:custGeom>
            <a:rect b="b" l="l" r="r" t="t"/>
            <a:pathLst>
              <a:path extrusionOk="0" h="282575" w="374650">
                <a:moveTo>
                  <a:pt x="284607" y="0"/>
                </a:moveTo>
                <a:lnTo>
                  <a:pt x="280670" y="11430"/>
                </a:lnTo>
                <a:lnTo>
                  <a:pt x="296977" y="18522"/>
                </a:lnTo>
                <a:lnTo>
                  <a:pt x="311023" y="28352"/>
                </a:lnTo>
                <a:lnTo>
                  <a:pt x="339566" y="73852"/>
                </a:lnTo>
                <a:lnTo>
                  <a:pt x="347948" y="115623"/>
                </a:lnTo>
                <a:lnTo>
                  <a:pt x="348996" y="139700"/>
                </a:lnTo>
                <a:lnTo>
                  <a:pt x="347948" y="164633"/>
                </a:lnTo>
                <a:lnTo>
                  <a:pt x="339566" y="207547"/>
                </a:lnTo>
                <a:lnTo>
                  <a:pt x="311070" y="253793"/>
                </a:lnTo>
                <a:lnTo>
                  <a:pt x="281050" y="270891"/>
                </a:lnTo>
                <a:lnTo>
                  <a:pt x="284607" y="282321"/>
                </a:lnTo>
                <a:lnTo>
                  <a:pt x="323167" y="264239"/>
                </a:lnTo>
                <a:lnTo>
                  <a:pt x="351536" y="232918"/>
                </a:lnTo>
                <a:lnTo>
                  <a:pt x="368903" y="191071"/>
                </a:lnTo>
                <a:lnTo>
                  <a:pt x="374650" y="141224"/>
                </a:lnTo>
                <a:lnTo>
                  <a:pt x="373197" y="115339"/>
                </a:lnTo>
                <a:lnTo>
                  <a:pt x="361576" y="69429"/>
                </a:lnTo>
                <a:lnTo>
                  <a:pt x="338524" y="32093"/>
                </a:lnTo>
                <a:lnTo>
                  <a:pt x="305135" y="7379"/>
                </a:lnTo>
                <a:lnTo>
                  <a:pt x="284607" y="0"/>
                </a:lnTo>
                <a:close/>
              </a:path>
              <a:path extrusionOk="0" h="282575" w="374650">
                <a:moveTo>
                  <a:pt x="90043" y="0"/>
                </a:moveTo>
                <a:lnTo>
                  <a:pt x="51657" y="18081"/>
                </a:lnTo>
                <a:lnTo>
                  <a:pt x="23368" y="49403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549" y="263717"/>
                </a:lnTo>
                <a:lnTo>
                  <a:pt x="63690" y="253793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3776598" y="3356609"/>
            <a:ext cx="56896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𝑯	𝒙</a:t>
            </a: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4529454" y="3356609"/>
            <a:ext cx="136144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𝑾𝒙 + 𝒃</a:t>
            </a: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3758565" y="2234945"/>
            <a:ext cx="110172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𝒄𝒐𝒔𝒕 =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5023484" y="2489200"/>
            <a:ext cx="330835" cy="22860"/>
          </a:xfrm>
          <a:custGeom>
            <a:rect b="b" l="l" r="r" t="t"/>
            <a:pathLst>
              <a:path extrusionOk="0" h="22860" w="330835">
                <a:moveTo>
                  <a:pt x="330708" y="0"/>
                </a:moveTo>
                <a:lnTo>
                  <a:pt x="0" y="0"/>
                </a:lnTo>
                <a:lnTo>
                  <a:pt x="0" y="22860"/>
                </a:lnTo>
                <a:lnTo>
                  <a:pt x="330708" y="22860"/>
                </a:lnTo>
                <a:lnTo>
                  <a:pt x="33070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5011292" y="2472689"/>
            <a:ext cx="3549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𝒎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5413628" y="2783585"/>
            <a:ext cx="46926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𝒊=𝟏</a:t>
            </a:r>
            <a:endParaRPr sz="20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5514213" y="1801444"/>
            <a:ext cx="266065" cy="337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𝒎</a:t>
            </a:r>
            <a:endParaRPr sz="20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7798561" y="2277491"/>
            <a:ext cx="266700" cy="240029"/>
          </a:xfrm>
          <a:custGeom>
            <a:rect b="b" l="l" r="r" t="t"/>
            <a:pathLst>
              <a:path extrusionOk="0" h="240030" w="266700">
                <a:moveTo>
                  <a:pt x="189738" y="0"/>
                </a:moveTo>
                <a:lnTo>
                  <a:pt x="186309" y="9779"/>
                </a:lnTo>
                <a:lnTo>
                  <a:pt x="200191" y="15801"/>
                </a:lnTo>
                <a:lnTo>
                  <a:pt x="212121" y="24145"/>
                </a:lnTo>
                <a:lnTo>
                  <a:pt x="236364" y="62773"/>
                </a:lnTo>
                <a:lnTo>
                  <a:pt x="244348" y="118745"/>
                </a:lnTo>
                <a:lnTo>
                  <a:pt x="243464" y="139942"/>
                </a:lnTo>
                <a:lnTo>
                  <a:pt x="230124" y="191770"/>
                </a:lnTo>
                <a:lnTo>
                  <a:pt x="200334" y="224202"/>
                </a:lnTo>
                <a:lnTo>
                  <a:pt x="186690" y="230250"/>
                </a:lnTo>
                <a:lnTo>
                  <a:pt x="189738" y="240030"/>
                </a:lnTo>
                <a:lnTo>
                  <a:pt x="235529" y="212687"/>
                </a:lnTo>
                <a:lnTo>
                  <a:pt x="261254" y="162433"/>
                </a:lnTo>
                <a:lnTo>
                  <a:pt x="266192" y="120014"/>
                </a:lnTo>
                <a:lnTo>
                  <a:pt x="264953" y="98061"/>
                </a:lnTo>
                <a:lnTo>
                  <a:pt x="255047" y="59060"/>
                </a:lnTo>
                <a:lnTo>
                  <a:pt x="222297" y="15351"/>
                </a:lnTo>
                <a:lnTo>
                  <a:pt x="207071" y="6264"/>
                </a:lnTo>
                <a:lnTo>
                  <a:pt x="189738" y="0"/>
                </a:lnTo>
                <a:close/>
              </a:path>
              <a:path extrusionOk="0" h="240030" w="266700">
                <a:moveTo>
                  <a:pt x="76581" y="0"/>
                </a:moveTo>
                <a:lnTo>
                  <a:pt x="30789" y="27271"/>
                </a:lnTo>
                <a:lnTo>
                  <a:pt x="4952" y="77739"/>
                </a:lnTo>
                <a:lnTo>
                  <a:pt x="0" y="120014"/>
                </a:lnTo>
                <a:lnTo>
                  <a:pt x="1238" y="142093"/>
                </a:lnTo>
                <a:lnTo>
                  <a:pt x="11144" y="181058"/>
                </a:lnTo>
                <a:lnTo>
                  <a:pt x="43815" y="224583"/>
                </a:lnTo>
                <a:lnTo>
                  <a:pt x="76581" y="240030"/>
                </a:lnTo>
                <a:lnTo>
                  <a:pt x="79629" y="230250"/>
                </a:lnTo>
                <a:lnTo>
                  <a:pt x="65913" y="224202"/>
                </a:lnTo>
                <a:lnTo>
                  <a:pt x="54101" y="215773"/>
                </a:lnTo>
                <a:lnTo>
                  <a:pt x="29934" y="176430"/>
                </a:lnTo>
                <a:lnTo>
                  <a:pt x="21844" y="118745"/>
                </a:lnTo>
                <a:lnTo>
                  <a:pt x="22746" y="98294"/>
                </a:lnTo>
                <a:lnTo>
                  <a:pt x="36195" y="47751"/>
                </a:lnTo>
                <a:lnTo>
                  <a:pt x="66127" y="15801"/>
                </a:lnTo>
                <a:lnTo>
                  <a:pt x="80010" y="9779"/>
                </a:lnTo>
                <a:lnTo>
                  <a:pt x="7658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5043804" y="1966722"/>
            <a:ext cx="3402329" cy="720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97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368300" marR="0" rtl="0" algn="l">
              <a:lnSpc>
                <a:spcPct val="889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෍(𝑯(𝒙</a:t>
            </a:r>
            <a:r>
              <a:rPr baseline="30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(𝒊)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 − 𝒚 </a:t>
            </a:r>
            <a:r>
              <a:rPr baseline="30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𝒊 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baseline="30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endParaRPr baseline="30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3227577" y="5068315"/>
            <a:ext cx="20942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𝒄𝒐𝒔𝒕(𝑾, 𝒃) =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5484876" y="5322061"/>
            <a:ext cx="330835" cy="22860"/>
          </a:xfrm>
          <a:custGeom>
            <a:rect b="b" l="l" r="r" t="t"/>
            <a:pathLst>
              <a:path extrusionOk="0" h="22860" w="330835">
                <a:moveTo>
                  <a:pt x="330708" y="0"/>
                </a:moveTo>
                <a:lnTo>
                  <a:pt x="0" y="0"/>
                </a:lnTo>
                <a:lnTo>
                  <a:pt x="0" y="22859"/>
                </a:lnTo>
                <a:lnTo>
                  <a:pt x="330708" y="22859"/>
                </a:lnTo>
                <a:lnTo>
                  <a:pt x="33070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5472810" y="5306059"/>
            <a:ext cx="3549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𝒎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5875146" y="5616955"/>
            <a:ext cx="46926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𝒊=𝟏</a:t>
            </a:r>
            <a:endParaRPr sz="20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5975730" y="4634941"/>
            <a:ext cx="266065" cy="337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𝒎</a:t>
            </a:r>
            <a:endParaRPr sz="20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8259953" y="5110226"/>
            <a:ext cx="266700" cy="240029"/>
          </a:xfrm>
          <a:custGeom>
            <a:rect b="b" l="l" r="r" t="t"/>
            <a:pathLst>
              <a:path extrusionOk="0" h="240029" w="266700">
                <a:moveTo>
                  <a:pt x="189738" y="0"/>
                </a:moveTo>
                <a:lnTo>
                  <a:pt x="186308" y="9779"/>
                </a:lnTo>
                <a:lnTo>
                  <a:pt x="200193" y="15801"/>
                </a:lnTo>
                <a:lnTo>
                  <a:pt x="212137" y="24145"/>
                </a:lnTo>
                <a:lnTo>
                  <a:pt x="236418" y="62829"/>
                </a:lnTo>
                <a:lnTo>
                  <a:pt x="244348" y="118872"/>
                </a:lnTo>
                <a:lnTo>
                  <a:pt x="243464" y="140013"/>
                </a:lnTo>
                <a:lnTo>
                  <a:pt x="230124" y="191770"/>
                </a:lnTo>
                <a:lnTo>
                  <a:pt x="200334" y="224202"/>
                </a:lnTo>
                <a:lnTo>
                  <a:pt x="186690" y="230251"/>
                </a:lnTo>
                <a:lnTo>
                  <a:pt x="189738" y="240030"/>
                </a:lnTo>
                <a:lnTo>
                  <a:pt x="235529" y="212812"/>
                </a:lnTo>
                <a:lnTo>
                  <a:pt x="261302" y="162512"/>
                </a:lnTo>
                <a:lnTo>
                  <a:pt x="266192" y="120142"/>
                </a:lnTo>
                <a:lnTo>
                  <a:pt x="264955" y="98117"/>
                </a:lnTo>
                <a:lnTo>
                  <a:pt x="255101" y="59116"/>
                </a:lnTo>
                <a:lnTo>
                  <a:pt x="222408" y="15414"/>
                </a:lnTo>
                <a:lnTo>
                  <a:pt x="207144" y="6284"/>
                </a:lnTo>
                <a:lnTo>
                  <a:pt x="189738" y="0"/>
                </a:lnTo>
                <a:close/>
              </a:path>
              <a:path extrusionOk="0" h="240029" w="266700">
                <a:moveTo>
                  <a:pt x="76580" y="0"/>
                </a:moveTo>
                <a:lnTo>
                  <a:pt x="30789" y="27378"/>
                </a:lnTo>
                <a:lnTo>
                  <a:pt x="4952" y="77771"/>
                </a:lnTo>
                <a:lnTo>
                  <a:pt x="0" y="120142"/>
                </a:lnTo>
                <a:lnTo>
                  <a:pt x="1238" y="142166"/>
                </a:lnTo>
                <a:lnTo>
                  <a:pt x="11144" y="181167"/>
                </a:lnTo>
                <a:lnTo>
                  <a:pt x="43815" y="224694"/>
                </a:lnTo>
                <a:lnTo>
                  <a:pt x="76580" y="240030"/>
                </a:lnTo>
                <a:lnTo>
                  <a:pt x="79628" y="230251"/>
                </a:lnTo>
                <a:lnTo>
                  <a:pt x="65966" y="224202"/>
                </a:lnTo>
                <a:lnTo>
                  <a:pt x="54149" y="215772"/>
                </a:lnTo>
                <a:lnTo>
                  <a:pt x="29954" y="176486"/>
                </a:lnTo>
                <a:lnTo>
                  <a:pt x="21971" y="118872"/>
                </a:lnTo>
                <a:lnTo>
                  <a:pt x="22854" y="98365"/>
                </a:lnTo>
                <a:lnTo>
                  <a:pt x="36195" y="47751"/>
                </a:lnTo>
                <a:lnTo>
                  <a:pt x="66180" y="15801"/>
                </a:lnTo>
                <a:lnTo>
                  <a:pt x="80010" y="9779"/>
                </a:lnTo>
                <a:lnTo>
                  <a:pt x="7658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5505322" y="4800091"/>
            <a:ext cx="3402329" cy="720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97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368300" marR="0" rtl="0" algn="l">
              <a:lnSpc>
                <a:spcPct val="889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෍(𝑯(𝒙</a:t>
            </a:r>
            <a:r>
              <a:rPr baseline="30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(𝒊)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 − 𝒚 </a:t>
            </a:r>
            <a:r>
              <a:rPr baseline="30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𝒊 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baseline="30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endParaRPr baseline="30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666089" y="445135"/>
            <a:ext cx="46355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목표: Minimize cost</a:t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7230236" y="3181985"/>
            <a:ext cx="1330325" cy="470534"/>
          </a:xfrm>
          <a:custGeom>
            <a:rect b="b" l="l" r="r" t="t"/>
            <a:pathLst>
              <a:path extrusionOk="0" h="470535" w="1330325">
                <a:moveTo>
                  <a:pt x="1179957" y="0"/>
                </a:moveTo>
                <a:lnTo>
                  <a:pt x="1173226" y="19050"/>
                </a:lnTo>
                <a:lnTo>
                  <a:pt x="1200467" y="30859"/>
                </a:lnTo>
                <a:lnTo>
                  <a:pt x="1223899" y="47228"/>
                </a:lnTo>
                <a:lnTo>
                  <a:pt x="1259332" y="93599"/>
                </a:lnTo>
                <a:lnTo>
                  <a:pt x="1280080" y="156035"/>
                </a:lnTo>
                <a:lnTo>
                  <a:pt x="1287018" y="232663"/>
                </a:lnTo>
                <a:lnTo>
                  <a:pt x="1285279" y="274117"/>
                </a:lnTo>
                <a:lnTo>
                  <a:pt x="1271373" y="345642"/>
                </a:lnTo>
                <a:lnTo>
                  <a:pt x="1243389" y="401452"/>
                </a:lnTo>
                <a:lnTo>
                  <a:pt x="1200804" y="439120"/>
                </a:lnTo>
                <a:lnTo>
                  <a:pt x="1173988" y="450976"/>
                </a:lnTo>
                <a:lnTo>
                  <a:pt x="1179957" y="470026"/>
                </a:lnTo>
                <a:lnTo>
                  <a:pt x="1244060" y="440007"/>
                </a:lnTo>
                <a:lnTo>
                  <a:pt x="1291209" y="387985"/>
                </a:lnTo>
                <a:lnTo>
                  <a:pt x="1320244" y="318262"/>
                </a:lnTo>
                <a:lnTo>
                  <a:pt x="1327517" y="278399"/>
                </a:lnTo>
                <a:lnTo>
                  <a:pt x="1329944" y="235203"/>
                </a:lnTo>
                <a:lnTo>
                  <a:pt x="1327515" y="192079"/>
                </a:lnTo>
                <a:lnTo>
                  <a:pt x="1320228" y="152241"/>
                </a:lnTo>
                <a:lnTo>
                  <a:pt x="1308084" y="115689"/>
                </a:lnTo>
                <a:lnTo>
                  <a:pt x="1269628" y="53488"/>
                </a:lnTo>
                <a:lnTo>
                  <a:pt x="1214054" y="12289"/>
                </a:lnTo>
                <a:lnTo>
                  <a:pt x="1179957" y="0"/>
                </a:lnTo>
                <a:close/>
              </a:path>
              <a:path extrusionOk="0" h="470535" w="1330325">
                <a:moveTo>
                  <a:pt x="149860" y="0"/>
                </a:moveTo>
                <a:lnTo>
                  <a:pt x="85867" y="30114"/>
                </a:lnTo>
                <a:lnTo>
                  <a:pt x="38735" y="82423"/>
                </a:lnTo>
                <a:lnTo>
                  <a:pt x="9651" y="152241"/>
                </a:lnTo>
                <a:lnTo>
                  <a:pt x="2409" y="192079"/>
                </a:lnTo>
                <a:lnTo>
                  <a:pt x="0" y="235203"/>
                </a:lnTo>
                <a:lnTo>
                  <a:pt x="2407" y="278399"/>
                </a:lnTo>
                <a:lnTo>
                  <a:pt x="9636" y="318262"/>
                </a:lnTo>
                <a:lnTo>
                  <a:pt x="21699" y="354790"/>
                </a:lnTo>
                <a:lnTo>
                  <a:pt x="60063" y="416752"/>
                </a:lnTo>
                <a:lnTo>
                  <a:pt x="115689" y="457761"/>
                </a:lnTo>
                <a:lnTo>
                  <a:pt x="149860" y="470026"/>
                </a:lnTo>
                <a:lnTo>
                  <a:pt x="155829" y="450976"/>
                </a:lnTo>
                <a:lnTo>
                  <a:pt x="129014" y="439120"/>
                </a:lnTo>
                <a:lnTo>
                  <a:pt x="105902" y="422608"/>
                </a:lnTo>
                <a:lnTo>
                  <a:pt x="70739" y="375665"/>
                </a:lnTo>
                <a:lnTo>
                  <a:pt x="49768" y="311785"/>
                </a:lnTo>
                <a:lnTo>
                  <a:pt x="42799" y="232663"/>
                </a:lnTo>
                <a:lnTo>
                  <a:pt x="44539" y="192593"/>
                </a:lnTo>
                <a:lnTo>
                  <a:pt x="58497" y="123025"/>
                </a:lnTo>
                <a:lnTo>
                  <a:pt x="86528" y="68145"/>
                </a:lnTo>
                <a:lnTo>
                  <a:pt x="129442" y="30859"/>
                </a:lnTo>
                <a:lnTo>
                  <a:pt x="156591" y="19050"/>
                </a:lnTo>
                <a:lnTo>
                  <a:pt x="1498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3663441" y="3042030"/>
            <a:ext cx="4744720" cy="945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14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𝒎𝒊𝒏𝒊𝒎𝒊𝒛𝒆 𝒄𝒐𝒔𝒕	𝑾, 𝒃</a:t>
            </a:r>
            <a:endParaRPr sz="4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875664" marR="0" rtl="0" algn="l">
              <a:lnSpc>
                <a:spcPct val="111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𝑊, 𝑏</a:t>
            </a: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최소화 알고리즘</a:t>
            </a: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666089" y="1589023"/>
            <a:ext cx="24872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Hypothesis and Cost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37" name="Google Shape;237;p24"/>
          <p:cNvSpPr/>
          <p:nvPr/>
        </p:nvSpPr>
        <p:spPr>
          <a:xfrm>
            <a:off x="5138292" y="2832354"/>
            <a:ext cx="375285" cy="282575"/>
          </a:xfrm>
          <a:custGeom>
            <a:rect b="b" l="l" r="r" t="t"/>
            <a:pathLst>
              <a:path extrusionOk="0" h="282575" w="375285">
                <a:moveTo>
                  <a:pt x="284734" y="0"/>
                </a:moveTo>
                <a:lnTo>
                  <a:pt x="280670" y="11430"/>
                </a:lnTo>
                <a:lnTo>
                  <a:pt x="297033" y="18522"/>
                </a:lnTo>
                <a:lnTo>
                  <a:pt x="311086" y="28352"/>
                </a:lnTo>
                <a:lnTo>
                  <a:pt x="339619" y="73852"/>
                </a:lnTo>
                <a:lnTo>
                  <a:pt x="347950" y="115623"/>
                </a:lnTo>
                <a:lnTo>
                  <a:pt x="348996" y="139700"/>
                </a:lnTo>
                <a:lnTo>
                  <a:pt x="347948" y="164633"/>
                </a:lnTo>
                <a:lnTo>
                  <a:pt x="339566" y="207547"/>
                </a:lnTo>
                <a:lnTo>
                  <a:pt x="311070" y="253793"/>
                </a:lnTo>
                <a:lnTo>
                  <a:pt x="281051" y="270891"/>
                </a:lnTo>
                <a:lnTo>
                  <a:pt x="284734" y="282321"/>
                </a:lnTo>
                <a:lnTo>
                  <a:pt x="323183" y="264239"/>
                </a:lnTo>
                <a:lnTo>
                  <a:pt x="351536" y="232918"/>
                </a:lnTo>
                <a:lnTo>
                  <a:pt x="368966" y="191071"/>
                </a:lnTo>
                <a:lnTo>
                  <a:pt x="374777" y="141224"/>
                </a:lnTo>
                <a:lnTo>
                  <a:pt x="373304" y="115339"/>
                </a:lnTo>
                <a:lnTo>
                  <a:pt x="361596" y="69429"/>
                </a:lnTo>
                <a:lnTo>
                  <a:pt x="338526" y="32093"/>
                </a:lnTo>
                <a:lnTo>
                  <a:pt x="305188" y="7379"/>
                </a:lnTo>
                <a:lnTo>
                  <a:pt x="284734" y="0"/>
                </a:lnTo>
                <a:close/>
              </a:path>
              <a:path extrusionOk="0" h="282575" w="375285">
                <a:moveTo>
                  <a:pt x="90043" y="0"/>
                </a:moveTo>
                <a:lnTo>
                  <a:pt x="51657" y="18081"/>
                </a:lnTo>
                <a:lnTo>
                  <a:pt x="23368" y="49403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549" y="263717"/>
                </a:lnTo>
                <a:lnTo>
                  <a:pt x="63690" y="253793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3261740" y="3628466"/>
            <a:ext cx="20942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𝒄𝒐𝒔𝒕(𝑾, 𝒃) =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5518911" y="3882897"/>
            <a:ext cx="330835" cy="22860"/>
          </a:xfrm>
          <a:custGeom>
            <a:rect b="b" l="l" r="r" t="t"/>
            <a:pathLst>
              <a:path extrusionOk="0" h="22860" w="330835">
                <a:moveTo>
                  <a:pt x="330708" y="0"/>
                </a:moveTo>
                <a:lnTo>
                  <a:pt x="0" y="0"/>
                </a:lnTo>
                <a:lnTo>
                  <a:pt x="0" y="22859"/>
                </a:lnTo>
                <a:lnTo>
                  <a:pt x="330708" y="22859"/>
                </a:lnTo>
                <a:lnTo>
                  <a:pt x="33070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5506973" y="3866769"/>
            <a:ext cx="3549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𝒎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5909309" y="4177665"/>
            <a:ext cx="46863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𝒊=𝟏</a:t>
            </a:r>
            <a:endParaRPr sz="20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4858639" y="2639411"/>
            <a:ext cx="2114550" cy="893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5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𝑯 𝒙	= 𝑾𝒙 + 𝒃</a:t>
            </a: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3390" marR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𝒎</a:t>
            </a:r>
            <a:endParaRPr sz="20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8294116" y="3671189"/>
            <a:ext cx="266700" cy="240029"/>
          </a:xfrm>
          <a:custGeom>
            <a:rect b="b" l="l" r="r" t="t"/>
            <a:pathLst>
              <a:path extrusionOk="0" h="240029" w="266700">
                <a:moveTo>
                  <a:pt x="189610" y="0"/>
                </a:moveTo>
                <a:lnTo>
                  <a:pt x="186181" y="9779"/>
                </a:lnTo>
                <a:lnTo>
                  <a:pt x="200084" y="15801"/>
                </a:lnTo>
                <a:lnTo>
                  <a:pt x="212058" y="24145"/>
                </a:lnTo>
                <a:lnTo>
                  <a:pt x="236291" y="62827"/>
                </a:lnTo>
                <a:lnTo>
                  <a:pt x="244220" y="118744"/>
                </a:lnTo>
                <a:lnTo>
                  <a:pt x="243337" y="139942"/>
                </a:lnTo>
                <a:lnTo>
                  <a:pt x="229997" y="191769"/>
                </a:lnTo>
                <a:lnTo>
                  <a:pt x="200278" y="224202"/>
                </a:lnTo>
                <a:lnTo>
                  <a:pt x="186562" y="230250"/>
                </a:lnTo>
                <a:lnTo>
                  <a:pt x="189610" y="240030"/>
                </a:lnTo>
                <a:lnTo>
                  <a:pt x="235473" y="212705"/>
                </a:lnTo>
                <a:lnTo>
                  <a:pt x="261238" y="162433"/>
                </a:lnTo>
                <a:lnTo>
                  <a:pt x="266191" y="120015"/>
                </a:lnTo>
                <a:lnTo>
                  <a:pt x="264953" y="98061"/>
                </a:lnTo>
                <a:lnTo>
                  <a:pt x="255047" y="59060"/>
                </a:lnTo>
                <a:lnTo>
                  <a:pt x="222281" y="15398"/>
                </a:lnTo>
                <a:lnTo>
                  <a:pt x="207017" y="6282"/>
                </a:lnTo>
                <a:lnTo>
                  <a:pt x="189610" y="0"/>
                </a:lnTo>
                <a:close/>
              </a:path>
              <a:path extrusionOk="0" h="240029" w="266700">
                <a:moveTo>
                  <a:pt x="76453" y="0"/>
                </a:moveTo>
                <a:lnTo>
                  <a:pt x="30769" y="27324"/>
                </a:lnTo>
                <a:lnTo>
                  <a:pt x="4952" y="77739"/>
                </a:lnTo>
                <a:lnTo>
                  <a:pt x="0" y="120015"/>
                </a:lnTo>
                <a:lnTo>
                  <a:pt x="1236" y="142093"/>
                </a:lnTo>
                <a:lnTo>
                  <a:pt x="11090" y="181058"/>
                </a:lnTo>
                <a:lnTo>
                  <a:pt x="43783" y="224631"/>
                </a:lnTo>
                <a:lnTo>
                  <a:pt x="76453" y="240030"/>
                </a:lnTo>
                <a:lnTo>
                  <a:pt x="79501" y="230250"/>
                </a:lnTo>
                <a:lnTo>
                  <a:pt x="65857" y="224202"/>
                </a:lnTo>
                <a:lnTo>
                  <a:pt x="54070" y="215773"/>
                </a:lnTo>
                <a:lnTo>
                  <a:pt x="29827" y="176430"/>
                </a:lnTo>
                <a:lnTo>
                  <a:pt x="21843" y="118744"/>
                </a:lnTo>
                <a:lnTo>
                  <a:pt x="22727" y="98311"/>
                </a:lnTo>
                <a:lnTo>
                  <a:pt x="36067" y="47752"/>
                </a:lnTo>
                <a:lnTo>
                  <a:pt x="66071" y="15801"/>
                </a:lnTo>
                <a:lnTo>
                  <a:pt x="79882" y="9779"/>
                </a:lnTo>
                <a:lnTo>
                  <a:pt x="764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5539485" y="3360547"/>
            <a:ext cx="3401695" cy="720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97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368300" marR="0" rtl="0" algn="l">
              <a:lnSpc>
                <a:spcPct val="889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෍(𝑯(𝒙</a:t>
            </a:r>
            <a:r>
              <a:rPr baseline="30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(𝒊)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 − 𝒚 </a:t>
            </a:r>
            <a:r>
              <a:rPr baseline="30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𝒊 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baseline="30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endParaRPr baseline="30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최소화 알고리즘</a:t>
            </a:r>
            <a:endParaRPr/>
          </a:p>
        </p:txBody>
      </p:sp>
      <p:sp>
        <p:nvSpPr>
          <p:cNvPr id="250" name="Google Shape;250;p25"/>
          <p:cNvSpPr txBox="1"/>
          <p:nvPr/>
        </p:nvSpPr>
        <p:spPr>
          <a:xfrm>
            <a:off x="666089" y="1589023"/>
            <a:ext cx="256222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Simplified Hypothesis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5414517" y="2753741"/>
            <a:ext cx="374650" cy="282575"/>
          </a:xfrm>
          <a:custGeom>
            <a:rect b="b" l="l" r="r" t="t"/>
            <a:pathLst>
              <a:path extrusionOk="0" h="282575" w="374650">
                <a:moveTo>
                  <a:pt x="284607" y="0"/>
                </a:moveTo>
                <a:lnTo>
                  <a:pt x="280543" y="11430"/>
                </a:lnTo>
                <a:lnTo>
                  <a:pt x="296924" y="18522"/>
                </a:lnTo>
                <a:lnTo>
                  <a:pt x="311007" y="28352"/>
                </a:lnTo>
                <a:lnTo>
                  <a:pt x="339546" y="73852"/>
                </a:lnTo>
                <a:lnTo>
                  <a:pt x="347841" y="115623"/>
                </a:lnTo>
                <a:lnTo>
                  <a:pt x="348869" y="139700"/>
                </a:lnTo>
                <a:lnTo>
                  <a:pt x="347821" y="164633"/>
                </a:lnTo>
                <a:lnTo>
                  <a:pt x="339439" y="207547"/>
                </a:lnTo>
                <a:lnTo>
                  <a:pt x="311007" y="253841"/>
                </a:lnTo>
                <a:lnTo>
                  <a:pt x="281051" y="270891"/>
                </a:lnTo>
                <a:lnTo>
                  <a:pt x="284607" y="282321"/>
                </a:lnTo>
                <a:lnTo>
                  <a:pt x="323103" y="264239"/>
                </a:lnTo>
                <a:lnTo>
                  <a:pt x="351409" y="232918"/>
                </a:lnTo>
                <a:lnTo>
                  <a:pt x="368839" y="191119"/>
                </a:lnTo>
                <a:lnTo>
                  <a:pt x="374650" y="141224"/>
                </a:lnTo>
                <a:lnTo>
                  <a:pt x="373197" y="115341"/>
                </a:lnTo>
                <a:lnTo>
                  <a:pt x="361576" y="69482"/>
                </a:lnTo>
                <a:lnTo>
                  <a:pt x="338453" y="32146"/>
                </a:lnTo>
                <a:lnTo>
                  <a:pt x="305063" y="7381"/>
                </a:lnTo>
                <a:lnTo>
                  <a:pt x="284607" y="0"/>
                </a:lnTo>
                <a:close/>
              </a:path>
              <a:path extrusionOk="0" h="282575" w="374650">
                <a:moveTo>
                  <a:pt x="90043" y="0"/>
                </a:moveTo>
                <a:lnTo>
                  <a:pt x="51593" y="18097"/>
                </a:lnTo>
                <a:lnTo>
                  <a:pt x="23241" y="49530"/>
                </a:lnTo>
                <a:lnTo>
                  <a:pt x="5810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071" y="250227"/>
                </a:lnTo>
                <a:lnTo>
                  <a:pt x="69496" y="274941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475" y="263771"/>
                </a:lnTo>
                <a:lnTo>
                  <a:pt x="63579" y="253841"/>
                </a:lnTo>
                <a:lnTo>
                  <a:pt x="35103" y="207547"/>
                </a:lnTo>
                <a:lnTo>
                  <a:pt x="26808" y="164633"/>
                </a:lnTo>
                <a:lnTo>
                  <a:pt x="25781" y="139700"/>
                </a:lnTo>
                <a:lnTo>
                  <a:pt x="26808" y="115623"/>
                </a:lnTo>
                <a:lnTo>
                  <a:pt x="35103" y="73852"/>
                </a:lnTo>
                <a:lnTo>
                  <a:pt x="63722" y="28352"/>
                </a:lnTo>
                <a:lnTo>
                  <a:pt x="93980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5134736" y="2663774"/>
            <a:ext cx="568960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𝑯 𝒙</a:t>
            </a: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5889497" y="2663774"/>
            <a:ext cx="812800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𝑾𝒙</a:t>
            </a: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3260216" y="3908297"/>
            <a:ext cx="174688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𝒄𝒐𝒔𝒕(𝑾) =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55" name="Google Shape;255;p25"/>
          <p:cNvSpPr/>
          <p:nvPr/>
        </p:nvSpPr>
        <p:spPr>
          <a:xfrm>
            <a:off x="5169915" y="4162171"/>
            <a:ext cx="330835" cy="22860"/>
          </a:xfrm>
          <a:custGeom>
            <a:rect b="b" l="l" r="r" t="t"/>
            <a:pathLst>
              <a:path extrusionOk="0" h="22860" w="330835">
                <a:moveTo>
                  <a:pt x="330708" y="0"/>
                </a:moveTo>
                <a:lnTo>
                  <a:pt x="0" y="0"/>
                </a:lnTo>
                <a:lnTo>
                  <a:pt x="0" y="22859"/>
                </a:lnTo>
                <a:lnTo>
                  <a:pt x="330708" y="22859"/>
                </a:lnTo>
                <a:lnTo>
                  <a:pt x="33070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5157978" y="4146041"/>
            <a:ext cx="3549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𝒎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5560314" y="4456938"/>
            <a:ext cx="46863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𝒊=𝟏</a:t>
            </a:r>
            <a:endParaRPr sz="20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58" name="Google Shape;258;p25"/>
          <p:cNvSpPr txBox="1"/>
          <p:nvPr/>
        </p:nvSpPr>
        <p:spPr>
          <a:xfrm>
            <a:off x="5660897" y="3475101"/>
            <a:ext cx="26606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𝒎</a:t>
            </a:r>
            <a:endParaRPr sz="20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59" name="Google Shape;259;p25"/>
          <p:cNvSpPr/>
          <p:nvPr/>
        </p:nvSpPr>
        <p:spPr>
          <a:xfrm>
            <a:off x="7945119" y="3950461"/>
            <a:ext cx="266700" cy="240029"/>
          </a:xfrm>
          <a:custGeom>
            <a:rect b="b" l="l" r="r" t="t"/>
            <a:pathLst>
              <a:path extrusionOk="0" h="240029" w="266700">
                <a:moveTo>
                  <a:pt x="189610" y="0"/>
                </a:moveTo>
                <a:lnTo>
                  <a:pt x="186181" y="9651"/>
                </a:lnTo>
                <a:lnTo>
                  <a:pt x="200084" y="15730"/>
                </a:lnTo>
                <a:lnTo>
                  <a:pt x="212058" y="24082"/>
                </a:lnTo>
                <a:lnTo>
                  <a:pt x="236291" y="62773"/>
                </a:lnTo>
                <a:lnTo>
                  <a:pt x="244221" y="118744"/>
                </a:lnTo>
                <a:lnTo>
                  <a:pt x="243337" y="139888"/>
                </a:lnTo>
                <a:lnTo>
                  <a:pt x="229997" y="191769"/>
                </a:lnTo>
                <a:lnTo>
                  <a:pt x="200278" y="224131"/>
                </a:lnTo>
                <a:lnTo>
                  <a:pt x="186562" y="230250"/>
                </a:lnTo>
                <a:lnTo>
                  <a:pt x="189610" y="239902"/>
                </a:lnTo>
                <a:lnTo>
                  <a:pt x="235473" y="212685"/>
                </a:lnTo>
                <a:lnTo>
                  <a:pt x="261238" y="162385"/>
                </a:lnTo>
                <a:lnTo>
                  <a:pt x="266191" y="120014"/>
                </a:lnTo>
                <a:lnTo>
                  <a:pt x="264953" y="98008"/>
                </a:lnTo>
                <a:lnTo>
                  <a:pt x="255047" y="59043"/>
                </a:lnTo>
                <a:lnTo>
                  <a:pt x="222281" y="15351"/>
                </a:lnTo>
                <a:lnTo>
                  <a:pt x="207017" y="6264"/>
                </a:lnTo>
                <a:lnTo>
                  <a:pt x="189610" y="0"/>
                </a:lnTo>
                <a:close/>
              </a:path>
              <a:path extrusionOk="0" h="240029" w="266700">
                <a:moveTo>
                  <a:pt x="76453" y="0"/>
                </a:moveTo>
                <a:lnTo>
                  <a:pt x="30769" y="27271"/>
                </a:lnTo>
                <a:lnTo>
                  <a:pt x="4952" y="77692"/>
                </a:lnTo>
                <a:lnTo>
                  <a:pt x="0" y="120014"/>
                </a:lnTo>
                <a:lnTo>
                  <a:pt x="1236" y="142039"/>
                </a:lnTo>
                <a:lnTo>
                  <a:pt x="11090" y="181040"/>
                </a:lnTo>
                <a:lnTo>
                  <a:pt x="43783" y="224567"/>
                </a:lnTo>
                <a:lnTo>
                  <a:pt x="76453" y="239902"/>
                </a:lnTo>
                <a:lnTo>
                  <a:pt x="79501" y="230250"/>
                </a:lnTo>
                <a:lnTo>
                  <a:pt x="65857" y="224131"/>
                </a:lnTo>
                <a:lnTo>
                  <a:pt x="54070" y="215677"/>
                </a:lnTo>
                <a:lnTo>
                  <a:pt x="29827" y="176412"/>
                </a:lnTo>
                <a:lnTo>
                  <a:pt x="21844" y="118744"/>
                </a:lnTo>
                <a:lnTo>
                  <a:pt x="22727" y="98294"/>
                </a:lnTo>
                <a:lnTo>
                  <a:pt x="36068" y="47751"/>
                </a:lnTo>
                <a:lnTo>
                  <a:pt x="66071" y="15730"/>
                </a:lnTo>
                <a:lnTo>
                  <a:pt x="79882" y="9651"/>
                </a:lnTo>
                <a:lnTo>
                  <a:pt x="764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5"/>
          <p:cNvSpPr txBox="1"/>
          <p:nvPr/>
        </p:nvSpPr>
        <p:spPr>
          <a:xfrm>
            <a:off x="5190490" y="3639388"/>
            <a:ext cx="3401695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97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368300" marR="0" rtl="0" algn="l">
              <a:lnSpc>
                <a:spcPct val="889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෍(𝑯(𝒙</a:t>
            </a:r>
            <a:r>
              <a:rPr baseline="30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(𝒊)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 − 𝒚 </a:t>
            </a:r>
            <a:r>
              <a:rPr baseline="30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𝒊 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baseline="30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endParaRPr baseline="30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/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최소화 알고리즘</a:t>
            </a: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6491859" y="2618485"/>
            <a:ext cx="542925" cy="306705"/>
          </a:xfrm>
          <a:custGeom>
            <a:rect b="b" l="l" r="r" t="t"/>
            <a:pathLst>
              <a:path extrusionOk="0" h="306705" w="542925">
                <a:moveTo>
                  <a:pt x="444754" y="0"/>
                </a:moveTo>
                <a:lnTo>
                  <a:pt x="440436" y="12446"/>
                </a:lnTo>
                <a:lnTo>
                  <a:pt x="458152" y="20115"/>
                </a:lnTo>
                <a:lnTo>
                  <a:pt x="473392" y="30749"/>
                </a:lnTo>
                <a:lnTo>
                  <a:pt x="504370" y="80129"/>
                </a:lnTo>
                <a:lnTo>
                  <a:pt x="513462" y="125468"/>
                </a:lnTo>
                <a:lnTo>
                  <a:pt x="514604" y="151637"/>
                </a:lnTo>
                <a:lnTo>
                  <a:pt x="513461" y="178613"/>
                </a:lnTo>
                <a:lnTo>
                  <a:pt x="504316" y="225182"/>
                </a:lnTo>
                <a:lnTo>
                  <a:pt x="486074" y="261588"/>
                </a:lnTo>
                <a:lnTo>
                  <a:pt x="440943" y="293877"/>
                </a:lnTo>
                <a:lnTo>
                  <a:pt x="444754" y="306324"/>
                </a:lnTo>
                <a:lnTo>
                  <a:pt x="486584" y="286670"/>
                </a:lnTo>
                <a:lnTo>
                  <a:pt x="517270" y="252729"/>
                </a:lnTo>
                <a:lnTo>
                  <a:pt x="536194" y="207327"/>
                </a:lnTo>
                <a:lnTo>
                  <a:pt x="542543" y="153162"/>
                </a:lnTo>
                <a:lnTo>
                  <a:pt x="540952" y="125087"/>
                </a:lnTo>
                <a:lnTo>
                  <a:pt x="528292" y="75366"/>
                </a:lnTo>
                <a:lnTo>
                  <a:pt x="503243" y="34861"/>
                </a:lnTo>
                <a:lnTo>
                  <a:pt x="466996" y="8000"/>
                </a:lnTo>
                <a:lnTo>
                  <a:pt x="444754" y="0"/>
                </a:lnTo>
                <a:close/>
              </a:path>
              <a:path extrusionOk="0" h="306705" w="542925">
                <a:moveTo>
                  <a:pt x="97789" y="0"/>
                </a:moveTo>
                <a:lnTo>
                  <a:pt x="56054" y="19621"/>
                </a:lnTo>
                <a:lnTo>
                  <a:pt x="25272" y="53721"/>
                </a:lnTo>
                <a:lnTo>
                  <a:pt x="6350" y="99155"/>
                </a:lnTo>
                <a:lnTo>
                  <a:pt x="0" y="153162"/>
                </a:lnTo>
                <a:lnTo>
                  <a:pt x="1591" y="181328"/>
                </a:lnTo>
                <a:lnTo>
                  <a:pt x="14251" y="231136"/>
                </a:lnTo>
                <a:lnTo>
                  <a:pt x="39229" y="271498"/>
                </a:lnTo>
                <a:lnTo>
                  <a:pt x="75475" y="298271"/>
                </a:lnTo>
                <a:lnTo>
                  <a:pt x="97789" y="306324"/>
                </a:lnTo>
                <a:lnTo>
                  <a:pt x="101599" y="293877"/>
                </a:lnTo>
                <a:lnTo>
                  <a:pt x="84141" y="286162"/>
                </a:lnTo>
                <a:lnTo>
                  <a:pt x="69087" y="275399"/>
                </a:lnTo>
                <a:lnTo>
                  <a:pt x="46100" y="244728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459" y="44360"/>
                </a:lnTo>
                <a:lnTo>
                  <a:pt x="102108" y="12446"/>
                </a:lnTo>
                <a:lnTo>
                  <a:pt x="977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4539488" y="2522296"/>
            <a:ext cx="2388870" cy="422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29234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𝑊 = 1, 𝑐𝑜𝑠𝑡	𝑊</a:t>
            </a:r>
            <a:endParaRPr sz="26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6491859" y="4020565"/>
            <a:ext cx="542925" cy="306705"/>
          </a:xfrm>
          <a:custGeom>
            <a:rect b="b" l="l" r="r" t="t"/>
            <a:pathLst>
              <a:path extrusionOk="0" h="306704" w="542925">
                <a:moveTo>
                  <a:pt x="444754" y="0"/>
                </a:moveTo>
                <a:lnTo>
                  <a:pt x="440436" y="12445"/>
                </a:lnTo>
                <a:lnTo>
                  <a:pt x="458152" y="20115"/>
                </a:lnTo>
                <a:lnTo>
                  <a:pt x="473392" y="30749"/>
                </a:lnTo>
                <a:lnTo>
                  <a:pt x="504370" y="80129"/>
                </a:lnTo>
                <a:lnTo>
                  <a:pt x="513462" y="125468"/>
                </a:lnTo>
                <a:lnTo>
                  <a:pt x="514604" y="151637"/>
                </a:lnTo>
                <a:lnTo>
                  <a:pt x="513461" y="178613"/>
                </a:lnTo>
                <a:lnTo>
                  <a:pt x="504316" y="225182"/>
                </a:lnTo>
                <a:lnTo>
                  <a:pt x="486074" y="261588"/>
                </a:lnTo>
                <a:lnTo>
                  <a:pt x="440943" y="293877"/>
                </a:lnTo>
                <a:lnTo>
                  <a:pt x="444754" y="306323"/>
                </a:lnTo>
                <a:lnTo>
                  <a:pt x="486584" y="286670"/>
                </a:lnTo>
                <a:lnTo>
                  <a:pt x="517270" y="252729"/>
                </a:lnTo>
                <a:lnTo>
                  <a:pt x="536194" y="207327"/>
                </a:lnTo>
                <a:lnTo>
                  <a:pt x="542543" y="153161"/>
                </a:lnTo>
                <a:lnTo>
                  <a:pt x="540952" y="125087"/>
                </a:lnTo>
                <a:lnTo>
                  <a:pt x="528292" y="75366"/>
                </a:lnTo>
                <a:lnTo>
                  <a:pt x="503243" y="34861"/>
                </a:lnTo>
                <a:lnTo>
                  <a:pt x="466996" y="8000"/>
                </a:lnTo>
                <a:lnTo>
                  <a:pt x="444754" y="0"/>
                </a:lnTo>
                <a:close/>
              </a:path>
              <a:path extrusionOk="0" h="306704" w="542925">
                <a:moveTo>
                  <a:pt x="97789" y="0"/>
                </a:moveTo>
                <a:lnTo>
                  <a:pt x="56054" y="19621"/>
                </a:lnTo>
                <a:lnTo>
                  <a:pt x="25272" y="53720"/>
                </a:lnTo>
                <a:lnTo>
                  <a:pt x="6350" y="99155"/>
                </a:lnTo>
                <a:lnTo>
                  <a:pt x="0" y="153161"/>
                </a:lnTo>
                <a:lnTo>
                  <a:pt x="1591" y="181328"/>
                </a:lnTo>
                <a:lnTo>
                  <a:pt x="14251" y="231136"/>
                </a:lnTo>
                <a:lnTo>
                  <a:pt x="39229" y="271498"/>
                </a:lnTo>
                <a:lnTo>
                  <a:pt x="75475" y="298271"/>
                </a:lnTo>
                <a:lnTo>
                  <a:pt x="97789" y="306323"/>
                </a:lnTo>
                <a:lnTo>
                  <a:pt x="101599" y="293877"/>
                </a:lnTo>
                <a:lnTo>
                  <a:pt x="84141" y="286162"/>
                </a:lnTo>
                <a:lnTo>
                  <a:pt x="69087" y="275399"/>
                </a:lnTo>
                <a:lnTo>
                  <a:pt x="46100" y="244728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459" y="44360"/>
                </a:lnTo>
                <a:lnTo>
                  <a:pt x="102108" y="12445"/>
                </a:lnTo>
                <a:lnTo>
                  <a:pt x="977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4539488" y="3924757"/>
            <a:ext cx="2388870" cy="422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29234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𝑊 = 0, 𝑐𝑜𝑠𝑡	𝑊</a:t>
            </a:r>
            <a:endParaRPr sz="26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6491859" y="5424170"/>
            <a:ext cx="542925" cy="306705"/>
          </a:xfrm>
          <a:custGeom>
            <a:rect b="b" l="l" r="r" t="t"/>
            <a:pathLst>
              <a:path extrusionOk="0" h="306704" w="542925">
                <a:moveTo>
                  <a:pt x="444754" y="0"/>
                </a:moveTo>
                <a:lnTo>
                  <a:pt x="440436" y="12445"/>
                </a:lnTo>
                <a:lnTo>
                  <a:pt x="458152" y="20115"/>
                </a:lnTo>
                <a:lnTo>
                  <a:pt x="473392" y="30749"/>
                </a:lnTo>
                <a:lnTo>
                  <a:pt x="504370" y="80129"/>
                </a:lnTo>
                <a:lnTo>
                  <a:pt x="513462" y="125468"/>
                </a:lnTo>
                <a:lnTo>
                  <a:pt x="514604" y="151637"/>
                </a:lnTo>
                <a:lnTo>
                  <a:pt x="513461" y="178628"/>
                </a:lnTo>
                <a:lnTo>
                  <a:pt x="504316" y="225198"/>
                </a:lnTo>
                <a:lnTo>
                  <a:pt x="486074" y="261580"/>
                </a:lnTo>
                <a:lnTo>
                  <a:pt x="440943" y="293852"/>
                </a:lnTo>
                <a:lnTo>
                  <a:pt x="444754" y="306285"/>
                </a:lnTo>
                <a:lnTo>
                  <a:pt x="486584" y="286692"/>
                </a:lnTo>
                <a:lnTo>
                  <a:pt x="517270" y="252755"/>
                </a:lnTo>
                <a:lnTo>
                  <a:pt x="536194" y="207316"/>
                </a:lnTo>
                <a:lnTo>
                  <a:pt x="542543" y="153161"/>
                </a:lnTo>
                <a:lnTo>
                  <a:pt x="540952" y="125087"/>
                </a:lnTo>
                <a:lnTo>
                  <a:pt x="528292" y="75366"/>
                </a:lnTo>
                <a:lnTo>
                  <a:pt x="503243" y="34861"/>
                </a:lnTo>
                <a:lnTo>
                  <a:pt x="466996" y="8000"/>
                </a:lnTo>
                <a:lnTo>
                  <a:pt x="444754" y="0"/>
                </a:lnTo>
                <a:close/>
              </a:path>
              <a:path extrusionOk="0" h="306704" w="542925">
                <a:moveTo>
                  <a:pt x="97789" y="0"/>
                </a:moveTo>
                <a:lnTo>
                  <a:pt x="56054" y="19621"/>
                </a:lnTo>
                <a:lnTo>
                  <a:pt x="25272" y="53720"/>
                </a:lnTo>
                <a:lnTo>
                  <a:pt x="6350" y="99155"/>
                </a:lnTo>
                <a:lnTo>
                  <a:pt x="0" y="153161"/>
                </a:lnTo>
                <a:lnTo>
                  <a:pt x="1591" y="181330"/>
                </a:lnTo>
                <a:lnTo>
                  <a:pt x="14251" y="231123"/>
                </a:lnTo>
                <a:lnTo>
                  <a:pt x="39229" y="271517"/>
                </a:lnTo>
                <a:lnTo>
                  <a:pt x="75475" y="298282"/>
                </a:lnTo>
                <a:lnTo>
                  <a:pt x="97789" y="306285"/>
                </a:lnTo>
                <a:lnTo>
                  <a:pt x="101599" y="293852"/>
                </a:lnTo>
                <a:lnTo>
                  <a:pt x="84141" y="286125"/>
                </a:lnTo>
                <a:lnTo>
                  <a:pt x="69087" y="275367"/>
                </a:lnTo>
                <a:lnTo>
                  <a:pt x="46100" y="244767"/>
                </a:lnTo>
                <a:lnTo>
                  <a:pt x="32496" y="203150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459" y="44360"/>
                </a:lnTo>
                <a:lnTo>
                  <a:pt x="102108" y="12445"/>
                </a:lnTo>
                <a:lnTo>
                  <a:pt x="977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4539488" y="5329224"/>
            <a:ext cx="2388235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9234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𝑊 = 2, 𝑐𝑜𝑠𝑡	𝑊</a:t>
            </a:r>
            <a:endParaRPr sz="26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72" name="Google Shape;272;p26"/>
          <p:cNvSpPr/>
          <p:nvPr/>
        </p:nvSpPr>
        <p:spPr>
          <a:xfrm>
            <a:off x="528541" y="2032631"/>
            <a:ext cx="3795524" cy="41335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6053709" y="1881377"/>
            <a:ext cx="125412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𝒄𝒐𝒔𝒕(𝑾) =</a:t>
            </a: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7420609" y="2067305"/>
            <a:ext cx="234950" cy="17145"/>
          </a:xfrm>
          <a:custGeom>
            <a:rect b="b" l="l" r="r" t="t"/>
            <a:pathLst>
              <a:path extrusionOk="0" h="17144" w="234950">
                <a:moveTo>
                  <a:pt x="234696" y="0"/>
                </a:moveTo>
                <a:lnTo>
                  <a:pt x="0" y="0"/>
                </a:lnTo>
                <a:lnTo>
                  <a:pt x="0" y="16763"/>
                </a:lnTo>
                <a:lnTo>
                  <a:pt x="234696" y="16763"/>
                </a:lnTo>
                <a:lnTo>
                  <a:pt x="2346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6"/>
          <p:cNvSpPr txBox="1"/>
          <p:nvPr/>
        </p:nvSpPr>
        <p:spPr>
          <a:xfrm>
            <a:off x="7408926" y="2052066"/>
            <a:ext cx="26162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𝒎</a:t>
            </a: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76" name="Google Shape;276;p26"/>
          <p:cNvSpPr txBox="1"/>
          <p:nvPr/>
        </p:nvSpPr>
        <p:spPr>
          <a:xfrm>
            <a:off x="7696961" y="2274569"/>
            <a:ext cx="340995" cy="24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𝒊=𝟏</a:t>
            </a:r>
            <a:endParaRPr sz="14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77" name="Google Shape;277;p26"/>
          <p:cNvSpPr txBox="1"/>
          <p:nvPr/>
        </p:nvSpPr>
        <p:spPr>
          <a:xfrm>
            <a:off x="7768590" y="1572006"/>
            <a:ext cx="198120" cy="24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𝒎</a:t>
            </a:r>
            <a:endParaRPr sz="14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78" name="Google Shape;278;p26"/>
          <p:cNvSpPr/>
          <p:nvPr/>
        </p:nvSpPr>
        <p:spPr>
          <a:xfrm>
            <a:off x="9447148" y="1916302"/>
            <a:ext cx="190753" cy="1722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6"/>
          <p:cNvSpPr txBox="1"/>
          <p:nvPr/>
        </p:nvSpPr>
        <p:spPr>
          <a:xfrm>
            <a:off x="7424673" y="1689354"/>
            <a:ext cx="2496820" cy="5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8100" marR="0" rtl="0" algn="l">
              <a:lnSpc>
                <a:spcPct val="97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274320" marR="0" rtl="0" algn="l">
              <a:lnSpc>
                <a:spcPct val="8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෍(𝑾(𝒙</a:t>
            </a:r>
            <a:r>
              <a:rPr baseline="30000" lang="en-US" sz="21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(𝒊)</a:t>
            </a: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 − 𝒚 </a:t>
            </a:r>
            <a:r>
              <a:rPr baseline="30000" lang="en-US" sz="21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𝒊  </a:t>
            </a: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baseline="30000" lang="en-US" sz="21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endParaRPr baseline="30000" sz="21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>
            <p:ph type="title"/>
          </p:nvPr>
        </p:nvSpPr>
        <p:spPr>
          <a:xfrm>
            <a:off x="666089" y="445135"/>
            <a:ext cx="3576954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cost(W) 그래프</a:t>
            </a:r>
            <a:endParaRPr/>
          </a:p>
        </p:txBody>
      </p:sp>
      <p:sp>
        <p:nvSpPr>
          <p:cNvPr id="285" name="Google Shape;285;p27"/>
          <p:cNvSpPr/>
          <p:nvPr/>
        </p:nvSpPr>
        <p:spPr>
          <a:xfrm>
            <a:off x="3361944" y="2502407"/>
            <a:ext cx="5449938" cy="40458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4215510" y="1720723"/>
            <a:ext cx="125349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𝒄𝒐𝒔𝒕(𝑾) =</a:t>
            </a: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5582539" y="1906777"/>
            <a:ext cx="234950" cy="17145"/>
          </a:xfrm>
          <a:custGeom>
            <a:rect b="b" l="l" r="r" t="t"/>
            <a:pathLst>
              <a:path extrusionOk="0" h="17144" w="234950">
                <a:moveTo>
                  <a:pt x="234696" y="0"/>
                </a:moveTo>
                <a:lnTo>
                  <a:pt x="0" y="0"/>
                </a:lnTo>
                <a:lnTo>
                  <a:pt x="0" y="16763"/>
                </a:lnTo>
                <a:lnTo>
                  <a:pt x="234696" y="16763"/>
                </a:lnTo>
                <a:lnTo>
                  <a:pt x="2346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5570601" y="1891411"/>
            <a:ext cx="26162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𝒎</a:t>
            </a: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5858636" y="2113610"/>
            <a:ext cx="341630" cy="24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𝒊=𝟏</a:t>
            </a:r>
            <a:endParaRPr sz="14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5930265" y="1411350"/>
            <a:ext cx="198120" cy="24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𝒎</a:t>
            </a:r>
            <a:endParaRPr sz="14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7608951" y="1755775"/>
            <a:ext cx="190880" cy="1722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5586348" y="1528699"/>
            <a:ext cx="2496820" cy="5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8100" marR="0" rtl="0" algn="l">
              <a:lnSpc>
                <a:spcPct val="97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274320" marR="0" rtl="0" algn="l">
              <a:lnSpc>
                <a:spcPct val="8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෍(𝑾(𝒙</a:t>
            </a:r>
            <a:r>
              <a:rPr baseline="30000" lang="en-US" sz="21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(𝒊)</a:t>
            </a: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 − 𝒚 </a:t>
            </a:r>
            <a:r>
              <a:rPr baseline="30000" lang="en-US" sz="21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𝒊  </a:t>
            </a: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baseline="30000" lang="en-US" sz="21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endParaRPr baseline="30000" sz="21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8475091" y="5238089"/>
            <a:ext cx="2401570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cost 의 최소값  은?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/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최소화 알고리즘</a:t>
            </a:r>
            <a:endParaRPr/>
          </a:p>
        </p:txBody>
      </p:sp>
      <p:sp>
        <p:nvSpPr>
          <p:cNvPr id="299" name="Google Shape;299;p28"/>
          <p:cNvSpPr txBox="1"/>
          <p:nvPr/>
        </p:nvSpPr>
        <p:spPr>
          <a:xfrm>
            <a:off x="666089" y="1546324"/>
            <a:ext cx="7651115" cy="2388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525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경사하강법 (Gradient descent algorithm)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cost의 최소값을 찾는 함수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경사하강법은 최소화 문제에서 많이 사용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주어진 cost(W,b)에 대해 가장 작은 W,b를 찾는다.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많은 W가 있어도 최소값을 쉽게 찾을 수 있다.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235" lvl="2" marL="11557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Cost(w1,w2,…)</a:t>
            </a:r>
            <a:endParaRPr b="0" i="0" sz="20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/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최소화 알고리즘</a:t>
            </a:r>
            <a:endParaRPr/>
          </a:p>
        </p:txBody>
      </p:sp>
      <p:sp>
        <p:nvSpPr>
          <p:cNvPr id="305" name="Google Shape;305;p29"/>
          <p:cNvSpPr txBox="1"/>
          <p:nvPr/>
        </p:nvSpPr>
        <p:spPr>
          <a:xfrm>
            <a:off x="666089" y="1576831"/>
            <a:ext cx="447865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가장 낮은 점을 찾는 방법?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6" name="Google Shape;306;p29"/>
          <p:cNvSpPr/>
          <p:nvPr/>
        </p:nvSpPr>
        <p:spPr>
          <a:xfrm>
            <a:off x="3361944" y="2502407"/>
            <a:ext cx="5449938" cy="40458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>
            <p:ph type="title"/>
          </p:nvPr>
        </p:nvSpPr>
        <p:spPr>
          <a:xfrm>
            <a:off x="666089" y="445135"/>
            <a:ext cx="39624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지도/비지도 학습</a:t>
            </a:r>
            <a:endParaRPr/>
          </a:p>
        </p:txBody>
      </p:sp>
      <p:sp>
        <p:nvSpPr>
          <p:cNvPr id="60" name="Google Shape;60;p3"/>
          <p:cNvSpPr txBox="1"/>
          <p:nvPr/>
        </p:nvSpPr>
        <p:spPr>
          <a:xfrm>
            <a:off x="666089" y="1546324"/>
            <a:ext cx="8328025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525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지도 학습(Supervised Learning):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Training set을 이용해 학습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Training set은 특성과 label로 구성 되어 있는 데이터 셋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/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최소화 알고리즘</a:t>
            </a:r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666089" y="1546324"/>
            <a:ext cx="9759315" cy="205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525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동작 방법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시작점을 무작위로 지정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W값과 b값을 조금씩 바꾸면서 cost함수를 줄인다.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파라미터를 바꿀 때마다 cost함수를 가장 크게 줄인 경사도를 선택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반복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13" name="Google Shape;313;p30"/>
          <p:cNvSpPr/>
          <p:nvPr/>
        </p:nvSpPr>
        <p:spPr>
          <a:xfrm>
            <a:off x="3749040" y="3326891"/>
            <a:ext cx="4263620" cy="31650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최소화 알고리즘</a:t>
            </a:r>
            <a:endParaRPr/>
          </a:p>
        </p:txBody>
      </p:sp>
      <p:sp>
        <p:nvSpPr>
          <p:cNvPr id="319" name="Google Shape;319;p31"/>
          <p:cNvSpPr txBox="1"/>
          <p:nvPr/>
        </p:nvSpPr>
        <p:spPr>
          <a:xfrm>
            <a:off x="666089" y="1576831"/>
            <a:ext cx="55740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경사도(기울기)를 구하는 방법은?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20" name="Google Shape;320;p31"/>
          <p:cNvSpPr/>
          <p:nvPr/>
        </p:nvSpPr>
        <p:spPr>
          <a:xfrm>
            <a:off x="2657855" y="3899915"/>
            <a:ext cx="234950" cy="17145"/>
          </a:xfrm>
          <a:custGeom>
            <a:rect b="b" l="l" r="r" t="t"/>
            <a:pathLst>
              <a:path extrusionOk="0" h="17145" w="234950">
                <a:moveTo>
                  <a:pt x="234695" y="0"/>
                </a:moveTo>
                <a:lnTo>
                  <a:pt x="0" y="0"/>
                </a:lnTo>
                <a:lnTo>
                  <a:pt x="0" y="16763"/>
                </a:lnTo>
                <a:lnTo>
                  <a:pt x="234695" y="16763"/>
                </a:lnTo>
                <a:lnTo>
                  <a:pt x="2346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1"/>
          <p:cNvSpPr txBox="1"/>
          <p:nvPr/>
        </p:nvSpPr>
        <p:spPr>
          <a:xfrm>
            <a:off x="2645410" y="3885057"/>
            <a:ext cx="26162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𝒎</a:t>
            </a: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22" name="Google Shape;322;p31"/>
          <p:cNvSpPr txBox="1"/>
          <p:nvPr/>
        </p:nvSpPr>
        <p:spPr>
          <a:xfrm>
            <a:off x="2933445" y="4107560"/>
            <a:ext cx="340995" cy="24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𝒊=𝟏</a:t>
            </a:r>
            <a:endParaRPr sz="14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23" name="Google Shape;323;p31"/>
          <p:cNvSpPr txBox="1"/>
          <p:nvPr/>
        </p:nvSpPr>
        <p:spPr>
          <a:xfrm>
            <a:off x="3005073" y="3404996"/>
            <a:ext cx="198120" cy="24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𝒎</a:t>
            </a:r>
            <a:endParaRPr sz="14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24" name="Google Shape;324;p31"/>
          <p:cNvSpPr/>
          <p:nvPr/>
        </p:nvSpPr>
        <p:spPr>
          <a:xfrm>
            <a:off x="4684267" y="3748913"/>
            <a:ext cx="190881" cy="1722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1"/>
          <p:cNvSpPr txBox="1"/>
          <p:nvPr/>
        </p:nvSpPr>
        <p:spPr>
          <a:xfrm>
            <a:off x="1264919" y="3522345"/>
            <a:ext cx="3893185" cy="5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864235" rtl="0" algn="ctr">
              <a:lnSpc>
                <a:spcPct val="97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898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𝒄𝒐𝒔𝒕(𝑾) =	෍(𝑾(𝒙</a:t>
            </a:r>
            <a:r>
              <a:rPr baseline="30000" lang="en-US" sz="21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(𝒊)</a:t>
            </a: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 − 𝒚 </a:t>
            </a:r>
            <a:r>
              <a:rPr baseline="30000" lang="en-US" sz="21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𝒊  </a:t>
            </a: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baseline="30000" lang="en-US" sz="21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endParaRPr baseline="30000" sz="21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26" name="Google Shape;326;p31"/>
          <p:cNvSpPr txBox="1"/>
          <p:nvPr/>
        </p:nvSpPr>
        <p:spPr>
          <a:xfrm>
            <a:off x="6989444" y="3696080"/>
            <a:ext cx="125349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𝒄𝒐𝒔𝒕(𝑾) =</a:t>
            </a: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27" name="Google Shape;327;p31"/>
          <p:cNvSpPr/>
          <p:nvPr/>
        </p:nvSpPr>
        <p:spPr>
          <a:xfrm>
            <a:off x="8354568" y="3881501"/>
            <a:ext cx="387350" cy="17145"/>
          </a:xfrm>
          <a:custGeom>
            <a:rect b="b" l="l" r="r" t="t"/>
            <a:pathLst>
              <a:path extrusionOk="0" h="17145" w="387350">
                <a:moveTo>
                  <a:pt x="387096" y="0"/>
                </a:moveTo>
                <a:lnTo>
                  <a:pt x="0" y="0"/>
                </a:lnTo>
                <a:lnTo>
                  <a:pt x="0" y="16763"/>
                </a:lnTo>
                <a:lnTo>
                  <a:pt x="387096" y="16763"/>
                </a:lnTo>
                <a:lnTo>
                  <a:pt x="3870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8460105" y="3503498"/>
            <a:ext cx="178435" cy="331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29" name="Google Shape;329;p31"/>
          <p:cNvSpPr txBox="1"/>
          <p:nvPr/>
        </p:nvSpPr>
        <p:spPr>
          <a:xfrm>
            <a:off x="8342756" y="3866769"/>
            <a:ext cx="41402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𝟐𝒎</a:t>
            </a: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30" name="Google Shape;330;p31"/>
          <p:cNvSpPr/>
          <p:nvPr/>
        </p:nvSpPr>
        <p:spPr>
          <a:xfrm>
            <a:off x="10535031" y="3730497"/>
            <a:ext cx="190753" cy="1722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8747506" y="3323254"/>
            <a:ext cx="2260600" cy="1014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450">
            <a:spAutoFit/>
          </a:bodyPr>
          <a:lstStyle/>
          <a:p>
            <a:pPr indent="0" lvl="0" marL="12001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𝒎</a:t>
            </a:r>
            <a:endParaRPr sz="14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෍(𝑾(𝒙</a:t>
            </a:r>
            <a:r>
              <a:rPr baseline="30000" lang="en-US" sz="21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(𝒊)</a:t>
            </a: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 − 𝒚 </a:t>
            </a:r>
            <a:r>
              <a:rPr baseline="30000" lang="en-US" sz="21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𝒊  </a:t>
            </a: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baseline="30000" lang="en-US" sz="21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endParaRPr baseline="30000" sz="21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8260" marR="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𝒊=𝟏</a:t>
            </a:r>
            <a:endParaRPr sz="14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32" name="Google Shape;332;p31"/>
          <p:cNvSpPr/>
          <p:nvPr/>
        </p:nvSpPr>
        <p:spPr>
          <a:xfrm>
            <a:off x="5828538" y="3796284"/>
            <a:ext cx="642620" cy="114300"/>
          </a:xfrm>
          <a:custGeom>
            <a:rect b="b" l="l" r="r" t="t"/>
            <a:pathLst>
              <a:path extrusionOk="0" h="114300" w="642620">
                <a:moveTo>
                  <a:pt x="527812" y="0"/>
                </a:moveTo>
                <a:lnTo>
                  <a:pt x="527812" y="114300"/>
                </a:lnTo>
                <a:lnTo>
                  <a:pt x="604012" y="76200"/>
                </a:lnTo>
                <a:lnTo>
                  <a:pt x="546862" y="76200"/>
                </a:lnTo>
                <a:lnTo>
                  <a:pt x="546862" y="38100"/>
                </a:lnTo>
                <a:lnTo>
                  <a:pt x="604012" y="38100"/>
                </a:lnTo>
                <a:lnTo>
                  <a:pt x="527812" y="0"/>
                </a:lnTo>
                <a:close/>
              </a:path>
              <a:path extrusionOk="0" h="114300" w="642620">
                <a:moveTo>
                  <a:pt x="52781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527812" y="76200"/>
                </a:lnTo>
                <a:lnTo>
                  <a:pt x="527812" y="38100"/>
                </a:lnTo>
                <a:close/>
              </a:path>
              <a:path extrusionOk="0" h="114300" w="642620">
                <a:moveTo>
                  <a:pt x="604012" y="38100"/>
                </a:moveTo>
                <a:lnTo>
                  <a:pt x="546862" y="38100"/>
                </a:lnTo>
                <a:lnTo>
                  <a:pt x="546862" y="76200"/>
                </a:lnTo>
                <a:lnTo>
                  <a:pt x="604012" y="76200"/>
                </a:lnTo>
                <a:lnTo>
                  <a:pt x="642112" y="57150"/>
                </a:lnTo>
                <a:lnTo>
                  <a:pt x="604012" y="381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/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최소화 알고리즘</a:t>
            </a:r>
            <a:endParaRPr/>
          </a:p>
        </p:txBody>
      </p:sp>
      <p:sp>
        <p:nvSpPr>
          <p:cNvPr id="338" name="Google Shape;338;p32"/>
          <p:cNvSpPr txBox="1"/>
          <p:nvPr/>
        </p:nvSpPr>
        <p:spPr>
          <a:xfrm>
            <a:off x="666089" y="1576831"/>
            <a:ext cx="179514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공식 정의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39" name="Google Shape;339;p32"/>
          <p:cNvSpPr txBox="1"/>
          <p:nvPr/>
        </p:nvSpPr>
        <p:spPr>
          <a:xfrm>
            <a:off x="9978897" y="5654750"/>
            <a:ext cx="162052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𝜶: </a:t>
            </a:r>
            <a:r>
              <a:rPr lang="en-US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learning rate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40" name="Google Shape;340;p32"/>
          <p:cNvSpPr txBox="1"/>
          <p:nvPr/>
        </p:nvSpPr>
        <p:spPr>
          <a:xfrm>
            <a:off x="4125848" y="3835653"/>
            <a:ext cx="19030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𝑾: = 𝑾 − 𝜶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6073647" y="4089653"/>
            <a:ext cx="565785" cy="22860"/>
          </a:xfrm>
          <a:custGeom>
            <a:rect b="b" l="l" r="r" t="t"/>
            <a:pathLst>
              <a:path extrusionOk="0" h="22860" w="565784">
                <a:moveTo>
                  <a:pt x="565403" y="0"/>
                </a:moveTo>
                <a:lnTo>
                  <a:pt x="0" y="0"/>
                </a:lnTo>
                <a:lnTo>
                  <a:pt x="0" y="22860"/>
                </a:lnTo>
                <a:lnTo>
                  <a:pt x="565403" y="22860"/>
                </a:lnTo>
                <a:lnTo>
                  <a:pt x="56540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6235446" y="3566871"/>
            <a:ext cx="24193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𝝏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43" name="Google Shape;343;p32"/>
          <p:cNvSpPr txBox="1"/>
          <p:nvPr/>
        </p:nvSpPr>
        <p:spPr>
          <a:xfrm>
            <a:off x="6061709" y="4073397"/>
            <a:ext cx="59118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𝝏𝑾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44" name="Google Shape;344;p32"/>
          <p:cNvSpPr txBox="1"/>
          <p:nvPr/>
        </p:nvSpPr>
        <p:spPr>
          <a:xfrm>
            <a:off x="6686550" y="3835653"/>
            <a:ext cx="138176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𝒄𝒐𝒔𝒕(𝑾)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45" name="Google Shape;345;p32"/>
          <p:cNvSpPr txBox="1"/>
          <p:nvPr/>
        </p:nvSpPr>
        <p:spPr>
          <a:xfrm>
            <a:off x="4140200" y="2344293"/>
            <a:ext cx="125349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𝒄𝒐𝒔𝒕(𝑾) =</a:t>
            </a: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46" name="Google Shape;346;p32"/>
          <p:cNvSpPr/>
          <p:nvPr/>
        </p:nvSpPr>
        <p:spPr>
          <a:xfrm>
            <a:off x="5505577" y="2530220"/>
            <a:ext cx="387350" cy="17145"/>
          </a:xfrm>
          <a:custGeom>
            <a:rect b="b" l="l" r="r" t="t"/>
            <a:pathLst>
              <a:path extrusionOk="0" h="17144" w="387350">
                <a:moveTo>
                  <a:pt x="387096" y="0"/>
                </a:moveTo>
                <a:lnTo>
                  <a:pt x="0" y="0"/>
                </a:lnTo>
                <a:lnTo>
                  <a:pt x="0" y="16763"/>
                </a:lnTo>
                <a:lnTo>
                  <a:pt x="387096" y="16763"/>
                </a:lnTo>
                <a:lnTo>
                  <a:pt x="3870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2"/>
          <p:cNvSpPr txBox="1"/>
          <p:nvPr/>
        </p:nvSpPr>
        <p:spPr>
          <a:xfrm>
            <a:off x="5610859" y="2152269"/>
            <a:ext cx="17780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48" name="Google Shape;348;p32"/>
          <p:cNvSpPr txBox="1"/>
          <p:nvPr/>
        </p:nvSpPr>
        <p:spPr>
          <a:xfrm>
            <a:off x="5493511" y="2514676"/>
            <a:ext cx="414655" cy="331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𝟐𝒎</a:t>
            </a: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49" name="Google Shape;349;p32"/>
          <p:cNvSpPr/>
          <p:nvPr/>
        </p:nvSpPr>
        <p:spPr>
          <a:xfrm>
            <a:off x="7686040" y="2379217"/>
            <a:ext cx="190753" cy="1722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2"/>
          <p:cNvSpPr txBox="1"/>
          <p:nvPr/>
        </p:nvSpPr>
        <p:spPr>
          <a:xfrm>
            <a:off x="5897879" y="1971905"/>
            <a:ext cx="2260600" cy="1014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450">
            <a:spAutoFit/>
          </a:bodyPr>
          <a:lstStyle/>
          <a:p>
            <a:pPr indent="0" lvl="0" marL="12001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𝒎</a:t>
            </a:r>
            <a:endParaRPr sz="14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෍(𝑾(𝒙</a:t>
            </a:r>
            <a:r>
              <a:rPr baseline="30000" lang="en-US" sz="21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(𝒊)</a:t>
            </a: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 − 𝒚 </a:t>
            </a:r>
            <a:r>
              <a:rPr baseline="30000" lang="en-US" sz="21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𝒊  </a:t>
            </a: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baseline="30000" lang="en-US" sz="21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endParaRPr baseline="30000" sz="21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8260" marR="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𝒊=𝟏</a:t>
            </a:r>
            <a:endParaRPr sz="14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51" name="Google Shape;351;p32"/>
          <p:cNvSpPr txBox="1"/>
          <p:nvPr/>
        </p:nvSpPr>
        <p:spPr>
          <a:xfrm>
            <a:off x="735888" y="4925695"/>
            <a:ext cx="8155940" cy="848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6A6A6"/>
                </a:solidFill>
                <a:latin typeface="Gulim"/>
                <a:ea typeface="Gulim"/>
                <a:cs typeface="Gulim"/>
                <a:sym typeface="Gulim"/>
              </a:rPr>
              <a:t>만약 미분한 값이 음수라면 결국 양수가 되어 W의 값은 그래프의 오른쪽으로 가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6A6A6"/>
                </a:solidFill>
                <a:latin typeface="Gulim"/>
                <a:ea typeface="Gulim"/>
                <a:cs typeface="Gulim"/>
                <a:sym typeface="Gulim"/>
              </a:rPr>
              <a:t>고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6A6A6"/>
                </a:solidFill>
                <a:latin typeface="Gulim"/>
                <a:ea typeface="Gulim"/>
                <a:cs typeface="Gulim"/>
                <a:sym typeface="Gulim"/>
              </a:rPr>
              <a:t>미분한 값이 양수라면 음수가 되어 W값은 그래프의 왼쪽으로 간다.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 txBox="1"/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최소화 알고리즘</a:t>
            </a:r>
            <a:endParaRPr/>
          </a:p>
        </p:txBody>
      </p:sp>
      <p:sp>
        <p:nvSpPr>
          <p:cNvPr id="357" name="Google Shape;357;p33"/>
          <p:cNvSpPr txBox="1"/>
          <p:nvPr/>
        </p:nvSpPr>
        <p:spPr>
          <a:xfrm>
            <a:off x="4125848" y="2005329"/>
            <a:ext cx="19030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𝑾: = 𝑾 − 𝜶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58" name="Google Shape;358;p33"/>
          <p:cNvSpPr/>
          <p:nvPr/>
        </p:nvSpPr>
        <p:spPr>
          <a:xfrm>
            <a:off x="6073647" y="2259838"/>
            <a:ext cx="565785" cy="22860"/>
          </a:xfrm>
          <a:custGeom>
            <a:rect b="b" l="l" r="r" t="t"/>
            <a:pathLst>
              <a:path extrusionOk="0" h="22860" w="565784">
                <a:moveTo>
                  <a:pt x="565403" y="0"/>
                </a:moveTo>
                <a:lnTo>
                  <a:pt x="0" y="0"/>
                </a:lnTo>
                <a:lnTo>
                  <a:pt x="0" y="22860"/>
                </a:lnTo>
                <a:lnTo>
                  <a:pt x="565403" y="22860"/>
                </a:lnTo>
                <a:lnTo>
                  <a:pt x="56540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3"/>
          <p:cNvSpPr txBox="1"/>
          <p:nvPr/>
        </p:nvSpPr>
        <p:spPr>
          <a:xfrm>
            <a:off x="6235446" y="1737105"/>
            <a:ext cx="24130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𝝏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60" name="Google Shape;360;p33"/>
          <p:cNvSpPr txBox="1"/>
          <p:nvPr/>
        </p:nvSpPr>
        <p:spPr>
          <a:xfrm>
            <a:off x="6686550" y="2005329"/>
            <a:ext cx="138176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𝒄𝒐𝒔𝒕(𝑾)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61" name="Google Shape;361;p33"/>
          <p:cNvSpPr txBox="1"/>
          <p:nvPr/>
        </p:nvSpPr>
        <p:spPr>
          <a:xfrm>
            <a:off x="4118228" y="3216655"/>
            <a:ext cx="123507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𝑾: = 𝑾 − 𝜶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62" name="Google Shape;362;p33"/>
          <p:cNvSpPr/>
          <p:nvPr/>
        </p:nvSpPr>
        <p:spPr>
          <a:xfrm>
            <a:off x="5380101" y="3383915"/>
            <a:ext cx="365760" cy="15240"/>
          </a:xfrm>
          <a:custGeom>
            <a:rect b="b" l="l" r="r" t="t"/>
            <a:pathLst>
              <a:path extrusionOk="0" h="15239" w="365760">
                <a:moveTo>
                  <a:pt x="365760" y="0"/>
                </a:moveTo>
                <a:lnTo>
                  <a:pt x="0" y="0"/>
                </a:lnTo>
                <a:lnTo>
                  <a:pt x="0" y="15239"/>
                </a:lnTo>
                <a:lnTo>
                  <a:pt x="365760" y="15239"/>
                </a:lnTo>
                <a:lnTo>
                  <a:pt x="36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3"/>
          <p:cNvSpPr/>
          <p:nvPr/>
        </p:nvSpPr>
        <p:spPr>
          <a:xfrm>
            <a:off x="5782436" y="3383915"/>
            <a:ext cx="349250" cy="15240"/>
          </a:xfrm>
          <a:custGeom>
            <a:rect b="b" l="l" r="r" t="t"/>
            <a:pathLst>
              <a:path extrusionOk="0" h="15239" w="349250">
                <a:moveTo>
                  <a:pt x="348996" y="0"/>
                </a:moveTo>
                <a:lnTo>
                  <a:pt x="0" y="0"/>
                </a:lnTo>
                <a:lnTo>
                  <a:pt x="0" y="15239"/>
                </a:lnTo>
                <a:lnTo>
                  <a:pt x="348996" y="15239"/>
                </a:lnTo>
                <a:lnTo>
                  <a:pt x="3489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3"/>
          <p:cNvSpPr txBox="1"/>
          <p:nvPr/>
        </p:nvSpPr>
        <p:spPr>
          <a:xfrm>
            <a:off x="5480684" y="3042920"/>
            <a:ext cx="55753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𝝏	𝟏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65" name="Google Shape;365;p33"/>
          <p:cNvSpPr txBox="1"/>
          <p:nvPr/>
        </p:nvSpPr>
        <p:spPr>
          <a:xfrm>
            <a:off x="5367909" y="3369055"/>
            <a:ext cx="77787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𝝏𝑾 𝟐𝒎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66" name="Google Shape;366;p33"/>
          <p:cNvSpPr txBox="1"/>
          <p:nvPr/>
        </p:nvSpPr>
        <p:spPr>
          <a:xfrm>
            <a:off x="6061709" y="2243073"/>
            <a:ext cx="591185" cy="920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𝝏𝑾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212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𝒎</a:t>
            </a:r>
            <a:endParaRPr sz="13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67" name="Google Shape;367;p33"/>
          <p:cNvSpPr/>
          <p:nvPr/>
        </p:nvSpPr>
        <p:spPr>
          <a:xfrm>
            <a:off x="7752460" y="3247389"/>
            <a:ext cx="171196" cy="15519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3"/>
          <p:cNvSpPr txBox="1"/>
          <p:nvPr/>
        </p:nvSpPr>
        <p:spPr>
          <a:xfrm>
            <a:off x="6132321" y="3110668"/>
            <a:ext cx="2049780" cy="685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87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෍(𝑾(𝒙</a:t>
            </a:r>
            <a:r>
              <a:rPr baseline="30000" lang="en-US" sz="19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(𝒊)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 − 𝒚 </a:t>
            </a:r>
            <a:r>
              <a:rPr baseline="30000" lang="en-US" sz="19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𝒊 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baseline="30000" lang="en-US" sz="19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endParaRPr baseline="30000" sz="19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826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𝒊=𝟏</a:t>
            </a:r>
            <a:endParaRPr sz="13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69" name="Google Shape;369;p33"/>
          <p:cNvSpPr txBox="1"/>
          <p:nvPr/>
        </p:nvSpPr>
        <p:spPr>
          <a:xfrm>
            <a:off x="4114927" y="4217923"/>
            <a:ext cx="123698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𝑾: = 𝑾 − 𝜶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70" name="Google Shape;370;p33"/>
          <p:cNvSpPr/>
          <p:nvPr/>
        </p:nvSpPr>
        <p:spPr>
          <a:xfrm>
            <a:off x="5376671" y="4385055"/>
            <a:ext cx="349250" cy="15240"/>
          </a:xfrm>
          <a:custGeom>
            <a:rect b="b" l="l" r="r" t="t"/>
            <a:pathLst>
              <a:path extrusionOk="0" h="15239" w="349250">
                <a:moveTo>
                  <a:pt x="348996" y="0"/>
                </a:moveTo>
                <a:lnTo>
                  <a:pt x="0" y="0"/>
                </a:lnTo>
                <a:lnTo>
                  <a:pt x="0" y="15240"/>
                </a:lnTo>
                <a:lnTo>
                  <a:pt x="348996" y="15240"/>
                </a:lnTo>
                <a:lnTo>
                  <a:pt x="3489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3"/>
          <p:cNvSpPr txBox="1"/>
          <p:nvPr/>
        </p:nvSpPr>
        <p:spPr>
          <a:xfrm>
            <a:off x="5469763" y="4044188"/>
            <a:ext cx="16256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72" name="Google Shape;372;p33"/>
          <p:cNvSpPr txBox="1"/>
          <p:nvPr/>
        </p:nvSpPr>
        <p:spPr>
          <a:xfrm>
            <a:off x="5364607" y="4370323"/>
            <a:ext cx="37528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𝟐𝒎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73" name="Google Shape;373;p33"/>
          <p:cNvSpPr/>
          <p:nvPr/>
        </p:nvSpPr>
        <p:spPr>
          <a:xfrm>
            <a:off x="7520431" y="4248530"/>
            <a:ext cx="172720" cy="1553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3"/>
          <p:cNvSpPr txBox="1"/>
          <p:nvPr/>
        </p:nvSpPr>
        <p:spPr>
          <a:xfrm>
            <a:off x="5726303" y="3879393"/>
            <a:ext cx="2458085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025">
            <a:spAutoFit/>
          </a:bodyPr>
          <a:lstStyle/>
          <a:p>
            <a:pPr indent="0" lvl="0" marL="1123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𝒎</a:t>
            </a:r>
            <a:endParaRPr sz="13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෍ 𝟐(𝑾(𝒙</a:t>
            </a:r>
            <a:r>
              <a:rPr baseline="30000" lang="en-US" sz="19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(𝒊)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 − 𝒚 </a:t>
            </a:r>
            <a:r>
              <a:rPr baseline="30000" lang="en-US" sz="19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𝒊 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)𝒙</a:t>
            </a:r>
            <a:r>
              <a:rPr baseline="30000" lang="en-US" sz="19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(𝒊)</a:t>
            </a:r>
            <a:endParaRPr baseline="30000" sz="19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826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𝒊=𝟏</a:t>
            </a:r>
            <a:endParaRPr sz="13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75" name="Google Shape;375;p33"/>
          <p:cNvSpPr/>
          <p:nvPr/>
        </p:nvSpPr>
        <p:spPr>
          <a:xfrm>
            <a:off x="5532120" y="5468746"/>
            <a:ext cx="213360" cy="15240"/>
          </a:xfrm>
          <a:custGeom>
            <a:rect b="b" l="l" r="r" t="t"/>
            <a:pathLst>
              <a:path extrusionOk="0" h="15239" w="213360">
                <a:moveTo>
                  <a:pt x="213360" y="0"/>
                </a:moveTo>
                <a:lnTo>
                  <a:pt x="0" y="0"/>
                </a:lnTo>
                <a:lnTo>
                  <a:pt x="0" y="15239"/>
                </a:lnTo>
                <a:lnTo>
                  <a:pt x="213360" y="15239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3"/>
          <p:cNvSpPr txBox="1"/>
          <p:nvPr/>
        </p:nvSpPr>
        <p:spPr>
          <a:xfrm>
            <a:off x="5520054" y="5454192"/>
            <a:ext cx="2374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𝒎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77" name="Google Shape;377;p33"/>
          <p:cNvSpPr txBox="1"/>
          <p:nvPr/>
        </p:nvSpPr>
        <p:spPr>
          <a:xfrm>
            <a:off x="5782183" y="5653836"/>
            <a:ext cx="308610" cy="226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𝒊=𝟏</a:t>
            </a:r>
            <a:endParaRPr sz="13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78" name="Google Shape;378;p33"/>
          <p:cNvSpPr txBox="1"/>
          <p:nvPr/>
        </p:nvSpPr>
        <p:spPr>
          <a:xfrm>
            <a:off x="5846190" y="5021326"/>
            <a:ext cx="180975" cy="226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𝒎</a:t>
            </a:r>
            <a:endParaRPr sz="13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79" name="Google Shape;379;p33"/>
          <p:cNvSpPr/>
          <p:nvPr/>
        </p:nvSpPr>
        <p:spPr>
          <a:xfrm>
            <a:off x="7364983" y="5332095"/>
            <a:ext cx="172720" cy="15532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3"/>
          <p:cNvSpPr txBox="1"/>
          <p:nvPr/>
        </p:nvSpPr>
        <p:spPr>
          <a:xfrm>
            <a:off x="4244975" y="5128005"/>
            <a:ext cx="3783965" cy="473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987425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90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𝑾: = 𝑾 − 𝜶	෍(𝑾(𝒙</a:t>
            </a:r>
            <a:r>
              <a:rPr baseline="30000" lang="en-US" sz="19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(𝒊)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 − 𝒚 </a:t>
            </a:r>
            <a:r>
              <a:rPr baseline="30000" lang="en-US" sz="19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𝒊 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)𝒙</a:t>
            </a:r>
            <a:r>
              <a:rPr baseline="30000" lang="en-US" sz="19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(𝒊)</a:t>
            </a:r>
            <a:endParaRPr baseline="30000" sz="19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"/>
          <p:cNvSpPr txBox="1"/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최소화 알고리즘</a:t>
            </a:r>
            <a:endParaRPr/>
          </a:p>
        </p:txBody>
      </p:sp>
      <p:sp>
        <p:nvSpPr>
          <p:cNvPr id="386" name="Google Shape;386;p34"/>
          <p:cNvSpPr txBox="1"/>
          <p:nvPr/>
        </p:nvSpPr>
        <p:spPr>
          <a:xfrm>
            <a:off x="666089" y="1589023"/>
            <a:ext cx="19951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Convex function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2741656" y="2624327"/>
            <a:ext cx="6780310" cy="32463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/>
          <p:nvPr/>
        </p:nvSpPr>
        <p:spPr>
          <a:xfrm>
            <a:off x="0" y="570281"/>
            <a:ext cx="11484863" cy="628771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5"/>
          <p:cNvSpPr txBox="1"/>
          <p:nvPr>
            <p:ph type="title"/>
          </p:nvPr>
        </p:nvSpPr>
        <p:spPr>
          <a:xfrm>
            <a:off x="2028825" y="1964258"/>
            <a:ext cx="8130540" cy="1301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ctr">
              <a:lnSpc>
                <a:spcPct val="113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multi-variable linear regression</a:t>
            </a:r>
            <a:endParaRPr sz="4400"/>
          </a:p>
          <a:p>
            <a:pPr indent="0" lvl="0" marL="3810" rtl="0" algn="ctr">
              <a:lnSpc>
                <a:spcPct val="113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- </a:t>
            </a:r>
            <a:r>
              <a:rPr lang="en-US" sz="4400">
                <a:latin typeface="Gulim"/>
                <a:ea typeface="Gulim"/>
                <a:cs typeface="Gulim"/>
                <a:sym typeface="Gulim"/>
              </a:rPr>
              <a:t>멀티캠퍼스 </a:t>
            </a:r>
            <a:r>
              <a:rPr lang="en-US" sz="4400"/>
              <a:t>Lec3</a:t>
            </a:r>
            <a:endParaRPr/>
          </a:p>
        </p:txBody>
      </p:sp>
      <p:sp>
        <p:nvSpPr>
          <p:cNvPr id="394" name="Google Shape;394;p35"/>
          <p:cNvSpPr txBox="1"/>
          <p:nvPr/>
        </p:nvSpPr>
        <p:spPr>
          <a:xfrm>
            <a:off x="8709406" y="4554982"/>
            <a:ext cx="2566035" cy="937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225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오프너드 주식회사</a:t>
            </a:r>
            <a:endParaRPr sz="24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양덕표</a:t>
            </a:r>
            <a:endParaRPr sz="24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"/>
          <p:cNvSpPr txBox="1"/>
          <p:nvPr>
            <p:ph type="title"/>
          </p:nvPr>
        </p:nvSpPr>
        <p:spPr>
          <a:xfrm>
            <a:off x="666089" y="445135"/>
            <a:ext cx="104076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개요</a:t>
            </a:r>
            <a:endParaRPr/>
          </a:p>
        </p:txBody>
      </p:sp>
      <p:sp>
        <p:nvSpPr>
          <p:cNvPr id="400" name="Google Shape;400;p36"/>
          <p:cNvSpPr txBox="1"/>
          <p:nvPr/>
        </p:nvSpPr>
        <p:spPr>
          <a:xfrm>
            <a:off x="666089" y="5156072"/>
            <a:ext cx="215011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경사 하강법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01" name="Google Shape;401;p36"/>
          <p:cNvSpPr/>
          <p:nvPr/>
        </p:nvSpPr>
        <p:spPr>
          <a:xfrm>
            <a:off x="2371598" y="2278379"/>
            <a:ext cx="437515" cy="328930"/>
          </a:xfrm>
          <a:custGeom>
            <a:rect b="b" l="l" r="r" t="t"/>
            <a:pathLst>
              <a:path extrusionOk="0" h="328930" w="437514">
                <a:moveTo>
                  <a:pt x="332104" y="0"/>
                </a:moveTo>
                <a:lnTo>
                  <a:pt x="327406" y="13462"/>
                </a:lnTo>
                <a:lnTo>
                  <a:pt x="346436" y="21705"/>
                </a:lnTo>
                <a:lnTo>
                  <a:pt x="362775" y="33115"/>
                </a:lnTo>
                <a:lnTo>
                  <a:pt x="387476" y="65532"/>
                </a:lnTo>
                <a:lnTo>
                  <a:pt x="402050" y="109220"/>
                </a:lnTo>
                <a:lnTo>
                  <a:pt x="406907" y="162814"/>
                </a:lnTo>
                <a:lnTo>
                  <a:pt x="405693" y="191863"/>
                </a:lnTo>
                <a:lnTo>
                  <a:pt x="395978" y="241913"/>
                </a:lnTo>
                <a:lnTo>
                  <a:pt x="376402" y="280965"/>
                </a:lnTo>
                <a:lnTo>
                  <a:pt x="346632" y="307306"/>
                </a:lnTo>
                <a:lnTo>
                  <a:pt x="327913" y="315595"/>
                </a:lnTo>
                <a:lnTo>
                  <a:pt x="332104" y="328930"/>
                </a:lnTo>
                <a:lnTo>
                  <a:pt x="376935" y="307895"/>
                </a:lnTo>
                <a:lnTo>
                  <a:pt x="409956" y="271525"/>
                </a:lnTo>
                <a:lnTo>
                  <a:pt x="430244" y="222726"/>
                </a:lnTo>
                <a:lnTo>
                  <a:pt x="437006" y="164592"/>
                </a:lnTo>
                <a:lnTo>
                  <a:pt x="435296" y="134417"/>
                </a:lnTo>
                <a:lnTo>
                  <a:pt x="421683" y="80974"/>
                </a:lnTo>
                <a:lnTo>
                  <a:pt x="394755" y="37486"/>
                </a:lnTo>
                <a:lnTo>
                  <a:pt x="355893" y="8669"/>
                </a:lnTo>
                <a:lnTo>
                  <a:pt x="332104" y="0"/>
                </a:lnTo>
                <a:close/>
              </a:path>
              <a:path extrusionOk="0" h="328930" w="437514">
                <a:moveTo>
                  <a:pt x="104901" y="0"/>
                </a:moveTo>
                <a:lnTo>
                  <a:pt x="60118" y="21161"/>
                </a:lnTo>
                <a:lnTo>
                  <a:pt x="27050" y="57658"/>
                </a:lnTo>
                <a:lnTo>
                  <a:pt x="6762" y="106552"/>
                </a:lnTo>
                <a:lnTo>
                  <a:pt x="0" y="164592"/>
                </a:lnTo>
                <a:lnTo>
                  <a:pt x="1690" y="194837"/>
                </a:lnTo>
                <a:lnTo>
                  <a:pt x="15216" y="248281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7" y="307306"/>
                </a:lnTo>
                <a:lnTo>
                  <a:pt x="74088" y="295767"/>
                </a:lnTo>
                <a:lnTo>
                  <a:pt x="49402" y="262890"/>
                </a:lnTo>
                <a:lnTo>
                  <a:pt x="34829" y="218233"/>
                </a:lnTo>
                <a:lnTo>
                  <a:pt x="29971" y="162814"/>
                </a:lnTo>
                <a:lnTo>
                  <a:pt x="31186" y="134790"/>
                </a:lnTo>
                <a:lnTo>
                  <a:pt x="40901" y="86125"/>
                </a:lnTo>
                <a:lnTo>
                  <a:pt x="60503" y="47716"/>
                </a:lnTo>
                <a:lnTo>
                  <a:pt x="90515" y="21705"/>
                </a:lnTo>
                <a:lnTo>
                  <a:pt x="109474" y="13462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6"/>
          <p:cNvSpPr txBox="1"/>
          <p:nvPr/>
        </p:nvSpPr>
        <p:spPr>
          <a:xfrm>
            <a:off x="666089" y="1402740"/>
            <a:ext cx="3843654" cy="2159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6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Hypothesis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1392555" marR="0" rtl="0" algn="l">
              <a:lnSpc>
                <a:spcPct val="100000"/>
              </a:lnSpc>
              <a:spcBef>
                <a:spcPts val="136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𝑯	𝒙	= 𝑾𝒙 + 𝒃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Cost function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03" name="Google Shape;403;p36"/>
          <p:cNvSpPr txBox="1"/>
          <p:nvPr/>
        </p:nvSpPr>
        <p:spPr>
          <a:xfrm>
            <a:off x="2081910" y="3986276"/>
            <a:ext cx="20942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𝒄𝒐𝒔𝒕(𝑾, 𝒃) =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04" name="Google Shape;404;p36"/>
          <p:cNvSpPr/>
          <p:nvPr/>
        </p:nvSpPr>
        <p:spPr>
          <a:xfrm>
            <a:off x="4339335" y="4240148"/>
            <a:ext cx="330835" cy="22860"/>
          </a:xfrm>
          <a:custGeom>
            <a:rect b="b" l="l" r="r" t="t"/>
            <a:pathLst>
              <a:path extrusionOk="0" h="22860" w="330835">
                <a:moveTo>
                  <a:pt x="330708" y="0"/>
                </a:moveTo>
                <a:lnTo>
                  <a:pt x="0" y="0"/>
                </a:lnTo>
                <a:lnTo>
                  <a:pt x="0" y="22859"/>
                </a:lnTo>
                <a:lnTo>
                  <a:pt x="330708" y="22859"/>
                </a:lnTo>
                <a:lnTo>
                  <a:pt x="33070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6"/>
          <p:cNvSpPr txBox="1"/>
          <p:nvPr/>
        </p:nvSpPr>
        <p:spPr>
          <a:xfrm>
            <a:off x="4327016" y="4224020"/>
            <a:ext cx="3549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𝒎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06" name="Google Shape;406;p36"/>
          <p:cNvSpPr txBox="1"/>
          <p:nvPr/>
        </p:nvSpPr>
        <p:spPr>
          <a:xfrm>
            <a:off x="4729734" y="4534915"/>
            <a:ext cx="46863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𝒊=𝟏</a:t>
            </a:r>
            <a:endParaRPr sz="20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07" name="Google Shape;407;p36"/>
          <p:cNvSpPr txBox="1"/>
          <p:nvPr/>
        </p:nvSpPr>
        <p:spPr>
          <a:xfrm>
            <a:off x="4830317" y="3553205"/>
            <a:ext cx="26606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𝒎</a:t>
            </a:r>
            <a:endParaRPr sz="20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08" name="Google Shape;408;p36"/>
          <p:cNvSpPr/>
          <p:nvPr/>
        </p:nvSpPr>
        <p:spPr>
          <a:xfrm>
            <a:off x="7114413" y="4028440"/>
            <a:ext cx="266700" cy="240029"/>
          </a:xfrm>
          <a:custGeom>
            <a:rect b="b" l="l" r="r" t="t"/>
            <a:pathLst>
              <a:path extrusionOk="0" h="240029" w="266700">
                <a:moveTo>
                  <a:pt x="189737" y="0"/>
                </a:moveTo>
                <a:lnTo>
                  <a:pt x="186308" y="9779"/>
                </a:lnTo>
                <a:lnTo>
                  <a:pt x="200191" y="15783"/>
                </a:lnTo>
                <a:lnTo>
                  <a:pt x="212121" y="24098"/>
                </a:lnTo>
                <a:lnTo>
                  <a:pt x="236364" y="62773"/>
                </a:lnTo>
                <a:lnTo>
                  <a:pt x="244347" y="118745"/>
                </a:lnTo>
                <a:lnTo>
                  <a:pt x="243464" y="139942"/>
                </a:lnTo>
                <a:lnTo>
                  <a:pt x="230123" y="191770"/>
                </a:lnTo>
                <a:lnTo>
                  <a:pt x="200334" y="224202"/>
                </a:lnTo>
                <a:lnTo>
                  <a:pt x="186689" y="230251"/>
                </a:lnTo>
                <a:lnTo>
                  <a:pt x="189737" y="239903"/>
                </a:lnTo>
                <a:lnTo>
                  <a:pt x="235529" y="212685"/>
                </a:lnTo>
                <a:lnTo>
                  <a:pt x="261254" y="162433"/>
                </a:lnTo>
                <a:lnTo>
                  <a:pt x="266191" y="120015"/>
                </a:lnTo>
                <a:lnTo>
                  <a:pt x="264953" y="98008"/>
                </a:lnTo>
                <a:lnTo>
                  <a:pt x="255047" y="59043"/>
                </a:lnTo>
                <a:lnTo>
                  <a:pt x="222345" y="15351"/>
                </a:lnTo>
                <a:lnTo>
                  <a:pt x="207125" y="6264"/>
                </a:lnTo>
                <a:lnTo>
                  <a:pt x="189737" y="0"/>
                </a:lnTo>
                <a:close/>
              </a:path>
              <a:path extrusionOk="0" h="240029" w="266700">
                <a:moveTo>
                  <a:pt x="76580" y="0"/>
                </a:moveTo>
                <a:lnTo>
                  <a:pt x="30789" y="27271"/>
                </a:lnTo>
                <a:lnTo>
                  <a:pt x="4952" y="77692"/>
                </a:lnTo>
                <a:lnTo>
                  <a:pt x="0" y="120015"/>
                </a:lnTo>
                <a:lnTo>
                  <a:pt x="1238" y="142093"/>
                </a:lnTo>
                <a:lnTo>
                  <a:pt x="11144" y="181058"/>
                </a:lnTo>
                <a:lnTo>
                  <a:pt x="43814" y="224567"/>
                </a:lnTo>
                <a:lnTo>
                  <a:pt x="76580" y="239903"/>
                </a:lnTo>
                <a:lnTo>
                  <a:pt x="79628" y="230251"/>
                </a:lnTo>
                <a:lnTo>
                  <a:pt x="65912" y="224202"/>
                </a:lnTo>
                <a:lnTo>
                  <a:pt x="54101" y="215773"/>
                </a:lnTo>
                <a:lnTo>
                  <a:pt x="29934" y="176430"/>
                </a:lnTo>
                <a:lnTo>
                  <a:pt x="21843" y="118745"/>
                </a:lnTo>
                <a:lnTo>
                  <a:pt x="22746" y="98294"/>
                </a:lnTo>
                <a:lnTo>
                  <a:pt x="36194" y="47752"/>
                </a:lnTo>
                <a:lnTo>
                  <a:pt x="66127" y="15783"/>
                </a:lnTo>
                <a:lnTo>
                  <a:pt x="80009" y="9779"/>
                </a:lnTo>
                <a:lnTo>
                  <a:pt x="7658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6"/>
          <p:cNvSpPr txBox="1"/>
          <p:nvPr/>
        </p:nvSpPr>
        <p:spPr>
          <a:xfrm>
            <a:off x="4359528" y="3717493"/>
            <a:ext cx="3402329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97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368935" marR="0" rtl="0" algn="l">
              <a:lnSpc>
                <a:spcPct val="889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෍(𝑯(𝒙</a:t>
            </a:r>
            <a:r>
              <a:rPr baseline="30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(𝒊)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 − 𝒚 </a:t>
            </a:r>
            <a:r>
              <a:rPr baseline="30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𝒊 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baseline="30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endParaRPr baseline="30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"/>
          <p:cNvSpPr txBox="1"/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multi-variable linear regression</a:t>
            </a:r>
            <a:endParaRPr/>
          </a:p>
        </p:txBody>
      </p:sp>
      <p:sp>
        <p:nvSpPr>
          <p:cNvPr id="415" name="Google Shape;415;p37"/>
          <p:cNvSpPr/>
          <p:nvPr/>
        </p:nvSpPr>
        <p:spPr>
          <a:xfrm>
            <a:off x="210126" y="2147316"/>
            <a:ext cx="3085501" cy="36730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4668011" y="2849879"/>
            <a:ext cx="7392437" cy="245992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3595115" y="3927347"/>
            <a:ext cx="698500" cy="228600"/>
          </a:xfrm>
          <a:custGeom>
            <a:rect b="b" l="l" r="r" t="t"/>
            <a:pathLst>
              <a:path extrusionOk="0" h="228600" w="698500">
                <a:moveTo>
                  <a:pt x="469392" y="0"/>
                </a:moveTo>
                <a:lnTo>
                  <a:pt x="469392" y="228600"/>
                </a:lnTo>
                <a:lnTo>
                  <a:pt x="621792" y="152400"/>
                </a:lnTo>
                <a:lnTo>
                  <a:pt x="507492" y="152400"/>
                </a:lnTo>
                <a:lnTo>
                  <a:pt x="507492" y="76200"/>
                </a:lnTo>
                <a:lnTo>
                  <a:pt x="621792" y="76200"/>
                </a:lnTo>
                <a:lnTo>
                  <a:pt x="469392" y="0"/>
                </a:lnTo>
                <a:close/>
              </a:path>
              <a:path extrusionOk="0" h="228600" w="698500">
                <a:moveTo>
                  <a:pt x="469392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469392" y="152400"/>
                </a:lnTo>
                <a:lnTo>
                  <a:pt x="469392" y="76200"/>
                </a:lnTo>
                <a:close/>
              </a:path>
              <a:path extrusionOk="0" h="228600" w="698500">
                <a:moveTo>
                  <a:pt x="621792" y="76200"/>
                </a:moveTo>
                <a:lnTo>
                  <a:pt x="507492" y="76200"/>
                </a:lnTo>
                <a:lnTo>
                  <a:pt x="507492" y="152400"/>
                </a:lnTo>
                <a:lnTo>
                  <a:pt x="621792" y="152400"/>
                </a:lnTo>
                <a:lnTo>
                  <a:pt x="697992" y="114300"/>
                </a:lnTo>
                <a:lnTo>
                  <a:pt x="621792" y="762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7"/>
          <p:cNvSpPr/>
          <p:nvPr/>
        </p:nvSpPr>
        <p:spPr>
          <a:xfrm>
            <a:off x="807986" y="6040742"/>
            <a:ext cx="437515" cy="328930"/>
          </a:xfrm>
          <a:custGeom>
            <a:rect b="b" l="l" r="r" t="t"/>
            <a:pathLst>
              <a:path extrusionOk="0" h="328929" w="437515">
                <a:moveTo>
                  <a:pt x="332105" y="0"/>
                </a:moveTo>
                <a:lnTo>
                  <a:pt x="327418" y="13347"/>
                </a:lnTo>
                <a:lnTo>
                  <a:pt x="346459" y="21610"/>
                </a:lnTo>
                <a:lnTo>
                  <a:pt x="362834" y="33046"/>
                </a:lnTo>
                <a:lnTo>
                  <a:pt x="387591" y="65443"/>
                </a:lnTo>
                <a:lnTo>
                  <a:pt x="402153" y="109164"/>
                </a:lnTo>
                <a:lnTo>
                  <a:pt x="407009" y="162801"/>
                </a:lnTo>
                <a:lnTo>
                  <a:pt x="405790" y="191814"/>
                </a:lnTo>
                <a:lnTo>
                  <a:pt x="396036" y="241839"/>
                </a:lnTo>
                <a:lnTo>
                  <a:pt x="376465" y="280904"/>
                </a:lnTo>
                <a:lnTo>
                  <a:pt x="346684" y="307255"/>
                </a:lnTo>
                <a:lnTo>
                  <a:pt x="327939" y="315556"/>
                </a:lnTo>
                <a:lnTo>
                  <a:pt x="332105" y="328904"/>
                </a:lnTo>
                <a:lnTo>
                  <a:pt x="376969" y="307860"/>
                </a:lnTo>
                <a:lnTo>
                  <a:pt x="409955" y="271424"/>
                </a:lnTo>
                <a:lnTo>
                  <a:pt x="430244" y="222645"/>
                </a:lnTo>
                <a:lnTo>
                  <a:pt x="437007" y="164541"/>
                </a:lnTo>
                <a:lnTo>
                  <a:pt x="435311" y="134387"/>
                </a:lnTo>
                <a:lnTo>
                  <a:pt x="421742" y="80941"/>
                </a:lnTo>
                <a:lnTo>
                  <a:pt x="394834" y="37433"/>
                </a:lnTo>
                <a:lnTo>
                  <a:pt x="355953" y="8610"/>
                </a:lnTo>
                <a:lnTo>
                  <a:pt x="332105" y="0"/>
                </a:lnTo>
                <a:close/>
              </a:path>
              <a:path extrusionOk="0" h="328929" w="437515">
                <a:moveTo>
                  <a:pt x="104901" y="0"/>
                </a:moveTo>
                <a:lnTo>
                  <a:pt x="60144" y="21088"/>
                </a:lnTo>
                <a:lnTo>
                  <a:pt x="27139" y="57645"/>
                </a:lnTo>
                <a:lnTo>
                  <a:pt x="6783" y="106521"/>
                </a:lnTo>
                <a:lnTo>
                  <a:pt x="0" y="164541"/>
                </a:lnTo>
                <a:lnTo>
                  <a:pt x="1690" y="194759"/>
                </a:lnTo>
                <a:lnTo>
                  <a:pt x="15216" y="248199"/>
                </a:lnTo>
                <a:lnTo>
                  <a:pt x="42060" y="291567"/>
                </a:lnTo>
                <a:lnTo>
                  <a:pt x="80984" y="320305"/>
                </a:lnTo>
                <a:lnTo>
                  <a:pt x="104901" y="328904"/>
                </a:lnTo>
                <a:lnTo>
                  <a:pt x="109054" y="315556"/>
                </a:lnTo>
                <a:lnTo>
                  <a:pt x="90316" y="307255"/>
                </a:lnTo>
                <a:lnTo>
                  <a:pt x="74145" y="295705"/>
                </a:lnTo>
                <a:lnTo>
                  <a:pt x="49504" y="262851"/>
                </a:lnTo>
                <a:lnTo>
                  <a:pt x="34874" y="218160"/>
                </a:lnTo>
                <a:lnTo>
                  <a:pt x="29997" y="162801"/>
                </a:lnTo>
                <a:lnTo>
                  <a:pt x="31216" y="134742"/>
                </a:lnTo>
                <a:lnTo>
                  <a:pt x="40970" y="86064"/>
                </a:lnTo>
                <a:lnTo>
                  <a:pt x="60574" y="47657"/>
                </a:lnTo>
                <a:lnTo>
                  <a:pt x="90611" y="21610"/>
                </a:lnTo>
                <a:lnTo>
                  <a:pt x="109575" y="13347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7"/>
          <p:cNvSpPr txBox="1"/>
          <p:nvPr/>
        </p:nvSpPr>
        <p:spPr>
          <a:xfrm>
            <a:off x="482295" y="5939739"/>
            <a:ext cx="66040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𝑯	𝒙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20" name="Google Shape;420;p37"/>
          <p:cNvSpPr txBox="1"/>
          <p:nvPr/>
        </p:nvSpPr>
        <p:spPr>
          <a:xfrm>
            <a:off x="1363217" y="5939739"/>
            <a:ext cx="158305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𝑾𝒙 + 𝒃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21" name="Google Shape;421;p37"/>
          <p:cNvSpPr/>
          <p:nvPr/>
        </p:nvSpPr>
        <p:spPr>
          <a:xfrm>
            <a:off x="5376926" y="6040742"/>
            <a:ext cx="1623060" cy="328930"/>
          </a:xfrm>
          <a:custGeom>
            <a:rect b="b" l="l" r="r" t="t"/>
            <a:pathLst>
              <a:path extrusionOk="0" h="328929" w="1623059">
                <a:moveTo>
                  <a:pt x="1517777" y="0"/>
                </a:moveTo>
                <a:lnTo>
                  <a:pt x="1513077" y="13347"/>
                </a:lnTo>
                <a:lnTo>
                  <a:pt x="1532127" y="21610"/>
                </a:lnTo>
                <a:lnTo>
                  <a:pt x="1548510" y="33046"/>
                </a:lnTo>
                <a:lnTo>
                  <a:pt x="1573276" y="65443"/>
                </a:lnTo>
                <a:lnTo>
                  <a:pt x="1587849" y="109164"/>
                </a:lnTo>
                <a:lnTo>
                  <a:pt x="1592706" y="162801"/>
                </a:lnTo>
                <a:lnTo>
                  <a:pt x="1591490" y="191814"/>
                </a:lnTo>
                <a:lnTo>
                  <a:pt x="1581723" y="241839"/>
                </a:lnTo>
                <a:lnTo>
                  <a:pt x="1562147" y="280904"/>
                </a:lnTo>
                <a:lnTo>
                  <a:pt x="1532429" y="307255"/>
                </a:lnTo>
                <a:lnTo>
                  <a:pt x="1513713" y="315556"/>
                </a:lnTo>
                <a:lnTo>
                  <a:pt x="1517777" y="328904"/>
                </a:lnTo>
                <a:lnTo>
                  <a:pt x="1562655" y="307860"/>
                </a:lnTo>
                <a:lnTo>
                  <a:pt x="1595627" y="271424"/>
                </a:lnTo>
                <a:lnTo>
                  <a:pt x="1615916" y="222640"/>
                </a:lnTo>
                <a:lnTo>
                  <a:pt x="1622678" y="164541"/>
                </a:lnTo>
                <a:lnTo>
                  <a:pt x="1620988" y="134385"/>
                </a:lnTo>
                <a:lnTo>
                  <a:pt x="1607462" y="80936"/>
                </a:lnTo>
                <a:lnTo>
                  <a:pt x="1580552" y="37431"/>
                </a:lnTo>
                <a:lnTo>
                  <a:pt x="1541639" y="8605"/>
                </a:lnTo>
                <a:lnTo>
                  <a:pt x="1517777" y="0"/>
                </a:lnTo>
                <a:close/>
              </a:path>
              <a:path extrusionOk="0" h="328929" w="1623059">
                <a:moveTo>
                  <a:pt x="104901" y="0"/>
                </a:moveTo>
                <a:lnTo>
                  <a:pt x="60134" y="21083"/>
                </a:lnTo>
                <a:lnTo>
                  <a:pt x="27177" y="57645"/>
                </a:lnTo>
                <a:lnTo>
                  <a:pt x="6826" y="106516"/>
                </a:lnTo>
                <a:lnTo>
                  <a:pt x="0" y="164541"/>
                </a:lnTo>
                <a:lnTo>
                  <a:pt x="1690" y="194754"/>
                </a:lnTo>
                <a:lnTo>
                  <a:pt x="15216" y="248198"/>
                </a:lnTo>
                <a:lnTo>
                  <a:pt x="42072" y="291567"/>
                </a:lnTo>
                <a:lnTo>
                  <a:pt x="81022" y="320305"/>
                </a:lnTo>
                <a:lnTo>
                  <a:pt x="104901" y="328904"/>
                </a:lnTo>
                <a:lnTo>
                  <a:pt x="109093" y="315556"/>
                </a:lnTo>
                <a:lnTo>
                  <a:pt x="90356" y="307255"/>
                </a:lnTo>
                <a:lnTo>
                  <a:pt x="74167" y="295705"/>
                </a:lnTo>
                <a:lnTo>
                  <a:pt x="49529" y="262851"/>
                </a:lnTo>
                <a:lnTo>
                  <a:pt x="34893" y="218160"/>
                </a:lnTo>
                <a:lnTo>
                  <a:pt x="29972" y="162801"/>
                </a:lnTo>
                <a:lnTo>
                  <a:pt x="31206" y="134742"/>
                </a:lnTo>
                <a:lnTo>
                  <a:pt x="41009" y="86064"/>
                </a:lnTo>
                <a:lnTo>
                  <a:pt x="60577" y="47657"/>
                </a:lnTo>
                <a:lnTo>
                  <a:pt x="90624" y="21610"/>
                </a:lnTo>
                <a:lnTo>
                  <a:pt x="109600" y="13347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7"/>
          <p:cNvSpPr txBox="1"/>
          <p:nvPr/>
        </p:nvSpPr>
        <p:spPr>
          <a:xfrm>
            <a:off x="5026405" y="5939739"/>
            <a:ext cx="1878964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𝑯	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 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 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𝟑</a:t>
            </a:r>
            <a:endParaRPr baseline="-25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23" name="Google Shape;423;p37"/>
          <p:cNvSpPr txBox="1"/>
          <p:nvPr/>
        </p:nvSpPr>
        <p:spPr>
          <a:xfrm>
            <a:off x="7091426" y="5939739"/>
            <a:ext cx="44062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𝟑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𝟑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𝒃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24" name="Google Shape;424;p37"/>
          <p:cNvSpPr txBox="1"/>
          <p:nvPr/>
        </p:nvSpPr>
        <p:spPr>
          <a:xfrm>
            <a:off x="666089" y="1576831"/>
            <a:ext cx="20942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Hypothesis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8"/>
          <p:cNvSpPr txBox="1"/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multi-variable linear regression</a:t>
            </a:r>
            <a:endParaRPr/>
          </a:p>
        </p:txBody>
      </p:sp>
      <p:sp>
        <p:nvSpPr>
          <p:cNvPr id="430" name="Google Shape;430;p38"/>
          <p:cNvSpPr txBox="1"/>
          <p:nvPr/>
        </p:nvSpPr>
        <p:spPr>
          <a:xfrm>
            <a:off x="666089" y="1576831"/>
            <a:ext cx="24949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Cost function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1" name="Google Shape;431;p38"/>
          <p:cNvSpPr/>
          <p:nvPr/>
        </p:nvSpPr>
        <p:spPr>
          <a:xfrm>
            <a:off x="2982722" y="2913633"/>
            <a:ext cx="1623060" cy="328930"/>
          </a:xfrm>
          <a:custGeom>
            <a:rect b="b" l="l" r="r" t="t"/>
            <a:pathLst>
              <a:path extrusionOk="0" h="328930" w="1623060">
                <a:moveTo>
                  <a:pt x="1517777" y="0"/>
                </a:moveTo>
                <a:lnTo>
                  <a:pt x="1513204" y="13335"/>
                </a:lnTo>
                <a:lnTo>
                  <a:pt x="1532181" y="21595"/>
                </a:lnTo>
                <a:lnTo>
                  <a:pt x="1548526" y="33035"/>
                </a:lnTo>
                <a:lnTo>
                  <a:pt x="1573276" y="65404"/>
                </a:lnTo>
                <a:lnTo>
                  <a:pt x="1587849" y="109156"/>
                </a:lnTo>
                <a:lnTo>
                  <a:pt x="1592706" y="162813"/>
                </a:lnTo>
                <a:lnTo>
                  <a:pt x="1591492" y="191791"/>
                </a:lnTo>
                <a:lnTo>
                  <a:pt x="1581777" y="241841"/>
                </a:lnTo>
                <a:lnTo>
                  <a:pt x="1562201" y="280912"/>
                </a:lnTo>
                <a:lnTo>
                  <a:pt x="1532431" y="307288"/>
                </a:lnTo>
                <a:lnTo>
                  <a:pt x="1513713" y="315594"/>
                </a:lnTo>
                <a:lnTo>
                  <a:pt x="1517777" y="328929"/>
                </a:lnTo>
                <a:lnTo>
                  <a:pt x="1562655" y="307879"/>
                </a:lnTo>
                <a:lnTo>
                  <a:pt x="1595627" y="271399"/>
                </a:lnTo>
                <a:lnTo>
                  <a:pt x="1615916" y="222662"/>
                </a:lnTo>
                <a:lnTo>
                  <a:pt x="1622678" y="164591"/>
                </a:lnTo>
                <a:lnTo>
                  <a:pt x="1620988" y="134399"/>
                </a:lnTo>
                <a:lnTo>
                  <a:pt x="1607462" y="80920"/>
                </a:lnTo>
                <a:lnTo>
                  <a:pt x="1580552" y="37415"/>
                </a:lnTo>
                <a:lnTo>
                  <a:pt x="1541639" y="8598"/>
                </a:lnTo>
                <a:lnTo>
                  <a:pt x="1517777" y="0"/>
                </a:lnTo>
                <a:close/>
              </a:path>
              <a:path extrusionOk="0" h="328930" w="1623060">
                <a:moveTo>
                  <a:pt x="104901" y="0"/>
                </a:moveTo>
                <a:lnTo>
                  <a:pt x="60182" y="21066"/>
                </a:lnTo>
                <a:lnTo>
                  <a:pt x="27177" y="57657"/>
                </a:lnTo>
                <a:lnTo>
                  <a:pt x="6826" y="106505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72" y="291568"/>
                </a:lnTo>
                <a:lnTo>
                  <a:pt x="81022" y="320333"/>
                </a:lnTo>
                <a:lnTo>
                  <a:pt x="104901" y="328929"/>
                </a:lnTo>
                <a:lnTo>
                  <a:pt x="109092" y="315594"/>
                </a:lnTo>
                <a:lnTo>
                  <a:pt x="90374" y="307288"/>
                </a:lnTo>
                <a:lnTo>
                  <a:pt x="74215" y="295719"/>
                </a:lnTo>
                <a:lnTo>
                  <a:pt x="49529" y="262889"/>
                </a:lnTo>
                <a:lnTo>
                  <a:pt x="34956" y="218138"/>
                </a:lnTo>
                <a:lnTo>
                  <a:pt x="30098" y="162813"/>
                </a:lnTo>
                <a:lnTo>
                  <a:pt x="31313" y="134735"/>
                </a:lnTo>
                <a:lnTo>
                  <a:pt x="41028" y="86054"/>
                </a:lnTo>
                <a:lnTo>
                  <a:pt x="60630" y="47642"/>
                </a:lnTo>
                <a:lnTo>
                  <a:pt x="90642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8"/>
          <p:cNvSpPr txBox="1"/>
          <p:nvPr/>
        </p:nvSpPr>
        <p:spPr>
          <a:xfrm>
            <a:off x="2631948" y="2812542"/>
            <a:ext cx="1878964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𝑯	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 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 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𝟑</a:t>
            </a:r>
            <a:endParaRPr baseline="-25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33" name="Google Shape;433;p38"/>
          <p:cNvSpPr txBox="1"/>
          <p:nvPr/>
        </p:nvSpPr>
        <p:spPr>
          <a:xfrm>
            <a:off x="4697221" y="2812542"/>
            <a:ext cx="44056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𝟑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𝟑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𝒃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34" name="Google Shape;434;p38"/>
          <p:cNvSpPr txBox="1"/>
          <p:nvPr/>
        </p:nvSpPr>
        <p:spPr>
          <a:xfrm>
            <a:off x="2051430" y="4471161"/>
            <a:ext cx="20942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𝒄𝒐𝒔𝒕(𝑾, 𝒃) =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35" name="Google Shape;435;p38"/>
          <p:cNvSpPr/>
          <p:nvPr/>
        </p:nvSpPr>
        <p:spPr>
          <a:xfrm>
            <a:off x="4308728" y="4725161"/>
            <a:ext cx="330835" cy="22860"/>
          </a:xfrm>
          <a:custGeom>
            <a:rect b="b" l="l" r="r" t="t"/>
            <a:pathLst>
              <a:path extrusionOk="0" h="22860" w="330835">
                <a:moveTo>
                  <a:pt x="330708" y="0"/>
                </a:moveTo>
                <a:lnTo>
                  <a:pt x="0" y="0"/>
                </a:lnTo>
                <a:lnTo>
                  <a:pt x="0" y="22860"/>
                </a:lnTo>
                <a:lnTo>
                  <a:pt x="330708" y="22860"/>
                </a:lnTo>
                <a:lnTo>
                  <a:pt x="33070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8"/>
          <p:cNvSpPr txBox="1"/>
          <p:nvPr/>
        </p:nvSpPr>
        <p:spPr>
          <a:xfrm>
            <a:off x="4296536" y="4708905"/>
            <a:ext cx="3549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𝒎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37" name="Google Shape;437;p38"/>
          <p:cNvSpPr txBox="1"/>
          <p:nvPr/>
        </p:nvSpPr>
        <p:spPr>
          <a:xfrm>
            <a:off x="4698872" y="5019497"/>
            <a:ext cx="467359" cy="337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𝒊=𝟏</a:t>
            </a:r>
            <a:endParaRPr sz="20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38" name="Google Shape;438;p38"/>
          <p:cNvSpPr txBox="1"/>
          <p:nvPr/>
        </p:nvSpPr>
        <p:spPr>
          <a:xfrm>
            <a:off x="4799457" y="4038346"/>
            <a:ext cx="26606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𝒎</a:t>
            </a:r>
            <a:endParaRPr sz="20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39" name="Google Shape;439;p38"/>
          <p:cNvSpPr txBox="1"/>
          <p:nvPr/>
        </p:nvSpPr>
        <p:spPr>
          <a:xfrm>
            <a:off x="4354448" y="4202938"/>
            <a:ext cx="1610360" cy="720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97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342900" marR="0" rtl="0" algn="l">
              <a:lnSpc>
                <a:spcPct val="97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෍(𝑯(𝒙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5938265" y="4640326"/>
            <a:ext cx="1809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endParaRPr sz="20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41" name="Google Shape;441;p38"/>
          <p:cNvSpPr txBox="1"/>
          <p:nvPr/>
        </p:nvSpPr>
        <p:spPr>
          <a:xfrm>
            <a:off x="6083553" y="4341622"/>
            <a:ext cx="103124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(𝒊) </a:t>
            </a:r>
            <a:r>
              <a:rPr baseline="-25000" lang="en-US" sz="4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𝒙</a:t>
            </a:r>
            <a:endParaRPr baseline="-25000" sz="4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42" name="Google Shape;442;p38"/>
          <p:cNvSpPr txBox="1"/>
          <p:nvPr/>
        </p:nvSpPr>
        <p:spPr>
          <a:xfrm>
            <a:off x="7062978" y="4640326"/>
            <a:ext cx="1809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endParaRPr sz="20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43" name="Google Shape;443;p38"/>
          <p:cNvSpPr txBox="1"/>
          <p:nvPr/>
        </p:nvSpPr>
        <p:spPr>
          <a:xfrm>
            <a:off x="7208266" y="4341622"/>
            <a:ext cx="1033144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(𝒊) </a:t>
            </a:r>
            <a:r>
              <a:rPr baseline="-25000" lang="en-US" sz="4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𝒙</a:t>
            </a:r>
            <a:endParaRPr baseline="-25000" sz="4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44" name="Google Shape;444;p38"/>
          <p:cNvSpPr txBox="1"/>
          <p:nvPr/>
        </p:nvSpPr>
        <p:spPr>
          <a:xfrm>
            <a:off x="8189468" y="4640326"/>
            <a:ext cx="1809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𝟑</a:t>
            </a:r>
            <a:endParaRPr sz="20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45" name="Google Shape;445;p38"/>
          <p:cNvSpPr/>
          <p:nvPr/>
        </p:nvSpPr>
        <p:spPr>
          <a:xfrm>
            <a:off x="9505568" y="4513326"/>
            <a:ext cx="266700" cy="240029"/>
          </a:xfrm>
          <a:custGeom>
            <a:rect b="b" l="l" r="r" t="t"/>
            <a:pathLst>
              <a:path extrusionOk="0" h="240029" w="266700">
                <a:moveTo>
                  <a:pt x="189610" y="0"/>
                </a:moveTo>
                <a:lnTo>
                  <a:pt x="186181" y="9779"/>
                </a:lnTo>
                <a:lnTo>
                  <a:pt x="200066" y="15801"/>
                </a:lnTo>
                <a:lnTo>
                  <a:pt x="212010" y="24145"/>
                </a:lnTo>
                <a:lnTo>
                  <a:pt x="236291" y="62829"/>
                </a:lnTo>
                <a:lnTo>
                  <a:pt x="244221" y="118872"/>
                </a:lnTo>
                <a:lnTo>
                  <a:pt x="243337" y="140015"/>
                </a:lnTo>
                <a:lnTo>
                  <a:pt x="229997" y="191897"/>
                </a:lnTo>
                <a:lnTo>
                  <a:pt x="200278" y="224204"/>
                </a:lnTo>
                <a:lnTo>
                  <a:pt x="186562" y="230250"/>
                </a:lnTo>
                <a:lnTo>
                  <a:pt x="189610" y="240030"/>
                </a:lnTo>
                <a:lnTo>
                  <a:pt x="235473" y="212812"/>
                </a:lnTo>
                <a:lnTo>
                  <a:pt x="261238" y="162512"/>
                </a:lnTo>
                <a:lnTo>
                  <a:pt x="266191" y="120142"/>
                </a:lnTo>
                <a:lnTo>
                  <a:pt x="264953" y="98117"/>
                </a:lnTo>
                <a:lnTo>
                  <a:pt x="255047" y="59116"/>
                </a:lnTo>
                <a:lnTo>
                  <a:pt x="222281" y="15462"/>
                </a:lnTo>
                <a:lnTo>
                  <a:pt x="207017" y="6338"/>
                </a:lnTo>
                <a:lnTo>
                  <a:pt x="189610" y="0"/>
                </a:lnTo>
                <a:close/>
              </a:path>
              <a:path extrusionOk="0" h="240029" w="266700">
                <a:moveTo>
                  <a:pt x="76453" y="0"/>
                </a:moveTo>
                <a:lnTo>
                  <a:pt x="30716" y="27396"/>
                </a:lnTo>
                <a:lnTo>
                  <a:pt x="4952" y="77771"/>
                </a:lnTo>
                <a:lnTo>
                  <a:pt x="0" y="120142"/>
                </a:lnTo>
                <a:lnTo>
                  <a:pt x="1218" y="142166"/>
                </a:lnTo>
                <a:lnTo>
                  <a:pt x="11037" y="181167"/>
                </a:lnTo>
                <a:lnTo>
                  <a:pt x="43783" y="224694"/>
                </a:lnTo>
                <a:lnTo>
                  <a:pt x="76453" y="240030"/>
                </a:lnTo>
                <a:lnTo>
                  <a:pt x="79501" y="230250"/>
                </a:lnTo>
                <a:lnTo>
                  <a:pt x="65857" y="224204"/>
                </a:lnTo>
                <a:lnTo>
                  <a:pt x="54070" y="215788"/>
                </a:lnTo>
                <a:lnTo>
                  <a:pt x="29827" y="176539"/>
                </a:lnTo>
                <a:lnTo>
                  <a:pt x="21844" y="118872"/>
                </a:lnTo>
                <a:lnTo>
                  <a:pt x="22727" y="98365"/>
                </a:lnTo>
                <a:lnTo>
                  <a:pt x="36067" y="47751"/>
                </a:lnTo>
                <a:lnTo>
                  <a:pt x="66071" y="15801"/>
                </a:lnTo>
                <a:lnTo>
                  <a:pt x="79882" y="9779"/>
                </a:lnTo>
                <a:lnTo>
                  <a:pt x="764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8"/>
          <p:cNvSpPr txBox="1"/>
          <p:nvPr/>
        </p:nvSpPr>
        <p:spPr>
          <a:xfrm>
            <a:off x="8334756" y="4341622"/>
            <a:ext cx="181800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(𝒊)</a:t>
            </a:r>
            <a:r>
              <a:rPr baseline="-25000" lang="en-US" sz="4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 − 𝒚 </a:t>
            </a:r>
            <a:r>
              <a:rPr lang="en-US" sz="20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𝒊 </a:t>
            </a:r>
            <a:r>
              <a:rPr baseline="-25000" lang="en-US" sz="4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lang="en-US" sz="20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endParaRPr sz="20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9"/>
          <p:cNvSpPr txBox="1"/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multi-variable linear regression</a:t>
            </a:r>
            <a:endParaRPr/>
          </a:p>
        </p:txBody>
      </p:sp>
      <p:sp>
        <p:nvSpPr>
          <p:cNvPr id="452" name="Google Shape;452;p39"/>
          <p:cNvSpPr txBox="1"/>
          <p:nvPr/>
        </p:nvSpPr>
        <p:spPr>
          <a:xfrm>
            <a:off x="666089" y="1576831"/>
            <a:ext cx="254444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multi-variable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53" name="Google Shape;453;p39"/>
          <p:cNvSpPr/>
          <p:nvPr/>
        </p:nvSpPr>
        <p:spPr>
          <a:xfrm>
            <a:off x="2982722" y="2913633"/>
            <a:ext cx="1623060" cy="328930"/>
          </a:xfrm>
          <a:custGeom>
            <a:rect b="b" l="l" r="r" t="t"/>
            <a:pathLst>
              <a:path extrusionOk="0" h="328930" w="1623060">
                <a:moveTo>
                  <a:pt x="1517777" y="0"/>
                </a:moveTo>
                <a:lnTo>
                  <a:pt x="1513204" y="13335"/>
                </a:lnTo>
                <a:lnTo>
                  <a:pt x="1532181" y="21595"/>
                </a:lnTo>
                <a:lnTo>
                  <a:pt x="1548526" y="33035"/>
                </a:lnTo>
                <a:lnTo>
                  <a:pt x="1573276" y="65404"/>
                </a:lnTo>
                <a:lnTo>
                  <a:pt x="1587849" y="109156"/>
                </a:lnTo>
                <a:lnTo>
                  <a:pt x="1592706" y="162813"/>
                </a:lnTo>
                <a:lnTo>
                  <a:pt x="1591492" y="191791"/>
                </a:lnTo>
                <a:lnTo>
                  <a:pt x="1581777" y="241841"/>
                </a:lnTo>
                <a:lnTo>
                  <a:pt x="1562201" y="280912"/>
                </a:lnTo>
                <a:lnTo>
                  <a:pt x="1532431" y="307288"/>
                </a:lnTo>
                <a:lnTo>
                  <a:pt x="1513713" y="315594"/>
                </a:lnTo>
                <a:lnTo>
                  <a:pt x="1517777" y="328929"/>
                </a:lnTo>
                <a:lnTo>
                  <a:pt x="1562655" y="307879"/>
                </a:lnTo>
                <a:lnTo>
                  <a:pt x="1595627" y="271399"/>
                </a:lnTo>
                <a:lnTo>
                  <a:pt x="1615916" y="222662"/>
                </a:lnTo>
                <a:lnTo>
                  <a:pt x="1622678" y="164591"/>
                </a:lnTo>
                <a:lnTo>
                  <a:pt x="1620988" y="134399"/>
                </a:lnTo>
                <a:lnTo>
                  <a:pt x="1607462" y="80920"/>
                </a:lnTo>
                <a:lnTo>
                  <a:pt x="1580552" y="37415"/>
                </a:lnTo>
                <a:lnTo>
                  <a:pt x="1541639" y="8598"/>
                </a:lnTo>
                <a:lnTo>
                  <a:pt x="1517777" y="0"/>
                </a:lnTo>
                <a:close/>
              </a:path>
              <a:path extrusionOk="0" h="328930" w="1623060">
                <a:moveTo>
                  <a:pt x="104901" y="0"/>
                </a:moveTo>
                <a:lnTo>
                  <a:pt x="60182" y="21066"/>
                </a:lnTo>
                <a:lnTo>
                  <a:pt x="27177" y="57657"/>
                </a:lnTo>
                <a:lnTo>
                  <a:pt x="6826" y="106505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72" y="291568"/>
                </a:lnTo>
                <a:lnTo>
                  <a:pt x="81022" y="320333"/>
                </a:lnTo>
                <a:lnTo>
                  <a:pt x="104901" y="328929"/>
                </a:lnTo>
                <a:lnTo>
                  <a:pt x="109092" y="315594"/>
                </a:lnTo>
                <a:lnTo>
                  <a:pt x="90374" y="307288"/>
                </a:lnTo>
                <a:lnTo>
                  <a:pt x="74215" y="295719"/>
                </a:lnTo>
                <a:lnTo>
                  <a:pt x="49529" y="262889"/>
                </a:lnTo>
                <a:lnTo>
                  <a:pt x="34956" y="218138"/>
                </a:lnTo>
                <a:lnTo>
                  <a:pt x="30098" y="162813"/>
                </a:lnTo>
                <a:lnTo>
                  <a:pt x="31313" y="134735"/>
                </a:lnTo>
                <a:lnTo>
                  <a:pt x="41028" y="86054"/>
                </a:lnTo>
                <a:lnTo>
                  <a:pt x="60630" y="47642"/>
                </a:lnTo>
                <a:lnTo>
                  <a:pt x="90642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9"/>
          <p:cNvSpPr txBox="1"/>
          <p:nvPr/>
        </p:nvSpPr>
        <p:spPr>
          <a:xfrm>
            <a:off x="2631948" y="2812542"/>
            <a:ext cx="1878964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𝑯	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 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 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𝟑</a:t>
            </a:r>
            <a:endParaRPr baseline="-25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55" name="Google Shape;455;p39"/>
          <p:cNvSpPr txBox="1"/>
          <p:nvPr/>
        </p:nvSpPr>
        <p:spPr>
          <a:xfrm>
            <a:off x="4697221" y="2812542"/>
            <a:ext cx="44056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𝟑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𝟑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𝒃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56" name="Google Shape;456;p39"/>
          <p:cNvSpPr/>
          <p:nvPr/>
        </p:nvSpPr>
        <p:spPr>
          <a:xfrm>
            <a:off x="2360676" y="4262754"/>
            <a:ext cx="2131695" cy="328930"/>
          </a:xfrm>
          <a:custGeom>
            <a:rect b="b" l="l" r="r" t="t"/>
            <a:pathLst>
              <a:path extrusionOk="0" h="328929" w="2131695">
                <a:moveTo>
                  <a:pt x="2026793" y="0"/>
                </a:moveTo>
                <a:lnTo>
                  <a:pt x="2022094" y="13462"/>
                </a:lnTo>
                <a:lnTo>
                  <a:pt x="2041142" y="21705"/>
                </a:lnTo>
                <a:lnTo>
                  <a:pt x="2057511" y="33115"/>
                </a:lnTo>
                <a:lnTo>
                  <a:pt x="2082164" y="65532"/>
                </a:lnTo>
                <a:lnTo>
                  <a:pt x="2096738" y="109220"/>
                </a:lnTo>
                <a:lnTo>
                  <a:pt x="2101596" y="162814"/>
                </a:lnTo>
                <a:lnTo>
                  <a:pt x="2100381" y="191863"/>
                </a:lnTo>
                <a:lnTo>
                  <a:pt x="2090666" y="241913"/>
                </a:lnTo>
                <a:lnTo>
                  <a:pt x="2071090" y="280965"/>
                </a:lnTo>
                <a:lnTo>
                  <a:pt x="2041320" y="307306"/>
                </a:lnTo>
                <a:lnTo>
                  <a:pt x="2022602" y="315595"/>
                </a:lnTo>
                <a:lnTo>
                  <a:pt x="2026793" y="328930"/>
                </a:lnTo>
                <a:lnTo>
                  <a:pt x="2071624" y="307895"/>
                </a:lnTo>
                <a:lnTo>
                  <a:pt x="2104644" y="271526"/>
                </a:lnTo>
                <a:lnTo>
                  <a:pt x="2124932" y="222726"/>
                </a:lnTo>
                <a:lnTo>
                  <a:pt x="2131695" y="164592"/>
                </a:lnTo>
                <a:lnTo>
                  <a:pt x="2129984" y="134471"/>
                </a:lnTo>
                <a:lnTo>
                  <a:pt x="2116371" y="80992"/>
                </a:lnTo>
                <a:lnTo>
                  <a:pt x="2089443" y="37486"/>
                </a:lnTo>
                <a:lnTo>
                  <a:pt x="2050581" y="8669"/>
                </a:lnTo>
                <a:lnTo>
                  <a:pt x="2026793" y="0"/>
                </a:lnTo>
                <a:close/>
              </a:path>
              <a:path extrusionOk="0" h="328929" w="2131695">
                <a:moveTo>
                  <a:pt x="104901" y="0"/>
                </a:moveTo>
                <a:lnTo>
                  <a:pt x="60118" y="21161"/>
                </a:lnTo>
                <a:lnTo>
                  <a:pt x="27050" y="57658"/>
                </a:lnTo>
                <a:lnTo>
                  <a:pt x="6762" y="106600"/>
                </a:lnTo>
                <a:lnTo>
                  <a:pt x="0" y="164592"/>
                </a:lnTo>
                <a:lnTo>
                  <a:pt x="1690" y="194837"/>
                </a:lnTo>
                <a:lnTo>
                  <a:pt x="15216" y="248281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6" y="315595"/>
                </a:lnTo>
                <a:lnTo>
                  <a:pt x="90247" y="307306"/>
                </a:lnTo>
                <a:lnTo>
                  <a:pt x="74088" y="295767"/>
                </a:lnTo>
                <a:lnTo>
                  <a:pt x="49403" y="262890"/>
                </a:lnTo>
                <a:lnTo>
                  <a:pt x="34829" y="218233"/>
                </a:lnTo>
                <a:lnTo>
                  <a:pt x="29972" y="162814"/>
                </a:lnTo>
                <a:lnTo>
                  <a:pt x="31186" y="134790"/>
                </a:lnTo>
                <a:lnTo>
                  <a:pt x="40901" y="86125"/>
                </a:lnTo>
                <a:lnTo>
                  <a:pt x="60503" y="47716"/>
                </a:lnTo>
                <a:lnTo>
                  <a:pt x="90515" y="21705"/>
                </a:lnTo>
                <a:lnTo>
                  <a:pt x="109474" y="13462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9"/>
          <p:cNvSpPr txBox="1"/>
          <p:nvPr/>
        </p:nvSpPr>
        <p:spPr>
          <a:xfrm>
            <a:off x="2011045" y="4161790"/>
            <a:ext cx="238887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𝑯	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 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 ⋯ , 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𝒏</a:t>
            </a:r>
            <a:endParaRPr baseline="-25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58" name="Google Shape;458;p39"/>
          <p:cNvSpPr txBox="1"/>
          <p:nvPr/>
        </p:nvSpPr>
        <p:spPr>
          <a:xfrm>
            <a:off x="4585461" y="4161790"/>
            <a:ext cx="51371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⋯ +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𝒏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𝒏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𝒃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666089" y="413131"/>
            <a:ext cx="8173084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지도 학습(Supervised Learning)</a:t>
            </a:r>
            <a:endParaRPr sz="4400"/>
          </a:p>
        </p:txBody>
      </p:sp>
      <p:sp>
        <p:nvSpPr>
          <p:cNvPr id="66" name="Google Shape;66;p4"/>
          <p:cNvSpPr txBox="1"/>
          <p:nvPr/>
        </p:nvSpPr>
        <p:spPr>
          <a:xfrm>
            <a:off x="666089" y="1546324"/>
            <a:ext cx="5260340" cy="874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525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예제 Training set: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10개의 사진을 분류하는 data set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5786628" y="1671827"/>
            <a:ext cx="6063996" cy="46009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"/>
          <p:cNvSpPr txBox="1"/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multi-variable linear regression</a:t>
            </a:r>
            <a:endParaRPr/>
          </a:p>
        </p:txBody>
      </p:sp>
      <p:sp>
        <p:nvSpPr>
          <p:cNvPr id="464" name="Google Shape;464;p40"/>
          <p:cNvSpPr txBox="1"/>
          <p:nvPr/>
        </p:nvSpPr>
        <p:spPr>
          <a:xfrm>
            <a:off x="627989" y="1533296"/>
            <a:ext cx="5071745" cy="2028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-228600" lvl="0" marL="27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행렬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97663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⋯ +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𝒏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𝒏</a:t>
            </a:r>
            <a:endParaRPr baseline="-25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42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28600" lvl="0" marL="27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행렬곱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"/>
          <p:cNvSpPr txBox="1"/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multi-variable linear regression</a:t>
            </a:r>
            <a:endParaRPr/>
          </a:p>
        </p:txBody>
      </p:sp>
      <p:sp>
        <p:nvSpPr>
          <p:cNvPr id="470" name="Google Shape;470;p41"/>
          <p:cNvSpPr txBox="1"/>
          <p:nvPr/>
        </p:nvSpPr>
        <p:spPr>
          <a:xfrm>
            <a:off x="640689" y="1533296"/>
            <a:ext cx="5043170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-2286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행렬을 사용한 Hypothesis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960755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⋯ +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𝒏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𝒏</a:t>
            </a:r>
            <a:endParaRPr baseline="-25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71" name="Google Shape;471;p41"/>
          <p:cNvSpPr/>
          <p:nvPr/>
        </p:nvSpPr>
        <p:spPr>
          <a:xfrm>
            <a:off x="1533778" y="3551682"/>
            <a:ext cx="1824355" cy="328930"/>
          </a:xfrm>
          <a:custGeom>
            <a:rect b="b" l="l" r="r" t="t"/>
            <a:pathLst>
              <a:path extrusionOk="0" h="328929" w="1824354">
                <a:moveTo>
                  <a:pt x="1718945" y="0"/>
                </a:moveTo>
                <a:lnTo>
                  <a:pt x="1714246" y="13334"/>
                </a:lnTo>
                <a:lnTo>
                  <a:pt x="1733296" y="21597"/>
                </a:lnTo>
                <a:lnTo>
                  <a:pt x="1749679" y="33051"/>
                </a:lnTo>
                <a:lnTo>
                  <a:pt x="1774444" y="65531"/>
                </a:lnTo>
                <a:lnTo>
                  <a:pt x="1789017" y="109172"/>
                </a:lnTo>
                <a:lnTo>
                  <a:pt x="1793875" y="162813"/>
                </a:lnTo>
                <a:lnTo>
                  <a:pt x="1792658" y="191845"/>
                </a:lnTo>
                <a:lnTo>
                  <a:pt x="1782891" y="241859"/>
                </a:lnTo>
                <a:lnTo>
                  <a:pt x="1763295" y="280912"/>
                </a:lnTo>
                <a:lnTo>
                  <a:pt x="1733490" y="307288"/>
                </a:lnTo>
                <a:lnTo>
                  <a:pt x="1714753" y="315594"/>
                </a:lnTo>
                <a:lnTo>
                  <a:pt x="1718945" y="328929"/>
                </a:lnTo>
                <a:lnTo>
                  <a:pt x="1763823" y="307879"/>
                </a:lnTo>
                <a:lnTo>
                  <a:pt x="1796796" y="271398"/>
                </a:lnTo>
                <a:lnTo>
                  <a:pt x="1817084" y="222662"/>
                </a:lnTo>
                <a:lnTo>
                  <a:pt x="1823847" y="164591"/>
                </a:lnTo>
                <a:lnTo>
                  <a:pt x="1822154" y="134417"/>
                </a:lnTo>
                <a:lnTo>
                  <a:pt x="1808577" y="80974"/>
                </a:lnTo>
                <a:lnTo>
                  <a:pt x="1781667" y="37468"/>
                </a:lnTo>
                <a:lnTo>
                  <a:pt x="1742805" y="8616"/>
                </a:lnTo>
                <a:lnTo>
                  <a:pt x="1718945" y="0"/>
                </a:lnTo>
                <a:close/>
              </a:path>
              <a:path extrusionOk="0" h="328929" w="1824354">
                <a:moveTo>
                  <a:pt x="104902" y="0"/>
                </a:moveTo>
                <a:lnTo>
                  <a:pt x="60134" y="21113"/>
                </a:lnTo>
                <a:lnTo>
                  <a:pt x="27178" y="57657"/>
                </a:lnTo>
                <a:lnTo>
                  <a:pt x="6778" y="106552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29"/>
                </a:lnTo>
                <a:lnTo>
                  <a:pt x="109093" y="315594"/>
                </a:lnTo>
                <a:lnTo>
                  <a:pt x="90302" y="307288"/>
                </a:lnTo>
                <a:lnTo>
                  <a:pt x="74120" y="295719"/>
                </a:lnTo>
                <a:lnTo>
                  <a:pt x="49530" y="262889"/>
                </a:lnTo>
                <a:lnTo>
                  <a:pt x="34845" y="218185"/>
                </a:lnTo>
                <a:lnTo>
                  <a:pt x="29971" y="162813"/>
                </a:lnTo>
                <a:lnTo>
                  <a:pt x="31188" y="134737"/>
                </a:lnTo>
                <a:lnTo>
                  <a:pt x="40955" y="86107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1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1"/>
          <p:cNvSpPr txBox="1"/>
          <p:nvPr/>
        </p:nvSpPr>
        <p:spPr>
          <a:xfrm>
            <a:off x="1599691" y="3450158"/>
            <a:ext cx="203327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	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	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𝟑	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∙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73" name="Google Shape;473;p41"/>
          <p:cNvSpPr/>
          <p:nvPr/>
        </p:nvSpPr>
        <p:spPr>
          <a:xfrm>
            <a:off x="3676141" y="3191382"/>
            <a:ext cx="793750" cy="1049655"/>
          </a:xfrm>
          <a:custGeom>
            <a:rect b="b" l="l" r="r" t="t"/>
            <a:pathLst>
              <a:path extrusionOk="0" h="1049654" w="793750">
                <a:moveTo>
                  <a:pt x="626999" y="0"/>
                </a:moveTo>
                <a:lnTo>
                  <a:pt x="615950" y="12318"/>
                </a:lnTo>
                <a:lnTo>
                  <a:pt x="642682" y="45877"/>
                </a:lnTo>
                <a:lnTo>
                  <a:pt x="666654" y="83764"/>
                </a:lnTo>
                <a:lnTo>
                  <a:pt x="687876" y="125978"/>
                </a:lnTo>
                <a:lnTo>
                  <a:pt x="706361" y="172521"/>
                </a:lnTo>
                <a:lnTo>
                  <a:pt x="722122" y="223392"/>
                </a:lnTo>
                <a:lnTo>
                  <a:pt x="733065" y="268583"/>
                </a:lnTo>
                <a:lnTo>
                  <a:pt x="742018" y="315764"/>
                </a:lnTo>
                <a:lnTo>
                  <a:pt x="748982" y="364934"/>
                </a:lnTo>
                <a:lnTo>
                  <a:pt x="753956" y="416094"/>
                </a:lnTo>
                <a:lnTo>
                  <a:pt x="756941" y="469243"/>
                </a:lnTo>
                <a:lnTo>
                  <a:pt x="757936" y="524382"/>
                </a:lnTo>
                <a:lnTo>
                  <a:pt x="756941" y="579754"/>
                </a:lnTo>
                <a:lnTo>
                  <a:pt x="753956" y="633090"/>
                </a:lnTo>
                <a:lnTo>
                  <a:pt x="748982" y="684387"/>
                </a:lnTo>
                <a:lnTo>
                  <a:pt x="742018" y="733641"/>
                </a:lnTo>
                <a:lnTo>
                  <a:pt x="733065" y="780849"/>
                </a:lnTo>
                <a:lnTo>
                  <a:pt x="722122" y="826007"/>
                </a:lnTo>
                <a:lnTo>
                  <a:pt x="706361" y="876818"/>
                </a:lnTo>
                <a:lnTo>
                  <a:pt x="687876" y="923330"/>
                </a:lnTo>
                <a:lnTo>
                  <a:pt x="666654" y="965545"/>
                </a:lnTo>
                <a:lnTo>
                  <a:pt x="642682" y="1003462"/>
                </a:lnTo>
                <a:lnTo>
                  <a:pt x="615950" y="1037081"/>
                </a:lnTo>
                <a:lnTo>
                  <a:pt x="626999" y="1049273"/>
                </a:lnTo>
                <a:lnTo>
                  <a:pt x="657007" y="1016280"/>
                </a:lnTo>
                <a:lnTo>
                  <a:pt x="684248" y="978720"/>
                </a:lnTo>
                <a:lnTo>
                  <a:pt x="708728" y="936601"/>
                </a:lnTo>
                <a:lnTo>
                  <a:pt x="730452" y="889928"/>
                </a:lnTo>
                <a:lnTo>
                  <a:pt x="749427" y="838707"/>
                </a:lnTo>
                <a:lnTo>
                  <a:pt x="762824" y="792765"/>
                </a:lnTo>
                <a:lnTo>
                  <a:pt x="773801" y="744219"/>
                </a:lnTo>
                <a:lnTo>
                  <a:pt x="782351" y="693070"/>
                </a:lnTo>
                <a:lnTo>
                  <a:pt x="788467" y="639317"/>
                </a:lnTo>
                <a:lnTo>
                  <a:pt x="792142" y="582961"/>
                </a:lnTo>
                <a:lnTo>
                  <a:pt x="793369" y="524001"/>
                </a:lnTo>
                <a:lnTo>
                  <a:pt x="792142" y="465445"/>
                </a:lnTo>
                <a:lnTo>
                  <a:pt x="788467" y="409415"/>
                </a:lnTo>
                <a:lnTo>
                  <a:pt x="782351" y="355917"/>
                </a:lnTo>
                <a:lnTo>
                  <a:pt x="773801" y="304959"/>
                </a:lnTo>
                <a:lnTo>
                  <a:pt x="762824" y="256549"/>
                </a:lnTo>
                <a:lnTo>
                  <a:pt x="749427" y="210692"/>
                </a:lnTo>
                <a:lnTo>
                  <a:pt x="730452" y="159410"/>
                </a:lnTo>
                <a:lnTo>
                  <a:pt x="708728" y="112699"/>
                </a:lnTo>
                <a:lnTo>
                  <a:pt x="684248" y="70561"/>
                </a:lnTo>
                <a:lnTo>
                  <a:pt x="657007" y="32994"/>
                </a:lnTo>
                <a:lnTo>
                  <a:pt x="626999" y="0"/>
                </a:lnTo>
                <a:close/>
              </a:path>
              <a:path extrusionOk="0" h="1049654" w="793750">
                <a:moveTo>
                  <a:pt x="166243" y="0"/>
                </a:moveTo>
                <a:lnTo>
                  <a:pt x="136284" y="32994"/>
                </a:lnTo>
                <a:lnTo>
                  <a:pt x="109056" y="70561"/>
                </a:lnTo>
                <a:lnTo>
                  <a:pt x="84577" y="112699"/>
                </a:lnTo>
                <a:lnTo>
                  <a:pt x="62867" y="159410"/>
                </a:lnTo>
                <a:lnTo>
                  <a:pt x="43942" y="210692"/>
                </a:lnTo>
                <a:lnTo>
                  <a:pt x="30500" y="256549"/>
                </a:lnTo>
                <a:lnTo>
                  <a:pt x="19510" y="304959"/>
                </a:lnTo>
                <a:lnTo>
                  <a:pt x="10969" y="355917"/>
                </a:lnTo>
                <a:lnTo>
                  <a:pt x="4873" y="409415"/>
                </a:lnTo>
                <a:lnTo>
                  <a:pt x="1217" y="465445"/>
                </a:lnTo>
                <a:lnTo>
                  <a:pt x="0" y="524001"/>
                </a:lnTo>
                <a:lnTo>
                  <a:pt x="1217" y="582961"/>
                </a:lnTo>
                <a:lnTo>
                  <a:pt x="4873" y="639318"/>
                </a:lnTo>
                <a:lnTo>
                  <a:pt x="10969" y="693070"/>
                </a:lnTo>
                <a:lnTo>
                  <a:pt x="19510" y="744219"/>
                </a:lnTo>
                <a:lnTo>
                  <a:pt x="30500" y="792765"/>
                </a:lnTo>
                <a:lnTo>
                  <a:pt x="43942" y="838707"/>
                </a:lnTo>
                <a:lnTo>
                  <a:pt x="62867" y="889928"/>
                </a:lnTo>
                <a:lnTo>
                  <a:pt x="84577" y="936601"/>
                </a:lnTo>
                <a:lnTo>
                  <a:pt x="109056" y="978720"/>
                </a:lnTo>
                <a:lnTo>
                  <a:pt x="136284" y="1016280"/>
                </a:lnTo>
                <a:lnTo>
                  <a:pt x="166243" y="1049273"/>
                </a:lnTo>
                <a:lnTo>
                  <a:pt x="177292" y="1037081"/>
                </a:lnTo>
                <a:lnTo>
                  <a:pt x="150608" y="1003462"/>
                </a:lnTo>
                <a:lnTo>
                  <a:pt x="126650" y="965545"/>
                </a:lnTo>
                <a:lnTo>
                  <a:pt x="105429" y="923330"/>
                </a:lnTo>
                <a:lnTo>
                  <a:pt x="86957" y="876818"/>
                </a:lnTo>
                <a:lnTo>
                  <a:pt x="71247" y="826007"/>
                </a:lnTo>
                <a:lnTo>
                  <a:pt x="60250" y="780849"/>
                </a:lnTo>
                <a:lnTo>
                  <a:pt x="51260" y="733641"/>
                </a:lnTo>
                <a:lnTo>
                  <a:pt x="44275" y="684387"/>
                </a:lnTo>
                <a:lnTo>
                  <a:pt x="39290" y="633090"/>
                </a:lnTo>
                <a:lnTo>
                  <a:pt x="36301" y="579754"/>
                </a:lnTo>
                <a:lnTo>
                  <a:pt x="35306" y="524382"/>
                </a:lnTo>
                <a:lnTo>
                  <a:pt x="36301" y="469243"/>
                </a:lnTo>
                <a:lnTo>
                  <a:pt x="39290" y="416094"/>
                </a:lnTo>
                <a:lnTo>
                  <a:pt x="44275" y="364934"/>
                </a:lnTo>
                <a:lnTo>
                  <a:pt x="51260" y="315764"/>
                </a:lnTo>
                <a:lnTo>
                  <a:pt x="60250" y="268583"/>
                </a:lnTo>
                <a:lnTo>
                  <a:pt x="71247" y="223392"/>
                </a:lnTo>
                <a:lnTo>
                  <a:pt x="86957" y="172521"/>
                </a:lnTo>
                <a:lnTo>
                  <a:pt x="105429" y="125978"/>
                </a:lnTo>
                <a:lnTo>
                  <a:pt x="126650" y="83764"/>
                </a:lnTo>
                <a:lnTo>
                  <a:pt x="150608" y="45877"/>
                </a:lnTo>
                <a:lnTo>
                  <a:pt x="177292" y="12318"/>
                </a:lnTo>
                <a:lnTo>
                  <a:pt x="1662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41"/>
          <p:cNvSpPr txBox="1"/>
          <p:nvPr/>
        </p:nvSpPr>
        <p:spPr>
          <a:xfrm>
            <a:off x="3827017" y="2978023"/>
            <a:ext cx="47625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40640" marR="0" rtl="0" algn="l">
              <a:lnSpc>
                <a:spcPct val="1079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 baseline="-25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38100" marR="0" rtl="0" algn="l">
              <a:lnSpc>
                <a:spcPct val="1068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endParaRPr baseline="-25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38100" marR="0" rtl="0" algn="l">
              <a:lnSpc>
                <a:spcPct val="1081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endParaRPr baseline="-25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75" name="Google Shape;475;p41"/>
          <p:cNvSpPr txBox="1"/>
          <p:nvPr/>
        </p:nvSpPr>
        <p:spPr>
          <a:xfrm>
            <a:off x="4558919" y="3450158"/>
            <a:ext cx="39046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(𝑥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𝑥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𝑥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76" name="Google Shape;476;p41"/>
          <p:cNvSpPr/>
          <p:nvPr/>
        </p:nvSpPr>
        <p:spPr>
          <a:xfrm>
            <a:off x="2199894" y="5015484"/>
            <a:ext cx="923290" cy="635635"/>
          </a:xfrm>
          <a:custGeom>
            <a:rect b="b" l="l" r="r" t="t"/>
            <a:pathLst>
              <a:path extrusionOk="0" h="635635" w="923289">
                <a:moveTo>
                  <a:pt x="720470" y="0"/>
                </a:moveTo>
                <a:lnTo>
                  <a:pt x="711326" y="25781"/>
                </a:lnTo>
                <a:lnTo>
                  <a:pt x="748164" y="41784"/>
                </a:lnTo>
                <a:lnTo>
                  <a:pt x="779811" y="63896"/>
                </a:lnTo>
                <a:lnTo>
                  <a:pt x="806267" y="92128"/>
                </a:lnTo>
                <a:lnTo>
                  <a:pt x="827532" y="126492"/>
                </a:lnTo>
                <a:lnTo>
                  <a:pt x="843960" y="166308"/>
                </a:lnTo>
                <a:lnTo>
                  <a:pt x="855710" y="210899"/>
                </a:lnTo>
                <a:lnTo>
                  <a:pt x="862768" y="260276"/>
                </a:lnTo>
                <a:lnTo>
                  <a:pt x="865124" y="314452"/>
                </a:lnTo>
                <a:lnTo>
                  <a:pt x="862766" y="370478"/>
                </a:lnTo>
                <a:lnTo>
                  <a:pt x="855694" y="421386"/>
                </a:lnTo>
                <a:lnTo>
                  <a:pt x="843907" y="467149"/>
                </a:lnTo>
                <a:lnTo>
                  <a:pt x="827405" y="507746"/>
                </a:lnTo>
                <a:lnTo>
                  <a:pt x="806069" y="542604"/>
                </a:lnTo>
                <a:lnTo>
                  <a:pt x="779780" y="571174"/>
                </a:lnTo>
                <a:lnTo>
                  <a:pt x="748538" y="593465"/>
                </a:lnTo>
                <a:lnTo>
                  <a:pt x="712343" y="609485"/>
                </a:lnTo>
                <a:lnTo>
                  <a:pt x="720470" y="635279"/>
                </a:lnTo>
                <a:lnTo>
                  <a:pt x="766647" y="618669"/>
                </a:lnTo>
                <a:lnTo>
                  <a:pt x="807085" y="594631"/>
                </a:lnTo>
                <a:lnTo>
                  <a:pt x="841807" y="563161"/>
                </a:lnTo>
                <a:lnTo>
                  <a:pt x="870838" y="524256"/>
                </a:lnTo>
                <a:lnTo>
                  <a:pt x="893675" y="479419"/>
                </a:lnTo>
                <a:lnTo>
                  <a:pt x="909986" y="430069"/>
                </a:lnTo>
                <a:lnTo>
                  <a:pt x="919773" y="376219"/>
                </a:lnTo>
                <a:lnTo>
                  <a:pt x="923036" y="317881"/>
                </a:lnTo>
                <a:lnTo>
                  <a:pt x="919751" y="259611"/>
                </a:lnTo>
                <a:lnTo>
                  <a:pt x="909907" y="205771"/>
                </a:lnTo>
                <a:lnTo>
                  <a:pt x="893514" y="156360"/>
                </a:lnTo>
                <a:lnTo>
                  <a:pt x="870585" y="111379"/>
                </a:lnTo>
                <a:lnTo>
                  <a:pt x="841557" y="72348"/>
                </a:lnTo>
                <a:lnTo>
                  <a:pt x="806862" y="40782"/>
                </a:lnTo>
                <a:lnTo>
                  <a:pt x="766500" y="16670"/>
                </a:lnTo>
                <a:lnTo>
                  <a:pt x="720470" y="0"/>
                </a:lnTo>
                <a:close/>
              </a:path>
              <a:path extrusionOk="0" h="635635" w="923289">
                <a:moveTo>
                  <a:pt x="202564" y="0"/>
                </a:moveTo>
                <a:lnTo>
                  <a:pt x="156533" y="16670"/>
                </a:lnTo>
                <a:lnTo>
                  <a:pt x="116157" y="40782"/>
                </a:lnTo>
                <a:lnTo>
                  <a:pt x="81424" y="72348"/>
                </a:lnTo>
                <a:lnTo>
                  <a:pt x="52324" y="111379"/>
                </a:lnTo>
                <a:lnTo>
                  <a:pt x="29414" y="156360"/>
                </a:lnTo>
                <a:lnTo>
                  <a:pt x="13065" y="205771"/>
                </a:lnTo>
                <a:lnTo>
                  <a:pt x="3264" y="259611"/>
                </a:lnTo>
                <a:lnTo>
                  <a:pt x="0" y="317881"/>
                </a:lnTo>
                <a:lnTo>
                  <a:pt x="3262" y="376219"/>
                </a:lnTo>
                <a:lnTo>
                  <a:pt x="13049" y="430069"/>
                </a:lnTo>
                <a:lnTo>
                  <a:pt x="29360" y="479419"/>
                </a:lnTo>
                <a:lnTo>
                  <a:pt x="52197" y="524256"/>
                </a:lnTo>
                <a:lnTo>
                  <a:pt x="81174" y="563161"/>
                </a:lnTo>
                <a:lnTo>
                  <a:pt x="115903" y="594631"/>
                </a:lnTo>
                <a:lnTo>
                  <a:pt x="156370" y="618669"/>
                </a:lnTo>
                <a:lnTo>
                  <a:pt x="202564" y="635279"/>
                </a:lnTo>
                <a:lnTo>
                  <a:pt x="210566" y="609485"/>
                </a:lnTo>
                <a:lnTo>
                  <a:pt x="174372" y="593465"/>
                </a:lnTo>
                <a:lnTo>
                  <a:pt x="143144" y="571174"/>
                </a:lnTo>
                <a:lnTo>
                  <a:pt x="116893" y="542604"/>
                </a:lnTo>
                <a:lnTo>
                  <a:pt x="95631" y="507746"/>
                </a:lnTo>
                <a:lnTo>
                  <a:pt x="79128" y="467149"/>
                </a:lnTo>
                <a:lnTo>
                  <a:pt x="67341" y="421386"/>
                </a:lnTo>
                <a:lnTo>
                  <a:pt x="60269" y="370478"/>
                </a:lnTo>
                <a:lnTo>
                  <a:pt x="57912" y="314452"/>
                </a:lnTo>
                <a:lnTo>
                  <a:pt x="60269" y="260276"/>
                </a:lnTo>
                <a:lnTo>
                  <a:pt x="67341" y="210899"/>
                </a:lnTo>
                <a:lnTo>
                  <a:pt x="79128" y="166308"/>
                </a:lnTo>
                <a:lnTo>
                  <a:pt x="95631" y="126492"/>
                </a:lnTo>
                <a:lnTo>
                  <a:pt x="116963" y="92128"/>
                </a:lnTo>
                <a:lnTo>
                  <a:pt x="143414" y="63896"/>
                </a:lnTo>
                <a:lnTo>
                  <a:pt x="174962" y="41784"/>
                </a:lnTo>
                <a:lnTo>
                  <a:pt x="211581" y="25781"/>
                </a:lnTo>
                <a:lnTo>
                  <a:pt x="2025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1"/>
          <p:cNvSpPr txBox="1"/>
          <p:nvPr/>
        </p:nvSpPr>
        <p:spPr>
          <a:xfrm>
            <a:off x="1585975" y="4831207"/>
            <a:ext cx="1326515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𝑯	𝑿</a:t>
            </a:r>
            <a:endParaRPr sz="5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78" name="Google Shape;478;p41"/>
          <p:cNvSpPr txBox="1"/>
          <p:nvPr/>
        </p:nvSpPr>
        <p:spPr>
          <a:xfrm>
            <a:off x="3360165" y="4831207"/>
            <a:ext cx="187960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𝑿𝑾</a:t>
            </a:r>
            <a:endParaRPr sz="5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2"/>
          <p:cNvSpPr txBox="1"/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multi-variable linear regression</a:t>
            </a:r>
            <a:endParaRPr/>
          </a:p>
        </p:txBody>
      </p:sp>
      <p:sp>
        <p:nvSpPr>
          <p:cNvPr id="484" name="Google Shape;484;p42"/>
          <p:cNvSpPr/>
          <p:nvPr/>
        </p:nvSpPr>
        <p:spPr>
          <a:xfrm>
            <a:off x="2758439" y="1656588"/>
            <a:ext cx="6644546" cy="22122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42"/>
          <p:cNvSpPr/>
          <p:nvPr/>
        </p:nvSpPr>
        <p:spPr>
          <a:xfrm>
            <a:off x="2629661" y="4602607"/>
            <a:ext cx="1824355" cy="328930"/>
          </a:xfrm>
          <a:custGeom>
            <a:rect b="b" l="l" r="r" t="t"/>
            <a:pathLst>
              <a:path extrusionOk="0" h="328929" w="1824354">
                <a:moveTo>
                  <a:pt x="1718945" y="0"/>
                </a:moveTo>
                <a:lnTo>
                  <a:pt x="1714246" y="13335"/>
                </a:lnTo>
                <a:lnTo>
                  <a:pt x="1733296" y="21595"/>
                </a:lnTo>
                <a:lnTo>
                  <a:pt x="1749678" y="33035"/>
                </a:lnTo>
                <a:lnTo>
                  <a:pt x="1774443" y="65405"/>
                </a:lnTo>
                <a:lnTo>
                  <a:pt x="1789017" y="109108"/>
                </a:lnTo>
                <a:lnTo>
                  <a:pt x="1793875" y="162814"/>
                </a:lnTo>
                <a:lnTo>
                  <a:pt x="1792658" y="191789"/>
                </a:lnTo>
                <a:lnTo>
                  <a:pt x="1782891" y="241788"/>
                </a:lnTo>
                <a:lnTo>
                  <a:pt x="1763295" y="280838"/>
                </a:lnTo>
                <a:lnTo>
                  <a:pt x="1733490" y="307179"/>
                </a:lnTo>
                <a:lnTo>
                  <a:pt x="1714753" y="315468"/>
                </a:lnTo>
                <a:lnTo>
                  <a:pt x="1718945" y="328930"/>
                </a:lnTo>
                <a:lnTo>
                  <a:pt x="1763823" y="307832"/>
                </a:lnTo>
                <a:lnTo>
                  <a:pt x="1796796" y="271399"/>
                </a:lnTo>
                <a:lnTo>
                  <a:pt x="1817084" y="222599"/>
                </a:lnTo>
                <a:lnTo>
                  <a:pt x="1823847" y="164465"/>
                </a:lnTo>
                <a:lnTo>
                  <a:pt x="1822154" y="134346"/>
                </a:lnTo>
                <a:lnTo>
                  <a:pt x="1808577" y="80918"/>
                </a:lnTo>
                <a:lnTo>
                  <a:pt x="1781667" y="37415"/>
                </a:lnTo>
                <a:lnTo>
                  <a:pt x="1742805" y="8598"/>
                </a:lnTo>
                <a:lnTo>
                  <a:pt x="1718945" y="0"/>
                </a:lnTo>
                <a:close/>
              </a:path>
              <a:path extrusionOk="0" h="328929" w="1824354">
                <a:moveTo>
                  <a:pt x="104901" y="0"/>
                </a:moveTo>
                <a:lnTo>
                  <a:pt x="60134" y="21066"/>
                </a:lnTo>
                <a:lnTo>
                  <a:pt x="27177" y="57658"/>
                </a:lnTo>
                <a:lnTo>
                  <a:pt x="6778" y="106489"/>
                </a:lnTo>
                <a:lnTo>
                  <a:pt x="0" y="164465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50"/>
                </a:lnTo>
                <a:lnTo>
                  <a:pt x="80968" y="320280"/>
                </a:lnTo>
                <a:lnTo>
                  <a:pt x="104901" y="328930"/>
                </a:lnTo>
                <a:lnTo>
                  <a:pt x="109093" y="315468"/>
                </a:lnTo>
                <a:lnTo>
                  <a:pt x="90302" y="307179"/>
                </a:lnTo>
                <a:lnTo>
                  <a:pt x="74120" y="295640"/>
                </a:lnTo>
                <a:lnTo>
                  <a:pt x="49530" y="262763"/>
                </a:lnTo>
                <a:lnTo>
                  <a:pt x="34845" y="218122"/>
                </a:lnTo>
                <a:lnTo>
                  <a:pt x="29971" y="162814"/>
                </a:lnTo>
                <a:lnTo>
                  <a:pt x="31188" y="134717"/>
                </a:lnTo>
                <a:lnTo>
                  <a:pt x="40955" y="86000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42"/>
          <p:cNvSpPr txBox="1"/>
          <p:nvPr/>
        </p:nvSpPr>
        <p:spPr>
          <a:xfrm>
            <a:off x="2683001" y="4501641"/>
            <a:ext cx="203327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	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	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𝟑	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∙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87" name="Google Shape;487;p42"/>
          <p:cNvSpPr/>
          <p:nvPr/>
        </p:nvSpPr>
        <p:spPr>
          <a:xfrm>
            <a:off x="4772025" y="4242308"/>
            <a:ext cx="793750" cy="1049655"/>
          </a:xfrm>
          <a:custGeom>
            <a:rect b="b" l="l" r="r" t="t"/>
            <a:pathLst>
              <a:path extrusionOk="0" h="1049654" w="793750">
                <a:moveTo>
                  <a:pt x="626999" y="0"/>
                </a:moveTo>
                <a:lnTo>
                  <a:pt x="615950" y="12319"/>
                </a:lnTo>
                <a:lnTo>
                  <a:pt x="642682" y="45877"/>
                </a:lnTo>
                <a:lnTo>
                  <a:pt x="666654" y="83764"/>
                </a:lnTo>
                <a:lnTo>
                  <a:pt x="687876" y="125978"/>
                </a:lnTo>
                <a:lnTo>
                  <a:pt x="706361" y="172521"/>
                </a:lnTo>
                <a:lnTo>
                  <a:pt x="722122" y="223393"/>
                </a:lnTo>
                <a:lnTo>
                  <a:pt x="733065" y="268574"/>
                </a:lnTo>
                <a:lnTo>
                  <a:pt x="742018" y="315731"/>
                </a:lnTo>
                <a:lnTo>
                  <a:pt x="748982" y="364871"/>
                </a:lnTo>
                <a:lnTo>
                  <a:pt x="753956" y="416000"/>
                </a:lnTo>
                <a:lnTo>
                  <a:pt x="756941" y="469126"/>
                </a:lnTo>
                <a:lnTo>
                  <a:pt x="757936" y="524256"/>
                </a:lnTo>
                <a:lnTo>
                  <a:pt x="756941" y="579628"/>
                </a:lnTo>
                <a:lnTo>
                  <a:pt x="753956" y="632968"/>
                </a:lnTo>
                <a:lnTo>
                  <a:pt x="748982" y="684276"/>
                </a:lnTo>
                <a:lnTo>
                  <a:pt x="742018" y="733552"/>
                </a:lnTo>
                <a:lnTo>
                  <a:pt x="733065" y="780796"/>
                </a:lnTo>
                <a:lnTo>
                  <a:pt x="722122" y="826008"/>
                </a:lnTo>
                <a:lnTo>
                  <a:pt x="706361" y="876817"/>
                </a:lnTo>
                <a:lnTo>
                  <a:pt x="687876" y="923322"/>
                </a:lnTo>
                <a:lnTo>
                  <a:pt x="666654" y="965518"/>
                </a:lnTo>
                <a:lnTo>
                  <a:pt x="642682" y="1003397"/>
                </a:lnTo>
                <a:lnTo>
                  <a:pt x="615950" y="1036955"/>
                </a:lnTo>
                <a:lnTo>
                  <a:pt x="626999" y="1049274"/>
                </a:lnTo>
                <a:lnTo>
                  <a:pt x="657007" y="1016279"/>
                </a:lnTo>
                <a:lnTo>
                  <a:pt x="684248" y="978712"/>
                </a:lnTo>
                <a:lnTo>
                  <a:pt x="708728" y="936574"/>
                </a:lnTo>
                <a:lnTo>
                  <a:pt x="730452" y="889863"/>
                </a:lnTo>
                <a:lnTo>
                  <a:pt x="749426" y="838581"/>
                </a:lnTo>
                <a:lnTo>
                  <a:pt x="762824" y="792691"/>
                </a:lnTo>
                <a:lnTo>
                  <a:pt x="773801" y="744177"/>
                </a:lnTo>
                <a:lnTo>
                  <a:pt x="782351" y="693039"/>
                </a:lnTo>
                <a:lnTo>
                  <a:pt x="788467" y="639275"/>
                </a:lnTo>
                <a:lnTo>
                  <a:pt x="792142" y="582887"/>
                </a:lnTo>
                <a:lnTo>
                  <a:pt x="793369" y="523875"/>
                </a:lnTo>
                <a:lnTo>
                  <a:pt x="792142" y="465327"/>
                </a:lnTo>
                <a:lnTo>
                  <a:pt x="788467" y="409316"/>
                </a:lnTo>
                <a:lnTo>
                  <a:pt x="782351" y="355838"/>
                </a:lnTo>
                <a:lnTo>
                  <a:pt x="773801" y="304889"/>
                </a:lnTo>
                <a:lnTo>
                  <a:pt x="762824" y="256466"/>
                </a:lnTo>
                <a:lnTo>
                  <a:pt x="749426" y="210566"/>
                </a:lnTo>
                <a:lnTo>
                  <a:pt x="730452" y="159345"/>
                </a:lnTo>
                <a:lnTo>
                  <a:pt x="708728" y="112672"/>
                </a:lnTo>
                <a:lnTo>
                  <a:pt x="684248" y="70553"/>
                </a:lnTo>
                <a:lnTo>
                  <a:pt x="657007" y="32993"/>
                </a:lnTo>
                <a:lnTo>
                  <a:pt x="626999" y="0"/>
                </a:lnTo>
                <a:close/>
              </a:path>
              <a:path extrusionOk="0" h="1049654" w="793750">
                <a:moveTo>
                  <a:pt x="166242" y="0"/>
                </a:moveTo>
                <a:lnTo>
                  <a:pt x="136296" y="32993"/>
                </a:lnTo>
                <a:lnTo>
                  <a:pt x="109092" y="70553"/>
                </a:lnTo>
                <a:lnTo>
                  <a:pt x="84632" y="112672"/>
                </a:lnTo>
                <a:lnTo>
                  <a:pt x="62915" y="159345"/>
                </a:lnTo>
                <a:lnTo>
                  <a:pt x="43941" y="210566"/>
                </a:lnTo>
                <a:lnTo>
                  <a:pt x="30500" y="256466"/>
                </a:lnTo>
                <a:lnTo>
                  <a:pt x="19510" y="304889"/>
                </a:lnTo>
                <a:lnTo>
                  <a:pt x="10969" y="355838"/>
                </a:lnTo>
                <a:lnTo>
                  <a:pt x="4873" y="409316"/>
                </a:lnTo>
                <a:lnTo>
                  <a:pt x="1217" y="465327"/>
                </a:lnTo>
                <a:lnTo>
                  <a:pt x="0" y="523875"/>
                </a:lnTo>
                <a:lnTo>
                  <a:pt x="1217" y="582887"/>
                </a:lnTo>
                <a:lnTo>
                  <a:pt x="4873" y="639275"/>
                </a:lnTo>
                <a:lnTo>
                  <a:pt x="10969" y="693039"/>
                </a:lnTo>
                <a:lnTo>
                  <a:pt x="19510" y="744177"/>
                </a:lnTo>
                <a:lnTo>
                  <a:pt x="30500" y="792691"/>
                </a:lnTo>
                <a:lnTo>
                  <a:pt x="43941" y="838581"/>
                </a:lnTo>
                <a:lnTo>
                  <a:pt x="62915" y="889863"/>
                </a:lnTo>
                <a:lnTo>
                  <a:pt x="84632" y="936574"/>
                </a:lnTo>
                <a:lnTo>
                  <a:pt x="109092" y="978712"/>
                </a:lnTo>
                <a:lnTo>
                  <a:pt x="136296" y="1016279"/>
                </a:lnTo>
                <a:lnTo>
                  <a:pt x="166242" y="1049274"/>
                </a:lnTo>
                <a:lnTo>
                  <a:pt x="177291" y="1036955"/>
                </a:lnTo>
                <a:lnTo>
                  <a:pt x="150608" y="1003397"/>
                </a:lnTo>
                <a:lnTo>
                  <a:pt x="126650" y="965518"/>
                </a:lnTo>
                <a:lnTo>
                  <a:pt x="105429" y="923322"/>
                </a:lnTo>
                <a:lnTo>
                  <a:pt x="86957" y="876817"/>
                </a:lnTo>
                <a:lnTo>
                  <a:pt x="71247" y="826008"/>
                </a:lnTo>
                <a:lnTo>
                  <a:pt x="60250" y="780796"/>
                </a:lnTo>
                <a:lnTo>
                  <a:pt x="51260" y="733552"/>
                </a:lnTo>
                <a:lnTo>
                  <a:pt x="44275" y="684276"/>
                </a:lnTo>
                <a:lnTo>
                  <a:pt x="39290" y="632968"/>
                </a:lnTo>
                <a:lnTo>
                  <a:pt x="36301" y="579628"/>
                </a:lnTo>
                <a:lnTo>
                  <a:pt x="35305" y="524256"/>
                </a:lnTo>
                <a:lnTo>
                  <a:pt x="36301" y="469126"/>
                </a:lnTo>
                <a:lnTo>
                  <a:pt x="39290" y="416000"/>
                </a:lnTo>
                <a:lnTo>
                  <a:pt x="44275" y="364871"/>
                </a:lnTo>
                <a:lnTo>
                  <a:pt x="51260" y="315731"/>
                </a:lnTo>
                <a:lnTo>
                  <a:pt x="60250" y="268574"/>
                </a:lnTo>
                <a:lnTo>
                  <a:pt x="71247" y="223393"/>
                </a:lnTo>
                <a:lnTo>
                  <a:pt x="86957" y="172521"/>
                </a:lnTo>
                <a:lnTo>
                  <a:pt x="105429" y="125978"/>
                </a:lnTo>
                <a:lnTo>
                  <a:pt x="126650" y="83764"/>
                </a:lnTo>
                <a:lnTo>
                  <a:pt x="150608" y="45877"/>
                </a:lnTo>
                <a:lnTo>
                  <a:pt x="177291" y="12319"/>
                </a:lnTo>
                <a:lnTo>
                  <a:pt x="16624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42"/>
          <p:cNvSpPr txBox="1"/>
          <p:nvPr/>
        </p:nvSpPr>
        <p:spPr>
          <a:xfrm>
            <a:off x="4923154" y="4029202"/>
            <a:ext cx="476250" cy="1285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40640" marR="0" rtl="0" algn="l">
              <a:lnSpc>
                <a:spcPct val="1079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 baseline="-25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38100" marR="0" rtl="0" algn="l">
              <a:lnSpc>
                <a:spcPct val="1066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endParaRPr baseline="-25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38100" marR="0" rtl="0" algn="l">
              <a:lnSpc>
                <a:spcPct val="1081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endParaRPr baseline="-25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89" name="Google Shape;489;p42"/>
          <p:cNvSpPr txBox="1"/>
          <p:nvPr/>
        </p:nvSpPr>
        <p:spPr>
          <a:xfrm>
            <a:off x="5654675" y="4501641"/>
            <a:ext cx="39052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(𝑥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𝑥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𝑥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3295777" y="5538978"/>
            <a:ext cx="923290" cy="635635"/>
          </a:xfrm>
          <a:custGeom>
            <a:rect b="b" l="l" r="r" t="t"/>
            <a:pathLst>
              <a:path extrusionOk="0" h="635635" w="923289">
                <a:moveTo>
                  <a:pt x="720471" y="0"/>
                </a:moveTo>
                <a:lnTo>
                  <a:pt x="711326" y="25908"/>
                </a:lnTo>
                <a:lnTo>
                  <a:pt x="748164" y="41838"/>
                </a:lnTo>
                <a:lnTo>
                  <a:pt x="779811" y="63911"/>
                </a:lnTo>
                <a:lnTo>
                  <a:pt x="806267" y="92125"/>
                </a:lnTo>
                <a:lnTo>
                  <a:pt x="827532" y="126479"/>
                </a:lnTo>
                <a:lnTo>
                  <a:pt x="843960" y="166291"/>
                </a:lnTo>
                <a:lnTo>
                  <a:pt x="855710" y="210899"/>
                </a:lnTo>
                <a:lnTo>
                  <a:pt x="862768" y="260303"/>
                </a:lnTo>
                <a:lnTo>
                  <a:pt x="865124" y="314502"/>
                </a:lnTo>
                <a:lnTo>
                  <a:pt x="862766" y="370526"/>
                </a:lnTo>
                <a:lnTo>
                  <a:pt x="855694" y="421403"/>
                </a:lnTo>
                <a:lnTo>
                  <a:pt x="843907" y="467134"/>
                </a:lnTo>
                <a:lnTo>
                  <a:pt x="827405" y="507720"/>
                </a:lnTo>
                <a:lnTo>
                  <a:pt x="806069" y="542586"/>
                </a:lnTo>
                <a:lnTo>
                  <a:pt x="779780" y="571174"/>
                </a:lnTo>
                <a:lnTo>
                  <a:pt x="748538" y="593483"/>
                </a:lnTo>
                <a:lnTo>
                  <a:pt x="712343" y="609511"/>
                </a:lnTo>
                <a:lnTo>
                  <a:pt x="720471" y="635304"/>
                </a:lnTo>
                <a:lnTo>
                  <a:pt x="766647" y="618693"/>
                </a:lnTo>
                <a:lnTo>
                  <a:pt x="807085" y="594653"/>
                </a:lnTo>
                <a:lnTo>
                  <a:pt x="841807" y="563186"/>
                </a:lnTo>
                <a:lnTo>
                  <a:pt x="870838" y="524294"/>
                </a:lnTo>
                <a:lnTo>
                  <a:pt x="893675" y="479430"/>
                </a:lnTo>
                <a:lnTo>
                  <a:pt x="909986" y="430069"/>
                </a:lnTo>
                <a:lnTo>
                  <a:pt x="919773" y="376207"/>
                </a:lnTo>
                <a:lnTo>
                  <a:pt x="923036" y="317842"/>
                </a:lnTo>
                <a:lnTo>
                  <a:pt x="919751" y="259612"/>
                </a:lnTo>
                <a:lnTo>
                  <a:pt x="909907" y="205793"/>
                </a:lnTo>
                <a:lnTo>
                  <a:pt x="893514" y="156390"/>
                </a:lnTo>
                <a:lnTo>
                  <a:pt x="870585" y="111404"/>
                </a:lnTo>
                <a:lnTo>
                  <a:pt x="841557" y="72364"/>
                </a:lnTo>
                <a:lnTo>
                  <a:pt x="806862" y="40790"/>
                </a:lnTo>
                <a:lnTo>
                  <a:pt x="766500" y="16672"/>
                </a:lnTo>
                <a:lnTo>
                  <a:pt x="720471" y="0"/>
                </a:lnTo>
                <a:close/>
              </a:path>
              <a:path extrusionOk="0" h="635635" w="923289">
                <a:moveTo>
                  <a:pt x="202564" y="0"/>
                </a:moveTo>
                <a:lnTo>
                  <a:pt x="156535" y="16672"/>
                </a:lnTo>
                <a:lnTo>
                  <a:pt x="116173" y="40790"/>
                </a:lnTo>
                <a:lnTo>
                  <a:pt x="81478" y="72364"/>
                </a:lnTo>
                <a:lnTo>
                  <a:pt x="52450" y="111404"/>
                </a:lnTo>
                <a:lnTo>
                  <a:pt x="29467" y="156390"/>
                </a:lnTo>
                <a:lnTo>
                  <a:pt x="13080" y="205793"/>
                </a:lnTo>
                <a:lnTo>
                  <a:pt x="3266" y="259612"/>
                </a:lnTo>
                <a:lnTo>
                  <a:pt x="0" y="317842"/>
                </a:lnTo>
                <a:lnTo>
                  <a:pt x="3262" y="376207"/>
                </a:lnTo>
                <a:lnTo>
                  <a:pt x="13049" y="430069"/>
                </a:lnTo>
                <a:lnTo>
                  <a:pt x="29360" y="479430"/>
                </a:lnTo>
                <a:lnTo>
                  <a:pt x="52197" y="524294"/>
                </a:lnTo>
                <a:lnTo>
                  <a:pt x="81174" y="563186"/>
                </a:lnTo>
                <a:lnTo>
                  <a:pt x="115903" y="594653"/>
                </a:lnTo>
                <a:lnTo>
                  <a:pt x="156370" y="618693"/>
                </a:lnTo>
                <a:lnTo>
                  <a:pt x="202564" y="635304"/>
                </a:lnTo>
                <a:lnTo>
                  <a:pt x="210565" y="609511"/>
                </a:lnTo>
                <a:lnTo>
                  <a:pt x="174372" y="593483"/>
                </a:lnTo>
                <a:lnTo>
                  <a:pt x="143144" y="571174"/>
                </a:lnTo>
                <a:lnTo>
                  <a:pt x="116893" y="542586"/>
                </a:lnTo>
                <a:lnTo>
                  <a:pt x="95631" y="507720"/>
                </a:lnTo>
                <a:lnTo>
                  <a:pt x="79128" y="467134"/>
                </a:lnTo>
                <a:lnTo>
                  <a:pt x="67341" y="421403"/>
                </a:lnTo>
                <a:lnTo>
                  <a:pt x="60269" y="370526"/>
                </a:lnTo>
                <a:lnTo>
                  <a:pt x="57912" y="314502"/>
                </a:lnTo>
                <a:lnTo>
                  <a:pt x="60269" y="260303"/>
                </a:lnTo>
                <a:lnTo>
                  <a:pt x="67341" y="210899"/>
                </a:lnTo>
                <a:lnTo>
                  <a:pt x="79128" y="166291"/>
                </a:lnTo>
                <a:lnTo>
                  <a:pt x="95631" y="126479"/>
                </a:lnTo>
                <a:lnTo>
                  <a:pt x="116963" y="92125"/>
                </a:lnTo>
                <a:lnTo>
                  <a:pt x="143414" y="63911"/>
                </a:lnTo>
                <a:lnTo>
                  <a:pt x="174962" y="41838"/>
                </a:lnTo>
                <a:lnTo>
                  <a:pt x="211582" y="25908"/>
                </a:lnTo>
                <a:lnTo>
                  <a:pt x="2025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42"/>
          <p:cNvSpPr txBox="1"/>
          <p:nvPr/>
        </p:nvSpPr>
        <p:spPr>
          <a:xfrm>
            <a:off x="2681985" y="5354828"/>
            <a:ext cx="3653154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𝑯	𝑿	= 𝑿𝑾</a:t>
            </a:r>
            <a:endParaRPr sz="5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3"/>
          <p:cNvSpPr txBox="1"/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multi-variable linear regression</a:t>
            </a:r>
            <a:endParaRPr/>
          </a:p>
        </p:txBody>
      </p:sp>
      <p:sp>
        <p:nvSpPr>
          <p:cNvPr id="497" name="Google Shape;497;p43"/>
          <p:cNvSpPr/>
          <p:nvPr/>
        </p:nvSpPr>
        <p:spPr>
          <a:xfrm>
            <a:off x="7780019" y="1575816"/>
            <a:ext cx="3081067" cy="10253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3"/>
          <p:cNvSpPr txBox="1"/>
          <p:nvPr/>
        </p:nvSpPr>
        <p:spPr>
          <a:xfrm>
            <a:off x="986332" y="1585722"/>
            <a:ext cx="41205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⋯ +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𝒏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𝒏</a:t>
            </a:r>
            <a:endParaRPr baseline="-25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99" name="Google Shape;499;p43"/>
          <p:cNvSpPr/>
          <p:nvPr/>
        </p:nvSpPr>
        <p:spPr>
          <a:xfrm>
            <a:off x="5039995" y="5901410"/>
            <a:ext cx="923290" cy="635635"/>
          </a:xfrm>
          <a:custGeom>
            <a:rect b="b" l="l" r="r" t="t"/>
            <a:pathLst>
              <a:path extrusionOk="0" h="635634" w="923289">
                <a:moveTo>
                  <a:pt x="720470" y="0"/>
                </a:moveTo>
                <a:lnTo>
                  <a:pt x="711326" y="25781"/>
                </a:lnTo>
                <a:lnTo>
                  <a:pt x="748093" y="41742"/>
                </a:lnTo>
                <a:lnTo>
                  <a:pt x="779716" y="63833"/>
                </a:lnTo>
                <a:lnTo>
                  <a:pt x="806195" y="92053"/>
                </a:lnTo>
                <a:lnTo>
                  <a:pt x="827531" y="126403"/>
                </a:lnTo>
                <a:lnTo>
                  <a:pt x="843960" y="166222"/>
                </a:lnTo>
                <a:lnTo>
                  <a:pt x="855710" y="210834"/>
                </a:lnTo>
                <a:lnTo>
                  <a:pt x="862768" y="260239"/>
                </a:lnTo>
                <a:lnTo>
                  <a:pt x="865124" y="314439"/>
                </a:lnTo>
                <a:lnTo>
                  <a:pt x="862766" y="370462"/>
                </a:lnTo>
                <a:lnTo>
                  <a:pt x="855694" y="421338"/>
                </a:lnTo>
                <a:lnTo>
                  <a:pt x="843907" y="467065"/>
                </a:lnTo>
                <a:lnTo>
                  <a:pt x="827404" y="507644"/>
                </a:lnTo>
                <a:lnTo>
                  <a:pt x="806068" y="542517"/>
                </a:lnTo>
                <a:lnTo>
                  <a:pt x="779779" y="571109"/>
                </a:lnTo>
                <a:lnTo>
                  <a:pt x="748538" y="593419"/>
                </a:lnTo>
                <a:lnTo>
                  <a:pt x="712342" y="609447"/>
                </a:lnTo>
                <a:lnTo>
                  <a:pt x="720470" y="635228"/>
                </a:lnTo>
                <a:lnTo>
                  <a:pt x="766645" y="618624"/>
                </a:lnTo>
                <a:lnTo>
                  <a:pt x="807069" y="594588"/>
                </a:lnTo>
                <a:lnTo>
                  <a:pt x="841754" y="563123"/>
                </a:lnTo>
                <a:lnTo>
                  <a:pt x="870712" y="524230"/>
                </a:lnTo>
                <a:lnTo>
                  <a:pt x="893621" y="479365"/>
                </a:lnTo>
                <a:lnTo>
                  <a:pt x="909970" y="430001"/>
                </a:lnTo>
                <a:lnTo>
                  <a:pt x="919771" y="376138"/>
                </a:lnTo>
                <a:lnTo>
                  <a:pt x="923035" y="317779"/>
                </a:lnTo>
                <a:lnTo>
                  <a:pt x="919751" y="259543"/>
                </a:lnTo>
                <a:lnTo>
                  <a:pt x="909907" y="205725"/>
                </a:lnTo>
                <a:lnTo>
                  <a:pt x="893514" y="156325"/>
                </a:lnTo>
                <a:lnTo>
                  <a:pt x="870584" y="111340"/>
                </a:lnTo>
                <a:lnTo>
                  <a:pt x="841557" y="72298"/>
                </a:lnTo>
                <a:lnTo>
                  <a:pt x="806862" y="40725"/>
                </a:lnTo>
                <a:lnTo>
                  <a:pt x="766500" y="16625"/>
                </a:lnTo>
                <a:lnTo>
                  <a:pt x="720470" y="0"/>
                </a:lnTo>
                <a:close/>
              </a:path>
              <a:path extrusionOk="0" h="635634" w="923289">
                <a:moveTo>
                  <a:pt x="202564" y="0"/>
                </a:moveTo>
                <a:lnTo>
                  <a:pt x="156533" y="16625"/>
                </a:lnTo>
                <a:lnTo>
                  <a:pt x="116157" y="40725"/>
                </a:lnTo>
                <a:lnTo>
                  <a:pt x="81424" y="72298"/>
                </a:lnTo>
                <a:lnTo>
                  <a:pt x="52324" y="111340"/>
                </a:lnTo>
                <a:lnTo>
                  <a:pt x="29414" y="156325"/>
                </a:lnTo>
                <a:lnTo>
                  <a:pt x="13065" y="205725"/>
                </a:lnTo>
                <a:lnTo>
                  <a:pt x="3264" y="259543"/>
                </a:lnTo>
                <a:lnTo>
                  <a:pt x="0" y="317779"/>
                </a:lnTo>
                <a:lnTo>
                  <a:pt x="3262" y="376138"/>
                </a:lnTo>
                <a:lnTo>
                  <a:pt x="13049" y="430001"/>
                </a:lnTo>
                <a:lnTo>
                  <a:pt x="29360" y="479365"/>
                </a:lnTo>
                <a:lnTo>
                  <a:pt x="52196" y="524230"/>
                </a:lnTo>
                <a:lnTo>
                  <a:pt x="81174" y="563123"/>
                </a:lnTo>
                <a:lnTo>
                  <a:pt x="115903" y="594588"/>
                </a:lnTo>
                <a:lnTo>
                  <a:pt x="156370" y="618624"/>
                </a:lnTo>
                <a:lnTo>
                  <a:pt x="202564" y="635228"/>
                </a:lnTo>
                <a:lnTo>
                  <a:pt x="210565" y="609447"/>
                </a:lnTo>
                <a:lnTo>
                  <a:pt x="174372" y="593419"/>
                </a:lnTo>
                <a:lnTo>
                  <a:pt x="143144" y="571109"/>
                </a:lnTo>
                <a:lnTo>
                  <a:pt x="116893" y="542517"/>
                </a:lnTo>
                <a:lnTo>
                  <a:pt x="95630" y="507644"/>
                </a:lnTo>
                <a:lnTo>
                  <a:pt x="79128" y="467065"/>
                </a:lnTo>
                <a:lnTo>
                  <a:pt x="67341" y="421338"/>
                </a:lnTo>
                <a:lnTo>
                  <a:pt x="60269" y="370462"/>
                </a:lnTo>
                <a:lnTo>
                  <a:pt x="57912" y="314439"/>
                </a:lnTo>
                <a:lnTo>
                  <a:pt x="60269" y="260239"/>
                </a:lnTo>
                <a:lnTo>
                  <a:pt x="67341" y="210834"/>
                </a:lnTo>
                <a:lnTo>
                  <a:pt x="79128" y="166222"/>
                </a:lnTo>
                <a:lnTo>
                  <a:pt x="95630" y="126403"/>
                </a:lnTo>
                <a:lnTo>
                  <a:pt x="116963" y="92053"/>
                </a:lnTo>
                <a:lnTo>
                  <a:pt x="143414" y="63833"/>
                </a:lnTo>
                <a:lnTo>
                  <a:pt x="174962" y="41742"/>
                </a:lnTo>
                <a:lnTo>
                  <a:pt x="211581" y="25781"/>
                </a:lnTo>
                <a:lnTo>
                  <a:pt x="2025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3"/>
          <p:cNvSpPr txBox="1"/>
          <p:nvPr/>
        </p:nvSpPr>
        <p:spPr>
          <a:xfrm>
            <a:off x="4426458" y="5717235"/>
            <a:ext cx="1326515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𝑯	𝑿</a:t>
            </a:r>
            <a:endParaRPr sz="5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501" name="Google Shape;501;p43"/>
          <p:cNvSpPr txBox="1"/>
          <p:nvPr/>
        </p:nvSpPr>
        <p:spPr>
          <a:xfrm>
            <a:off x="6200647" y="5717235"/>
            <a:ext cx="187960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𝑿𝑾</a:t>
            </a:r>
            <a:endParaRPr sz="5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4"/>
          <p:cNvSpPr txBox="1"/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multi-variable linear regression</a:t>
            </a:r>
            <a:endParaRPr/>
          </a:p>
        </p:txBody>
      </p:sp>
      <p:sp>
        <p:nvSpPr>
          <p:cNvPr id="507" name="Google Shape;507;p44"/>
          <p:cNvSpPr txBox="1"/>
          <p:nvPr/>
        </p:nvSpPr>
        <p:spPr>
          <a:xfrm>
            <a:off x="666089" y="1576831"/>
            <a:ext cx="44640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행렬을 사용한 Hypothesis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08" name="Google Shape;508;p44"/>
          <p:cNvSpPr/>
          <p:nvPr/>
        </p:nvSpPr>
        <p:spPr>
          <a:xfrm>
            <a:off x="5039995" y="5901410"/>
            <a:ext cx="923290" cy="635635"/>
          </a:xfrm>
          <a:custGeom>
            <a:rect b="b" l="l" r="r" t="t"/>
            <a:pathLst>
              <a:path extrusionOk="0" h="635634" w="923289">
                <a:moveTo>
                  <a:pt x="720470" y="0"/>
                </a:moveTo>
                <a:lnTo>
                  <a:pt x="711326" y="25781"/>
                </a:lnTo>
                <a:lnTo>
                  <a:pt x="748093" y="41742"/>
                </a:lnTo>
                <a:lnTo>
                  <a:pt x="779716" y="63833"/>
                </a:lnTo>
                <a:lnTo>
                  <a:pt x="806195" y="92053"/>
                </a:lnTo>
                <a:lnTo>
                  <a:pt x="827531" y="126403"/>
                </a:lnTo>
                <a:lnTo>
                  <a:pt x="843960" y="166222"/>
                </a:lnTo>
                <a:lnTo>
                  <a:pt x="855710" y="210834"/>
                </a:lnTo>
                <a:lnTo>
                  <a:pt x="862768" y="260239"/>
                </a:lnTo>
                <a:lnTo>
                  <a:pt x="865124" y="314439"/>
                </a:lnTo>
                <a:lnTo>
                  <a:pt x="862766" y="370462"/>
                </a:lnTo>
                <a:lnTo>
                  <a:pt x="855694" y="421338"/>
                </a:lnTo>
                <a:lnTo>
                  <a:pt x="843907" y="467065"/>
                </a:lnTo>
                <a:lnTo>
                  <a:pt x="827404" y="507644"/>
                </a:lnTo>
                <a:lnTo>
                  <a:pt x="806068" y="542517"/>
                </a:lnTo>
                <a:lnTo>
                  <a:pt x="779779" y="571109"/>
                </a:lnTo>
                <a:lnTo>
                  <a:pt x="748538" y="593419"/>
                </a:lnTo>
                <a:lnTo>
                  <a:pt x="712342" y="609447"/>
                </a:lnTo>
                <a:lnTo>
                  <a:pt x="720470" y="635228"/>
                </a:lnTo>
                <a:lnTo>
                  <a:pt x="766645" y="618624"/>
                </a:lnTo>
                <a:lnTo>
                  <a:pt x="807069" y="594588"/>
                </a:lnTo>
                <a:lnTo>
                  <a:pt x="841754" y="563123"/>
                </a:lnTo>
                <a:lnTo>
                  <a:pt x="870712" y="524230"/>
                </a:lnTo>
                <a:lnTo>
                  <a:pt x="893621" y="479365"/>
                </a:lnTo>
                <a:lnTo>
                  <a:pt x="909970" y="430001"/>
                </a:lnTo>
                <a:lnTo>
                  <a:pt x="919771" y="376138"/>
                </a:lnTo>
                <a:lnTo>
                  <a:pt x="923035" y="317779"/>
                </a:lnTo>
                <a:lnTo>
                  <a:pt x="919751" y="259543"/>
                </a:lnTo>
                <a:lnTo>
                  <a:pt x="909907" y="205725"/>
                </a:lnTo>
                <a:lnTo>
                  <a:pt x="893514" y="156325"/>
                </a:lnTo>
                <a:lnTo>
                  <a:pt x="870584" y="111340"/>
                </a:lnTo>
                <a:lnTo>
                  <a:pt x="841557" y="72298"/>
                </a:lnTo>
                <a:lnTo>
                  <a:pt x="806862" y="40725"/>
                </a:lnTo>
                <a:lnTo>
                  <a:pt x="766500" y="16625"/>
                </a:lnTo>
                <a:lnTo>
                  <a:pt x="720470" y="0"/>
                </a:lnTo>
                <a:close/>
              </a:path>
              <a:path extrusionOk="0" h="635634" w="923289">
                <a:moveTo>
                  <a:pt x="202564" y="0"/>
                </a:moveTo>
                <a:lnTo>
                  <a:pt x="156533" y="16625"/>
                </a:lnTo>
                <a:lnTo>
                  <a:pt x="116157" y="40725"/>
                </a:lnTo>
                <a:lnTo>
                  <a:pt x="81424" y="72298"/>
                </a:lnTo>
                <a:lnTo>
                  <a:pt x="52324" y="111340"/>
                </a:lnTo>
                <a:lnTo>
                  <a:pt x="29414" y="156325"/>
                </a:lnTo>
                <a:lnTo>
                  <a:pt x="13065" y="205725"/>
                </a:lnTo>
                <a:lnTo>
                  <a:pt x="3264" y="259543"/>
                </a:lnTo>
                <a:lnTo>
                  <a:pt x="0" y="317779"/>
                </a:lnTo>
                <a:lnTo>
                  <a:pt x="3262" y="376138"/>
                </a:lnTo>
                <a:lnTo>
                  <a:pt x="13049" y="430001"/>
                </a:lnTo>
                <a:lnTo>
                  <a:pt x="29360" y="479365"/>
                </a:lnTo>
                <a:lnTo>
                  <a:pt x="52196" y="524230"/>
                </a:lnTo>
                <a:lnTo>
                  <a:pt x="81174" y="563123"/>
                </a:lnTo>
                <a:lnTo>
                  <a:pt x="115903" y="594588"/>
                </a:lnTo>
                <a:lnTo>
                  <a:pt x="156370" y="618624"/>
                </a:lnTo>
                <a:lnTo>
                  <a:pt x="202564" y="635228"/>
                </a:lnTo>
                <a:lnTo>
                  <a:pt x="210565" y="609447"/>
                </a:lnTo>
                <a:lnTo>
                  <a:pt x="174372" y="593419"/>
                </a:lnTo>
                <a:lnTo>
                  <a:pt x="143144" y="571109"/>
                </a:lnTo>
                <a:lnTo>
                  <a:pt x="116893" y="542517"/>
                </a:lnTo>
                <a:lnTo>
                  <a:pt x="95630" y="507644"/>
                </a:lnTo>
                <a:lnTo>
                  <a:pt x="79128" y="467065"/>
                </a:lnTo>
                <a:lnTo>
                  <a:pt x="67341" y="421338"/>
                </a:lnTo>
                <a:lnTo>
                  <a:pt x="60269" y="370462"/>
                </a:lnTo>
                <a:lnTo>
                  <a:pt x="57912" y="314439"/>
                </a:lnTo>
                <a:lnTo>
                  <a:pt x="60269" y="260239"/>
                </a:lnTo>
                <a:lnTo>
                  <a:pt x="67341" y="210834"/>
                </a:lnTo>
                <a:lnTo>
                  <a:pt x="79128" y="166222"/>
                </a:lnTo>
                <a:lnTo>
                  <a:pt x="95630" y="126403"/>
                </a:lnTo>
                <a:lnTo>
                  <a:pt x="116963" y="92053"/>
                </a:lnTo>
                <a:lnTo>
                  <a:pt x="143414" y="63833"/>
                </a:lnTo>
                <a:lnTo>
                  <a:pt x="174962" y="41742"/>
                </a:lnTo>
                <a:lnTo>
                  <a:pt x="211581" y="25781"/>
                </a:lnTo>
                <a:lnTo>
                  <a:pt x="2025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44"/>
          <p:cNvSpPr txBox="1"/>
          <p:nvPr/>
        </p:nvSpPr>
        <p:spPr>
          <a:xfrm>
            <a:off x="2057780" y="4927853"/>
            <a:ext cx="114554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[5,	3]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10" name="Google Shape;510;p44"/>
          <p:cNvSpPr txBox="1"/>
          <p:nvPr/>
        </p:nvSpPr>
        <p:spPr>
          <a:xfrm>
            <a:off x="4426458" y="4896992"/>
            <a:ext cx="3803142" cy="1767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774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[3, 1]</a:t>
            </a:r>
            <a:endParaRPr sz="32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774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12700" marR="0" rtl="0" algn="l">
              <a:lnSpc>
                <a:spcPct val="108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𝑯	𝑿	= 𝑿𝑾</a:t>
            </a:r>
            <a:endParaRPr/>
          </a:p>
        </p:txBody>
      </p:sp>
      <p:sp>
        <p:nvSpPr>
          <p:cNvPr id="511" name="Google Shape;511;p44"/>
          <p:cNvSpPr txBox="1"/>
          <p:nvPr/>
        </p:nvSpPr>
        <p:spPr>
          <a:xfrm>
            <a:off x="8678418" y="4830317"/>
            <a:ext cx="1151382" cy="50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[5,1]</a:t>
            </a:r>
            <a:endParaRPr sz="32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type="title"/>
          </p:nvPr>
        </p:nvSpPr>
        <p:spPr>
          <a:xfrm>
            <a:off x="666089" y="445135"/>
            <a:ext cx="871156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비지도 학습(Unsupervised Learning):</a:t>
            </a:r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666089" y="1546324"/>
            <a:ext cx="6222365" cy="1548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525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비지도 학습(Unsupervised learning):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labeled data가 없는 데이터 사용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235" lvl="2" marL="115570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Google news 그룹핑</a:t>
            </a:r>
            <a:endParaRPr b="0" i="0" sz="20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235" lvl="2" marL="1155700" marR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Word clustering</a:t>
            </a:r>
            <a:endParaRPr b="0" i="0" sz="20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4251969" y="2557290"/>
            <a:ext cx="7423387" cy="36468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666089" y="445135"/>
            <a:ext cx="743267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지도 학습(Supervised Learning)</a:t>
            </a:r>
            <a:endParaRPr/>
          </a:p>
        </p:txBody>
      </p:sp>
      <p:sp>
        <p:nvSpPr>
          <p:cNvPr id="80" name="Google Shape;80;p6"/>
          <p:cNvSpPr txBox="1"/>
          <p:nvPr/>
        </p:nvSpPr>
        <p:spPr>
          <a:xfrm>
            <a:off x="666089" y="1546324"/>
            <a:ext cx="5709285" cy="16598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525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머신 러닝에서 가장 일반적인 문제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이미지 분류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스팸 메일 분류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시험 성적 예측 등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1" name="Google Shape;81;p6"/>
          <p:cNvSpPr/>
          <p:nvPr/>
        </p:nvSpPr>
        <p:spPr>
          <a:xfrm>
            <a:off x="2535935" y="3235451"/>
            <a:ext cx="7600188" cy="26959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/>
          <p:nvPr>
            <p:ph type="title"/>
          </p:nvPr>
        </p:nvSpPr>
        <p:spPr>
          <a:xfrm>
            <a:off x="666089" y="445135"/>
            <a:ext cx="400748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data set</a:t>
            </a: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679704" y="3406140"/>
            <a:ext cx="7469469" cy="2743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666089" y="445135"/>
            <a:ext cx="205295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AlphaGo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/>
          <p:nvPr>
            <p:ph type="title"/>
          </p:nvPr>
        </p:nvSpPr>
        <p:spPr>
          <a:xfrm>
            <a:off x="666089" y="445135"/>
            <a:ext cx="392112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지도 학습의 종류</a:t>
            </a:r>
            <a:endParaRPr/>
          </a:p>
        </p:txBody>
      </p:sp>
      <p:sp>
        <p:nvSpPr>
          <p:cNvPr id="98" name="Google Shape;98;p9"/>
          <p:cNvSpPr txBox="1"/>
          <p:nvPr/>
        </p:nvSpPr>
        <p:spPr>
          <a:xfrm>
            <a:off x="666089" y="1546324"/>
            <a:ext cx="7080250" cy="37039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525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예측 알고리즘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회귀 알고리즘 (regression)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3650"/>
              <a:buFont typeface="Arial"/>
              <a:buNone/>
            </a:pPr>
            <a:r>
              <a:t/>
            </a:r>
            <a:endParaRPr b="0" i="0" sz="365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이진 분류 알고리즘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이진 분류 알고리즘(binary classification)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3650"/>
              <a:buFont typeface="Arial"/>
              <a:buNone/>
            </a:pPr>
            <a:r>
              <a:t/>
            </a:r>
            <a:endParaRPr b="0" i="0" sz="365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다중 분류 알고리즘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다중 분류 알고리즘(multi-label classification)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2021-08-09T01:21:25Z</dcterms:created>
  <dc:creator>YangDuk-pyo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2021-08-09T00:00:00Z</vt:filetime>
  </property>
</Properties>
</file>