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29"/>
  </p:notesMasterIdLst>
  <p:sldIdLst>
    <p:sldId id="500" r:id="rId3"/>
    <p:sldId id="499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94625" autoAdjust="0"/>
  </p:normalViewPr>
  <p:slideViewPr>
    <p:cSldViewPr>
      <p:cViewPr varScale="1">
        <p:scale>
          <a:sx n="94" d="100"/>
          <a:sy n="94" d="100"/>
        </p:scale>
        <p:origin x="8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80883-07EA-4EC3-9B9D-6DC5CF235F3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C4CB1-35B8-447B-87DC-81B2607EA8FE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F1CC-4F64-4E4B-80D4-71599EE1703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73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>
                <a:solidFill>
                  <a:srgbClr val="4B760B"/>
                </a:solidFill>
                <a:latin typeface="Tw Cen MT" panose="020B0602020104020603" pitchFamily="34" charset="0"/>
              </a:rPr>
              <a:t>Module 5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000000"/>
                </a:solidFill>
                <a:latin typeface="Tw Cen MT" pitchFamily="34" charset="0"/>
              </a:rPr>
              <a:t>Documenting classes and methods with Javadoc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C16-8229-446D-8FBE-9D50CF7D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1220787"/>
          </a:xfrm>
        </p:spPr>
        <p:txBody>
          <a:bodyPr/>
          <a:lstStyle/>
          <a:p>
            <a:r>
              <a:rPr lang="en-US" dirty="0"/>
              <a:t>Lecture 8_2 Documenting Classes and methods with Javadoc</a:t>
            </a:r>
          </a:p>
        </p:txBody>
      </p:sp>
      <p:pic>
        <p:nvPicPr>
          <p:cNvPr id="5" name="Content Placeholder 4" descr="A red apple with green text&#10;&#10;Description automatically generated with low confidence">
            <a:extLst>
              <a:ext uri="{FF2B5EF4-FFF2-40B4-BE49-F238E27FC236}">
                <a16:creationId xmlns:a16="http://schemas.microsoft.com/office/drawing/2014/main" id="{F3361AAD-0C39-4DE6-9A41-79D4E5B7E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95" y="1600200"/>
            <a:ext cx="3677898" cy="4572000"/>
          </a:xfrm>
        </p:spPr>
      </p:pic>
    </p:spTree>
    <p:extLst>
      <p:ext uri="{BB962C8B-B14F-4D97-AF65-F5344CB8AC3E}">
        <p14:creationId xmlns:p14="http://schemas.microsoft.com/office/powerpoint/2010/main" val="29136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1779925"/>
            <a:ext cx="8458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88975" lvl="1" indent="-231775" algn="l">
              <a:defRPr/>
            </a:pPr>
            <a:r>
              <a:rPr lang="en-US" sz="2000" dirty="0">
                <a:solidFill>
                  <a:srgbClr val="00B050"/>
                </a:solidFill>
                <a:latin typeface="Courier New"/>
                <a:ea typeface="+mn-ea"/>
              </a:rPr>
              <a:t>/**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  A bank account has a balance that can be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changed by deposits and withdrawals.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</a:rPr>
              <a:t>@author Professor Myers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@version 1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00B050"/>
                </a:solidFill>
                <a:latin typeface="Courier New"/>
                <a:ea typeface="+mn-ea"/>
              </a:rPr>
              <a:t>*/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</a:t>
            </a:r>
          </a:p>
          <a:p>
            <a:pPr marL="688975" lvl="1" indent="-231775" algn="l">
              <a:defRPr/>
            </a:pPr>
            <a:endParaRPr lang="en-US" sz="2000" dirty="0">
              <a:solidFill>
                <a:srgbClr val="6E7069"/>
              </a:solidFill>
              <a:latin typeface="Courier New"/>
              <a:ea typeface="+mn-ea"/>
            </a:endParaRP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/>
                <a:ea typeface="+mn-ea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{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  . . .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}</a:t>
            </a:r>
            <a:r>
              <a:rPr lang="en-US" sz="2000" dirty="0">
                <a:latin typeface="Courier New"/>
                <a:ea typeface="+mn-ea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Lucida Sans" pitchFamily="34" charset="0"/>
              </a:rPr>
              <a:t>Class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latin typeface="Lucida Sans" pitchFamily="34" charset="0"/>
              </a:rPr>
              <a:t>Comment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Commenting</a:t>
            </a:r>
            <a:r>
              <a:rPr lang="en-US" sz="3600" kern="0" dirty="0">
                <a:latin typeface="+mj-lt"/>
                <a:ea typeface="+mj-ea"/>
                <a:cs typeface="+mj-cs"/>
              </a:rPr>
              <a:t> the Public Interface - </a:t>
            </a:r>
            <a:r>
              <a:rPr lang="en-US" sz="3600" kern="0" dirty="0" err="1">
                <a:latin typeface="+mj-lt"/>
                <a:ea typeface="+mj-ea"/>
                <a:cs typeface="+mj-cs"/>
              </a:rPr>
              <a:t>Javadoc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53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149959"/>
            <a:ext cx="5715000" cy="6555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B050"/>
                </a:solidFill>
              </a:rPr>
              <a:t>/** 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   A bank account has a balance that can be changed by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   deposits and withdrawals. 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   </a:t>
            </a:r>
            <a:r>
              <a:rPr lang="en-US" sz="1200" dirty="0">
                <a:solidFill>
                  <a:srgbClr val="FF0000"/>
                </a:solidFill>
              </a:rPr>
              <a:t>@author </a:t>
            </a:r>
            <a:r>
              <a:rPr lang="en-US" sz="1200" dirty="0">
                <a:solidFill>
                  <a:srgbClr val="00B050"/>
                </a:solidFill>
              </a:rPr>
              <a:t>Professor Myers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*/ 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public class </a:t>
            </a:r>
            <a:r>
              <a:rPr lang="en-US" sz="1200" b="1" dirty="0" err="1"/>
              <a:t>BankAccount</a:t>
            </a:r>
            <a:r>
              <a:rPr lang="en-US" sz="1200" b="1" dirty="0"/>
              <a:t> {</a:t>
            </a:r>
          </a:p>
          <a:p>
            <a:pPr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the balance of the Bank Account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private </a:t>
            </a:r>
            <a:r>
              <a:rPr lang="en-US" sz="1200" b="1" dirty="0" err="1"/>
              <a:t>int</a:t>
            </a:r>
            <a:r>
              <a:rPr lang="en-US" sz="1200" b="1" dirty="0"/>
              <a:t> balance;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/>
              <a:t>// Constructors 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 Constructs a Bank Account with balance set to 0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</a:t>
            </a:r>
            <a:r>
              <a:rPr lang="en-US" sz="1200" b="1" dirty="0" err="1"/>
              <a:t>BankAccount</a:t>
            </a:r>
            <a:r>
              <a:rPr lang="en-US" sz="1200" b="1" dirty="0"/>
              <a:t>() 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 body--filled in later </a:t>
            </a:r>
          </a:p>
          <a:p>
            <a:pPr lvl="1" algn="l"/>
            <a:r>
              <a:rPr lang="en-US" sz="1200" dirty="0"/>
              <a:t>}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 Constructs a Bank Account with the balance set to </a:t>
            </a:r>
            <a:r>
              <a:rPr lang="en-US" sz="1200" dirty="0" err="1">
                <a:solidFill>
                  <a:srgbClr val="00B050"/>
                </a:solidFill>
              </a:rPr>
              <a:t>initialBalance</a:t>
            </a:r>
            <a:endParaRPr lang="en-US" sz="1200" dirty="0">
              <a:solidFill>
                <a:srgbClr val="00B050"/>
              </a:solidFill>
            </a:endParaRP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param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initialBalance</a:t>
            </a:r>
            <a:endParaRPr lang="en-US" sz="1200" dirty="0">
              <a:solidFill>
                <a:srgbClr val="00B050"/>
              </a:solidFill>
            </a:endParaRP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</a:t>
            </a:r>
            <a:r>
              <a:rPr lang="en-US" sz="1200" b="1" dirty="0" err="1"/>
              <a:t>BankAccount</a:t>
            </a:r>
            <a:r>
              <a:rPr lang="en-US" sz="1200" b="1" dirty="0"/>
              <a:t>(double </a:t>
            </a:r>
            <a:r>
              <a:rPr lang="en-US" sz="1200" b="1" dirty="0" err="1"/>
              <a:t>initialBalance</a:t>
            </a:r>
            <a:r>
              <a:rPr lang="en-US" sz="1200" b="1" dirty="0"/>
              <a:t>) 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 body--filled in later </a:t>
            </a:r>
          </a:p>
          <a:p>
            <a:pPr lvl="1" algn="l"/>
            <a:r>
              <a:rPr lang="en-US" sz="1200" dirty="0"/>
              <a:t>}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Withdraws money from the bank account.</a:t>
            </a:r>
          </a:p>
          <a:p>
            <a:pPr lvl="1" algn="l"/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param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amount the amount to withdraw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void withdraw(double amount) </a:t>
            </a:r>
          </a:p>
          <a:p>
            <a:pPr lvl="1" algn="l"/>
            <a:r>
              <a:rPr lang="en-US" sz="1200" dirty="0"/>
              <a:t>{   </a:t>
            </a:r>
          </a:p>
          <a:p>
            <a:pPr lvl="2" algn="l"/>
            <a:r>
              <a:rPr lang="en-US" sz="1200" dirty="0"/>
              <a:t>//implementation filled in later </a:t>
            </a:r>
          </a:p>
          <a:p>
            <a:pPr lvl="1" algn="l"/>
            <a:r>
              <a:rPr lang="en-US" sz="1200" dirty="0"/>
              <a:t>}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257800" y="304800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Gets the current balance of the bank account. </a:t>
            </a:r>
          </a:p>
          <a:p>
            <a:pPr lvl="1" algn="l"/>
            <a:r>
              <a:rPr lang="en-US" sz="1200" dirty="0">
                <a:solidFill>
                  <a:srgbClr val="FF0000"/>
                </a:solidFill>
              </a:rPr>
              <a:t>@return </a:t>
            </a:r>
            <a:r>
              <a:rPr lang="en-US" sz="1200" dirty="0">
                <a:solidFill>
                  <a:srgbClr val="00B050"/>
                </a:solidFill>
              </a:rPr>
              <a:t>the current balance 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 </a:t>
            </a:r>
          </a:p>
          <a:p>
            <a:pPr lvl="1" algn="l"/>
            <a:r>
              <a:rPr lang="en-US" sz="1200" b="1" dirty="0"/>
              <a:t>public double </a:t>
            </a:r>
            <a:r>
              <a:rPr lang="en-US" sz="1200" b="1" dirty="0" err="1"/>
              <a:t>getBalance</a:t>
            </a:r>
            <a:r>
              <a:rPr lang="en-US" sz="1200" b="1" dirty="0"/>
              <a:t>()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//implementation filled in later</a:t>
            </a:r>
          </a:p>
          <a:p>
            <a:pPr lvl="2" algn="l"/>
            <a:r>
              <a:rPr lang="en-US" sz="1200" dirty="0"/>
              <a:t>return 0.0;</a:t>
            </a:r>
          </a:p>
          <a:p>
            <a:pPr lvl="1" algn="l"/>
            <a:r>
              <a:rPr lang="en-US" sz="1200" dirty="0"/>
              <a:t>}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sets balance to 0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void reset()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//implementation filled in later</a:t>
            </a:r>
          </a:p>
          <a:p>
            <a:pPr lvl="1" algn="l"/>
            <a:r>
              <a:rPr lang="en-US" sz="1200" dirty="0"/>
              <a:t>}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57900" y="4953000"/>
            <a:ext cx="2171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Javadoc</a:t>
            </a:r>
            <a:r>
              <a:rPr lang="en-US" dirty="0">
                <a:solidFill>
                  <a:srgbClr val="FF0000"/>
                </a:solidFill>
              </a:rPr>
              <a:t> tags</a:t>
            </a:r>
          </a:p>
          <a:p>
            <a:r>
              <a:rPr lang="en-US" dirty="0" err="1">
                <a:solidFill>
                  <a:srgbClr val="00B050"/>
                </a:solidFill>
              </a:rPr>
              <a:t>Javadoc</a:t>
            </a:r>
            <a:r>
              <a:rPr lang="en-US" dirty="0">
                <a:solidFill>
                  <a:srgbClr val="00B050"/>
                </a:solidFill>
              </a:rPr>
              <a:t> comments</a:t>
            </a:r>
          </a:p>
        </p:txBody>
      </p:sp>
    </p:spTree>
    <p:extLst>
      <p:ext uri="{BB962C8B-B14F-4D97-AF65-F5344CB8AC3E}">
        <p14:creationId xmlns:p14="http://schemas.microsoft.com/office/powerpoint/2010/main" val="7652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88068"/>
            <a:ext cx="452182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152400" y="1307068"/>
            <a:ext cx="4794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  Under Project, Select “Generate </a:t>
            </a:r>
            <a:r>
              <a:rPr lang="en-US" sz="2000" dirty="0" err="1"/>
              <a:t>Javadoc</a:t>
            </a:r>
            <a:r>
              <a:rPr lang="en-US" sz="2000" dirty="0"/>
              <a:t>”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3048000" y="1078468"/>
            <a:ext cx="5638800" cy="1938992"/>
            <a:chOff x="4038600" y="1676400"/>
            <a:chExt cx="5638800" cy="1938992"/>
          </a:xfrm>
        </p:grpSpPr>
        <p:sp>
          <p:nvSpPr>
            <p:cNvPr id="8" name="Rectangle 7"/>
            <p:cNvSpPr/>
            <p:nvPr/>
          </p:nvSpPr>
          <p:spPr>
            <a:xfrm>
              <a:off x="6019800" y="1676400"/>
              <a:ext cx="36576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l"/>
              <a:r>
                <a:rPr lang="en-US" dirty="0"/>
                <a:t>Find where the javadoc.exe</a:t>
              </a:r>
            </a:p>
            <a:p>
              <a:pPr marL="342900" indent="-342900" algn="l"/>
              <a:r>
                <a:rPr lang="en-US" dirty="0"/>
                <a:t>exists on your computer.  It</a:t>
              </a:r>
            </a:p>
            <a:p>
              <a:pPr algn="l"/>
              <a:r>
                <a:rPr lang="en-US" dirty="0"/>
                <a:t>will be in the bin folder of </a:t>
              </a:r>
            </a:p>
            <a:p>
              <a:pPr algn="l"/>
              <a:r>
                <a:rPr lang="en-US" dirty="0"/>
                <a:t>your </a:t>
              </a:r>
              <a:r>
                <a:rPr lang="en-US" dirty="0" err="1"/>
                <a:t>jdk</a:t>
              </a:r>
              <a:r>
                <a:rPr lang="en-US" dirty="0"/>
                <a:t>.  Put the pathname</a:t>
              </a:r>
            </a:p>
            <a:p>
              <a:pPr algn="l"/>
              <a:r>
                <a:rPr lang="en-US" dirty="0"/>
                <a:t>here.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038600" y="2645896"/>
              <a:ext cx="1981200" cy="7831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1905001" y="2831068"/>
            <a:ext cx="6823878" cy="830997"/>
            <a:chOff x="2895601" y="3200400"/>
            <a:chExt cx="6823878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6189345" y="3200400"/>
              <a:ext cx="35301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Select the project you want</a:t>
              </a:r>
            </a:p>
            <a:p>
              <a:pPr algn="l"/>
              <a:r>
                <a:rPr lang="en-US" dirty="0"/>
                <a:t>to generate the </a:t>
              </a:r>
              <a:r>
                <a:rPr lang="en-US" dirty="0" err="1"/>
                <a:t>javadoc</a:t>
              </a:r>
              <a:r>
                <a:rPr lang="en-US" dirty="0"/>
                <a:t> for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2895601" y="3615899"/>
              <a:ext cx="3293744" cy="117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2"/>
          <p:cNvGrpSpPr/>
          <p:nvPr/>
        </p:nvGrpSpPr>
        <p:grpSpPr>
          <a:xfrm>
            <a:off x="1066800" y="3669268"/>
            <a:ext cx="8026562" cy="1200329"/>
            <a:chOff x="2057400" y="3505200"/>
            <a:chExt cx="8026562" cy="1200329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3505200"/>
              <a:ext cx="37593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Select private so that private </a:t>
              </a:r>
            </a:p>
            <a:p>
              <a:pPr algn="l"/>
              <a:r>
                <a:rPr lang="en-US" dirty="0"/>
                <a:t>fields will show up in </a:t>
              </a:r>
            </a:p>
            <a:p>
              <a:pPr algn="l"/>
              <a:r>
                <a:rPr lang="en-US" dirty="0"/>
                <a:t>documentation</a:t>
              </a:r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>
              <a:off x="2057400" y="4105365"/>
              <a:ext cx="4267200" cy="1618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09602" y="5024736"/>
            <a:ext cx="8305798" cy="1299864"/>
            <a:chOff x="1674699" y="4860668"/>
            <a:chExt cx="8212975" cy="1299864"/>
          </a:xfrm>
        </p:grpSpPr>
        <p:sp>
          <p:nvSpPr>
            <p:cNvPr id="24" name="TextBox 23"/>
            <p:cNvSpPr txBox="1"/>
            <p:nvPr/>
          </p:nvSpPr>
          <p:spPr>
            <a:xfrm>
              <a:off x="6324600" y="5698867"/>
              <a:ext cx="356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Use the standard </a:t>
              </a:r>
              <a:r>
                <a:rPr lang="en-US" dirty="0" err="1"/>
                <a:t>doclet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 flipV="1">
              <a:off x="1674699" y="4860668"/>
              <a:ext cx="4649901" cy="1069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3"/>
          <p:cNvGrpSpPr/>
          <p:nvPr/>
        </p:nvGrpSpPr>
        <p:grpSpPr>
          <a:xfrm>
            <a:off x="3429000" y="4960203"/>
            <a:ext cx="5715000" cy="830997"/>
            <a:chOff x="4419600" y="4572000"/>
            <a:chExt cx="5715000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6324600" y="4572000"/>
              <a:ext cx="381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Choose the folder where the </a:t>
              </a:r>
              <a:r>
                <a:rPr lang="en-US" dirty="0" err="1"/>
                <a:t>javadoc</a:t>
              </a:r>
              <a:r>
                <a:rPr lang="en-US" dirty="0"/>
                <a:t> will be stored</a:t>
              </a:r>
            </a:p>
          </p:txBody>
        </p:sp>
        <p:cxnSp>
          <p:nvCxnSpPr>
            <p:cNvPr id="33" name="Straight Arrow Connector 32"/>
            <p:cNvCxnSpPr>
              <a:stCxn id="31" idx="1"/>
            </p:cNvCxnSpPr>
            <p:nvPr/>
          </p:nvCxnSpPr>
          <p:spPr>
            <a:xfrm flipH="1" flipV="1">
              <a:off x="4419600" y="4953001"/>
              <a:ext cx="1905000" cy="34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4"/>
          <p:cNvGrpSpPr/>
          <p:nvPr/>
        </p:nvGrpSpPr>
        <p:grpSpPr>
          <a:xfrm>
            <a:off x="3886200" y="6488668"/>
            <a:ext cx="3334340" cy="369332"/>
            <a:chOff x="4876800" y="6324600"/>
            <a:chExt cx="333434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6705600" y="632460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Finish</a:t>
              </a:r>
            </a:p>
          </p:txBody>
        </p:sp>
        <p:cxnSp>
          <p:nvCxnSpPr>
            <p:cNvPr id="44" name="Straight Arrow Connector 43"/>
            <p:cNvCxnSpPr>
              <a:stCxn id="42" idx="1"/>
            </p:cNvCxnSpPr>
            <p:nvPr/>
          </p:nvCxnSpPr>
          <p:spPr>
            <a:xfrm flipH="1" flipV="1">
              <a:off x="4876800" y="6324600"/>
              <a:ext cx="18288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Generating </a:t>
            </a:r>
            <a:r>
              <a:rPr lang="en-US" sz="3200" kern="0" dirty="0" err="1">
                <a:latin typeface="+mj-lt"/>
                <a:ea typeface="+mj-ea"/>
                <a:cs typeface="+mj-cs"/>
              </a:rPr>
              <a:t>Javadoc</a:t>
            </a:r>
            <a:r>
              <a:rPr lang="en-US" sz="3200" kern="0" dirty="0">
                <a:latin typeface="+mj-lt"/>
                <a:ea typeface="+mj-ea"/>
                <a:cs typeface="+mj-cs"/>
              </a:rPr>
              <a:t> in Eclipse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07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838200"/>
            <a:ext cx="721819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/>
        </p:nvGrpSpPr>
        <p:grpSpPr>
          <a:xfrm>
            <a:off x="3657600" y="4724401"/>
            <a:ext cx="5283877" cy="1657528"/>
            <a:chOff x="3657600" y="4724401"/>
            <a:chExt cx="5283877" cy="1657528"/>
          </a:xfrm>
        </p:grpSpPr>
        <p:sp>
          <p:nvSpPr>
            <p:cNvPr id="6" name="TextBox 5"/>
            <p:cNvSpPr txBox="1"/>
            <p:nvPr/>
          </p:nvSpPr>
          <p:spPr>
            <a:xfrm>
              <a:off x="4800600" y="5181600"/>
              <a:ext cx="41408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/>
              <a:r>
                <a:rPr lang="en-US" dirty="0"/>
                <a:t>In the Console window you will</a:t>
              </a:r>
            </a:p>
            <a:p>
              <a:pPr marL="342900" indent="-342900" algn="l"/>
              <a:r>
                <a:rPr lang="en-US" dirty="0"/>
                <a:t>see the </a:t>
              </a:r>
              <a:r>
                <a:rPr lang="en-US" dirty="0" err="1"/>
                <a:t>javadoc</a:t>
              </a:r>
              <a:r>
                <a:rPr lang="en-US" dirty="0"/>
                <a:t> files being</a:t>
              </a:r>
            </a:p>
            <a:p>
              <a:pPr marL="342900" indent="-342900" algn="l"/>
              <a:r>
                <a:rPr lang="en-US" dirty="0"/>
                <a:t>generated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3657600" y="4724401"/>
              <a:ext cx="1143000" cy="10573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Generating </a:t>
            </a:r>
            <a:r>
              <a:rPr lang="en-US" sz="3200" kern="0" dirty="0" err="1">
                <a:latin typeface="+mj-lt"/>
                <a:ea typeface="+mj-ea"/>
                <a:cs typeface="+mj-cs"/>
              </a:rPr>
              <a:t>Javadoc</a:t>
            </a:r>
            <a:r>
              <a:rPr lang="en-US" sz="3200" kern="0" dirty="0">
                <a:latin typeface="+mj-lt"/>
                <a:ea typeface="+mj-ea"/>
                <a:cs typeface="+mj-cs"/>
              </a:rPr>
              <a:t> in Eclipse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51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8132"/>
            <a:ext cx="8839200" cy="3986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28600" y="1828800"/>
            <a:ext cx="12954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339978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Open the doc folder</a:t>
            </a:r>
          </a:p>
          <a:p>
            <a:pPr marL="457200" indent="-457200" algn="l">
              <a:buAutoNum type="arabicPeriod"/>
            </a:pPr>
            <a:r>
              <a:rPr lang="en-US" dirty="0"/>
              <a:t>Select index.html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352800"/>
            <a:ext cx="990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7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011841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5486400"/>
            <a:ext cx="499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all the classes in the project on left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667000" y="1752600"/>
            <a:ext cx="762000" cy="388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56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8132"/>
            <a:ext cx="8839200" cy="3986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339978"/>
            <a:ext cx="5395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You can also right click on index.html and</a:t>
            </a:r>
          </a:p>
          <a:p>
            <a:pPr algn="l"/>
            <a:r>
              <a:rPr lang="en-US" dirty="0"/>
              <a:t>Open with -&gt; Other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352800"/>
            <a:ext cx="990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6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5919"/>
            <a:ext cx="3419475" cy="4238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694" y="502276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External programs</a:t>
            </a:r>
          </a:p>
        </p:txBody>
      </p:sp>
    </p:spTree>
    <p:extLst>
      <p:ext uri="{BB962C8B-B14F-4D97-AF65-F5344CB8AC3E}">
        <p14:creationId xmlns:p14="http://schemas.microsoft.com/office/powerpoint/2010/main" val="246687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00400"/>
            <a:ext cx="6248400" cy="3154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" y="0"/>
            <a:ext cx="2819400" cy="349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762000"/>
            <a:ext cx="4583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your browser to have display</a:t>
            </a:r>
          </a:p>
          <a:p>
            <a:r>
              <a:rPr lang="en-US" dirty="0"/>
              <a:t>outside of Eclipse in a browser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>
            <a:off x="1676400" y="1177499"/>
            <a:ext cx="2286000" cy="422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728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91" y="3352800"/>
            <a:ext cx="5794009" cy="3076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1219200"/>
            <a:ext cx="5087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Adobe Acrobat Forms Document</a:t>
            </a:r>
          </a:p>
          <a:p>
            <a:r>
              <a:rPr lang="en-US" dirty="0"/>
              <a:t>to display it as a .pdf file that can be </a:t>
            </a:r>
          </a:p>
          <a:p>
            <a:r>
              <a:rPr lang="en-US" dirty="0"/>
              <a:t>saved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" y="152400"/>
            <a:ext cx="3331335" cy="41293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2209800" y="14478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9534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-77788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Parts of the </a:t>
            </a:r>
            <a:r>
              <a:rPr lang="en-US" sz="3200" kern="0" dirty="0" err="1">
                <a:latin typeface="+mj-lt"/>
                <a:ea typeface="+mj-ea"/>
                <a:cs typeface="+mj-cs"/>
              </a:rPr>
              <a:t>Javadoc</a:t>
            </a:r>
            <a:r>
              <a:rPr lang="en-US" sz="3200" kern="0" dirty="0">
                <a:latin typeface="+mj-lt"/>
                <a:ea typeface="+mj-ea"/>
                <a:cs typeface="+mj-cs"/>
              </a:rPr>
              <a:t> Document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407965" cy="39624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0" idx="1"/>
          </p:cNvCxnSpPr>
          <p:nvPr/>
        </p:nvCxnSpPr>
        <p:spPr bwMode="auto">
          <a:xfrm flipH="1" flipV="1">
            <a:off x="1215980" y="4518421"/>
            <a:ext cx="3981719" cy="838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99" y="4693443"/>
            <a:ext cx="3394987" cy="13263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 bwMode="auto">
          <a:xfrm flipH="1" flipV="1">
            <a:off x="5410200" y="4343400"/>
            <a:ext cx="533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713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6581775" cy="435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429000"/>
            <a:ext cx="3657600" cy="2914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3962400" y="1905000"/>
            <a:ext cx="13716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3443287" y="3886200"/>
            <a:ext cx="1890713" cy="700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4191000" y="4343400"/>
            <a:ext cx="11430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8412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226695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3957637"/>
            <a:ext cx="2371725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42950"/>
            <a:ext cx="6391275" cy="247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1219200" y="3048000"/>
            <a:ext cx="600075" cy="909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572000" y="2286001"/>
            <a:ext cx="1133475" cy="1671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3048000" y="2590800"/>
            <a:ext cx="2657475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884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6343650" cy="348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95600"/>
            <a:ext cx="3657600" cy="2914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1600200" y="5029200"/>
            <a:ext cx="419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61950"/>
            <a:ext cx="6534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62865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5" y="3429000"/>
            <a:ext cx="6524625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795" y="533400"/>
            <a:ext cx="2686756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919" y="2776537"/>
            <a:ext cx="2789081" cy="24306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1905000" y="838200"/>
            <a:ext cx="3810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1524000" y="3048000"/>
            <a:ext cx="4068919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924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373"/>
            <a:ext cx="6343650" cy="3486150"/>
          </a:xfrm>
          <a:prstGeom prst="rect">
            <a:avLst/>
          </a:prstGeom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2971800"/>
            <a:ext cx="6991453" cy="3361145"/>
            <a:chOff x="1447800" y="2933240"/>
            <a:chExt cx="6991691" cy="3360617"/>
          </a:xfrm>
        </p:grpSpPr>
        <p:sp>
          <p:nvSpPr>
            <p:cNvPr id="26629" name="TextBox 4"/>
            <p:cNvSpPr txBox="1">
              <a:spLocks noChangeArrowheads="1"/>
            </p:cNvSpPr>
            <p:nvPr/>
          </p:nvSpPr>
          <p:spPr bwMode="auto">
            <a:xfrm>
              <a:off x="4343498" y="3885052"/>
              <a:ext cx="409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Notice no description for </a:t>
              </a:r>
              <a:r>
                <a:rPr lang="en-US" dirty="0" err="1"/>
                <a:t>initialBalance</a:t>
              </a:r>
              <a:endParaRPr lang="en-US" dirty="0"/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1447800" y="4724197"/>
              <a:ext cx="45720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/**  Constructs a Bank Account with the balance set to </a:t>
              </a:r>
              <a:r>
                <a:rPr lang="en-US" sz="1200" dirty="0" err="1">
                  <a:solidFill>
                    <a:srgbClr val="00B050"/>
                  </a:solidFill>
                </a:rPr>
                <a:t>initialBalance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 * </a:t>
              </a:r>
              <a:r>
                <a:rPr lang="en-US" sz="1200" dirty="0">
                  <a:solidFill>
                    <a:srgbClr val="FF0000"/>
                  </a:solidFill>
                </a:rPr>
                <a:t>@</a:t>
              </a:r>
              <a:r>
                <a:rPr lang="en-US" sz="1200" dirty="0" err="1">
                  <a:solidFill>
                    <a:srgbClr val="FF0000"/>
                  </a:solidFill>
                </a:rPr>
                <a:t>param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initialBalance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 */</a:t>
              </a:r>
            </a:p>
            <a:p>
              <a:pPr lvl="1"/>
              <a:r>
                <a:rPr lang="en-US" sz="1200" b="1" dirty="0"/>
                <a:t>public </a:t>
              </a:r>
              <a:r>
                <a:rPr lang="en-US" sz="1200" b="1" dirty="0" err="1"/>
                <a:t>BankAccount</a:t>
              </a:r>
              <a:r>
                <a:rPr lang="en-US" sz="1200" b="1" dirty="0"/>
                <a:t>(double </a:t>
              </a:r>
              <a:r>
                <a:rPr lang="en-US" sz="1200" b="1" dirty="0" err="1"/>
                <a:t>initialBalance</a:t>
              </a:r>
              <a:r>
                <a:rPr lang="en-US" sz="1200" b="1" dirty="0"/>
                <a:t>) </a:t>
              </a:r>
            </a:p>
            <a:p>
              <a:pPr lvl="1"/>
              <a:r>
                <a:rPr lang="en-US" sz="1200" dirty="0"/>
                <a:t>{</a:t>
              </a:r>
            </a:p>
            <a:p>
              <a:pPr lvl="2"/>
              <a:r>
                <a:rPr lang="en-US" sz="1200" dirty="0"/>
                <a:t>// body--filled in later </a:t>
              </a:r>
            </a:p>
            <a:p>
              <a:pPr lvl="1"/>
              <a:r>
                <a:rPr lang="en-US" sz="1200" dirty="0"/>
                <a:t>}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2590839" y="2933240"/>
              <a:ext cx="2057470" cy="6095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3009900" y="5105400"/>
            <a:ext cx="17145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6286500" cy="3276600"/>
          </a:xfrm>
          <a:prstGeom prst="rect">
            <a:avLst/>
          </a:prstGeom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00125" y="2471737"/>
            <a:ext cx="6924891" cy="3090863"/>
            <a:chOff x="2590800" y="2133600"/>
            <a:chExt cx="6924507" cy="3091906"/>
          </a:xfrm>
        </p:grpSpPr>
        <p:sp>
          <p:nvSpPr>
            <p:cNvPr id="5" name="Oval 4"/>
            <p:cNvSpPr/>
            <p:nvPr/>
          </p:nvSpPr>
          <p:spPr>
            <a:xfrm>
              <a:off x="2590800" y="2133600"/>
              <a:ext cx="2057285" cy="6098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653" name="TextBox 5"/>
            <p:cNvSpPr txBox="1">
              <a:spLocks noChangeArrowheads="1"/>
            </p:cNvSpPr>
            <p:nvPr/>
          </p:nvSpPr>
          <p:spPr bwMode="auto">
            <a:xfrm>
              <a:off x="4859331" y="2252703"/>
              <a:ext cx="41985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Notice there is a description for amount</a:t>
              </a:r>
            </a:p>
          </p:txBody>
        </p:sp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5629107" y="3840511"/>
              <a:ext cx="38862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/** Withdraws money from the bank account.</a:t>
              </a:r>
            </a:p>
            <a:p>
              <a:pPr lvl="1"/>
              <a:r>
                <a:rPr lang="en-US" sz="1200" dirty="0">
                  <a:solidFill>
                    <a:srgbClr val="FF0000"/>
                  </a:solidFill>
                </a:rPr>
                <a:t>@</a:t>
              </a:r>
              <a:r>
                <a:rPr lang="en-US" sz="1200" dirty="0" err="1">
                  <a:solidFill>
                    <a:srgbClr val="FF0000"/>
                  </a:solidFill>
                </a:rPr>
                <a:t>param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</a:rPr>
                <a:t>amount the amount to withdraw</a:t>
              </a:r>
            </a:p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 */</a:t>
              </a:r>
            </a:p>
            <a:p>
              <a:pPr lvl="1"/>
              <a:r>
                <a:rPr lang="en-US" sz="1200" b="1" dirty="0"/>
                <a:t>public void withdraw(double amount) </a:t>
              </a:r>
            </a:p>
            <a:p>
              <a:pPr lvl="1"/>
              <a:r>
                <a:rPr lang="en-US" sz="1200" dirty="0"/>
                <a:t>{   </a:t>
              </a:r>
            </a:p>
            <a:p>
              <a:pPr lvl="2"/>
              <a:r>
                <a:rPr lang="en-US" sz="1200" dirty="0"/>
                <a:t>//implementation filled in later </a:t>
              </a:r>
            </a:p>
            <a:p>
              <a:pPr lvl="1"/>
              <a:r>
                <a:rPr lang="en-US" sz="1200" dirty="0"/>
                <a:t>}</a:t>
              </a: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5486400" y="4343400"/>
            <a:ext cx="1676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Documenting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 method should always be documented by writing comments that appear just before the method’s definition.</a:t>
            </a:r>
          </a:p>
          <a:p>
            <a:r>
              <a:rPr lang="en-US" dirty="0"/>
              <a:t>The comments should provide a brief explanation of the method’s purpose.</a:t>
            </a:r>
          </a:p>
          <a:p>
            <a:r>
              <a:rPr lang="en-US" dirty="0"/>
              <a:t>The documentation comments begin with </a:t>
            </a:r>
            <a:r>
              <a:rPr lang="en-US" dirty="0">
                <a:latin typeface="Courier New" pitchFamily="49" charset="0"/>
              </a:rPr>
              <a:t>/**</a:t>
            </a:r>
            <a:r>
              <a:rPr lang="en-US" dirty="0"/>
              <a:t> and end with </a:t>
            </a:r>
            <a:r>
              <a:rPr lang="en-US" dirty="0">
                <a:latin typeface="Courier New" pitchFamily="49" charset="0"/>
              </a:rPr>
              <a:t>*/ (</a:t>
            </a:r>
            <a:r>
              <a:rPr lang="en-US" dirty="0" err="1">
                <a:latin typeface="Courier New" pitchFamily="49" charset="0"/>
              </a:rPr>
              <a:t>javadoc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9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/>
              <a:t> comes with Java JDK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automatically generate documentation for the classes, interfaces, and methods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produces HTML documentation with the same structure as the Java API documentation.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To generate this documentation, there are two general steps necessary: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Write documentation comments in the Java source code file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Run the </a:t>
            </a:r>
            <a:r>
              <a:rPr lang="en-US" sz="2800" dirty="0" err="1"/>
              <a:t>javadoc</a:t>
            </a:r>
            <a:r>
              <a:rPr lang="en-US" sz="2800" dirty="0"/>
              <a:t> utility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Commenting</a:t>
            </a:r>
            <a:r>
              <a:rPr lang="en-US" sz="3600" kern="0" dirty="0">
                <a:latin typeface="+mj-lt"/>
                <a:ea typeface="+mj-ea"/>
                <a:cs typeface="+mj-cs"/>
              </a:rPr>
              <a:t> the Public Interface - </a:t>
            </a:r>
            <a:r>
              <a:rPr lang="en-US" sz="3600" kern="0" dirty="0" err="1">
                <a:latin typeface="+mj-lt"/>
                <a:ea typeface="+mj-ea"/>
                <a:cs typeface="+mj-cs"/>
              </a:rPr>
              <a:t>Javadoc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5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1000" y="1044476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1775" indent="-231775" algn="l">
              <a:spcBef>
                <a:spcPct val="100000"/>
              </a:spcBef>
              <a:buFontTx/>
              <a:buChar char="•"/>
              <a:defRPr/>
            </a:pPr>
            <a:r>
              <a:rPr lang="en-US" sz="3200" dirty="0">
                <a:ea typeface="+mn-ea"/>
              </a:rPr>
              <a:t>Provide documentation comments for</a:t>
            </a:r>
            <a:r>
              <a:rPr lang="en-US" sz="2800" dirty="0">
                <a:latin typeface="Courier New"/>
                <a:ea typeface="+mn-ea"/>
              </a:rPr>
              <a:t>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class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method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parameter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return value</a:t>
            </a:r>
            <a:r>
              <a:rPr lang="en-US" sz="2800" dirty="0">
                <a:latin typeface="Courier New"/>
                <a:ea typeface="+mn-ea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Commenting</a:t>
            </a:r>
            <a:r>
              <a:rPr lang="en-US" sz="3600" kern="0" dirty="0">
                <a:latin typeface="+mj-lt"/>
                <a:ea typeface="+mj-ea"/>
                <a:cs typeface="+mj-cs"/>
              </a:rPr>
              <a:t> the Public Interface - </a:t>
            </a:r>
            <a:r>
              <a:rPr lang="en-US" sz="3600" kern="0" dirty="0" err="1">
                <a:latin typeface="+mj-lt"/>
                <a:ea typeface="+mj-ea"/>
                <a:cs typeface="+mj-cs"/>
              </a:rPr>
              <a:t>Javadoc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585389"/>
            <a:ext cx="66303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 err="1"/>
              <a:t>Javadoc</a:t>
            </a:r>
            <a:r>
              <a:rPr lang="en-US" sz="3200" dirty="0"/>
              <a:t> tags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@author </a:t>
            </a:r>
            <a:r>
              <a:rPr lang="en-US" i="1" dirty="0" err="1"/>
              <a:t>AuthorName</a:t>
            </a:r>
            <a:r>
              <a:rPr lang="en-US" i="1" dirty="0"/>
              <a:t>			class</a:t>
            </a:r>
          </a:p>
          <a:p>
            <a:pPr algn="l"/>
            <a:r>
              <a:rPr lang="en-US" b="1" dirty="0"/>
              <a:t>@version </a:t>
            </a:r>
            <a:r>
              <a:rPr lang="en-US" i="1" dirty="0" err="1"/>
              <a:t>VersionNumber</a:t>
            </a:r>
            <a:r>
              <a:rPr lang="en-US" i="1" dirty="0"/>
              <a:t>			class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b="1" dirty="0"/>
              <a:t> </a:t>
            </a:r>
            <a:r>
              <a:rPr lang="en-US" i="1" dirty="0" err="1"/>
              <a:t>parameterName</a:t>
            </a:r>
            <a:r>
              <a:rPr lang="en-US" i="1" dirty="0"/>
              <a:t> Description	method</a:t>
            </a:r>
            <a:endParaRPr lang="en-US" dirty="0"/>
          </a:p>
          <a:p>
            <a:pPr algn="l"/>
            <a:r>
              <a:rPr lang="en-US" b="1" dirty="0"/>
              <a:t>@return </a:t>
            </a:r>
            <a:r>
              <a:rPr lang="en-US" i="1" dirty="0"/>
              <a:t>Description				method</a:t>
            </a:r>
          </a:p>
        </p:txBody>
      </p:sp>
    </p:spTree>
    <p:extLst>
      <p:ext uri="{BB962C8B-B14F-4D97-AF65-F5344CB8AC3E}">
        <p14:creationId xmlns:p14="http://schemas.microsoft.com/office/powerpoint/2010/main" val="424023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@param</a:t>
            </a:r>
            <a:r>
              <a:rPr lang="en-US"/>
              <a:t> Tag in Documentation Comments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/>
              <a:t>You can provide a description of each parameter in your documentation comments by using the </a:t>
            </a:r>
            <a:r>
              <a:rPr lang="en-US" sz="2800" dirty="0">
                <a:latin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</a:rPr>
              <a:t>param</a:t>
            </a:r>
            <a:r>
              <a:rPr lang="en-US" sz="2800" dirty="0"/>
              <a:t> tag.</a:t>
            </a:r>
          </a:p>
          <a:p>
            <a:r>
              <a:rPr lang="en-US" sz="2800" dirty="0"/>
              <a:t>General format</a:t>
            </a:r>
          </a:p>
          <a:p>
            <a:pPr lvl="1">
              <a:buFontTx/>
              <a:buNone/>
            </a:pPr>
            <a:r>
              <a:rPr lang="en-US" sz="2400" dirty="0"/>
              <a:t>		</a:t>
            </a:r>
            <a:r>
              <a:rPr lang="en-US" sz="2000" b="1" dirty="0">
                <a:latin typeface="Courier New" pitchFamily="49" charset="0"/>
              </a:rPr>
              <a:t>@</a:t>
            </a:r>
            <a:r>
              <a:rPr lang="en-US" sz="2000" b="1" dirty="0" err="1">
                <a:latin typeface="Courier New" pitchFamily="49" charset="0"/>
              </a:rPr>
              <a:t>param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parameterName</a:t>
            </a:r>
            <a:r>
              <a:rPr lang="en-US" sz="2000" b="1" dirty="0">
                <a:latin typeface="Courier New" pitchFamily="49" charset="0"/>
              </a:rPr>
              <a:t> Description</a:t>
            </a:r>
          </a:p>
          <a:p>
            <a:r>
              <a:rPr lang="en-US" sz="2800" dirty="0"/>
              <a:t>All </a:t>
            </a:r>
            <a:r>
              <a:rPr lang="en-US" sz="2800" dirty="0">
                <a:latin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</a:rPr>
              <a:t>param</a:t>
            </a:r>
            <a:r>
              <a:rPr lang="en-US" sz="2800" dirty="0"/>
              <a:t> tags in a method’s documentation comment must appear </a:t>
            </a:r>
            <a:r>
              <a:rPr lang="en-US" sz="2800" dirty="0">
                <a:solidFill>
                  <a:srgbClr val="FF0000"/>
                </a:solidFill>
              </a:rPr>
              <a:t>after</a:t>
            </a:r>
            <a:r>
              <a:rPr lang="en-US" sz="2800" dirty="0"/>
              <a:t> the general </a:t>
            </a:r>
            <a:r>
              <a:rPr lang="en-US" sz="2800" dirty="0" err="1"/>
              <a:t>description.The</a:t>
            </a:r>
            <a:r>
              <a:rPr lang="en-US" sz="2800" dirty="0"/>
              <a:t> description can span several lines.</a:t>
            </a:r>
          </a:p>
        </p:txBody>
      </p:sp>
    </p:spTree>
    <p:extLst>
      <p:ext uri="{BB962C8B-B14F-4D97-AF65-F5344CB8AC3E}">
        <p14:creationId xmlns:p14="http://schemas.microsoft.com/office/powerpoint/2010/main" val="242313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436"/>
            <a:ext cx="6725702" cy="683756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048000" y="2133600"/>
            <a:ext cx="5811839" cy="2819400"/>
            <a:chOff x="3048000" y="2133600"/>
            <a:chExt cx="5811839" cy="2819400"/>
          </a:xfrm>
        </p:grpSpPr>
        <p:sp>
          <p:nvSpPr>
            <p:cNvPr id="3" name="TextBox 2"/>
            <p:cNvSpPr txBox="1"/>
            <p:nvPr/>
          </p:nvSpPr>
          <p:spPr>
            <a:xfrm>
              <a:off x="4953000" y="2133600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Method documentation comes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before</a:t>
              </a:r>
              <a:r>
                <a:rPr lang="en-US" dirty="0">
                  <a:solidFill>
                    <a:srgbClr val="FF0000"/>
                  </a:solidFill>
                </a:rPr>
                <a:t> method definition</a:t>
              </a:r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 bwMode="auto">
            <a:xfrm flipH="1">
              <a:off x="3048000" y="2549099"/>
              <a:ext cx="1905000" cy="10323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H="1">
              <a:off x="5410200" y="2895600"/>
              <a:ext cx="167640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191000" y="4038600"/>
            <a:ext cx="4495799" cy="1809929"/>
            <a:chOff x="4191000" y="4038600"/>
            <a:chExt cx="4495799" cy="1809929"/>
          </a:xfrm>
        </p:grpSpPr>
        <p:sp>
          <p:nvSpPr>
            <p:cNvPr id="9" name="TextBox 8"/>
            <p:cNvSpPr txBox="1"/>
            <p:nvPr/>
          </p:nvSpPr>
          <p:spPr>
            <a:xfrm>
              <a:off x="6019800" y="4648200"/>
              <a:ext cx="266699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@</a:t>
              </a: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param</a:t>
              </a:r>
              <a:r>
                <a:rPr lang="en-US" dirty="0">
                  <a:solidFill>
                    <a:srgbClr val="FF0000"/>
                  </a:solidFill>
                </a:rPr>
                <a:t> tags must appear </a:t>
              </a:r>
              <a:r>
                <a:rPr lang="en-US" dirty="0">
                  <a:solidFill>
                    <a:srgbClr val="00B0F0"/>
                  </a:solidFill>
                </a:rPr>
                <a:t>after</a:t>
              </a:r>
              <a:r>
                <a:rPr lang="en-US" dirty="0">
                  <a:solidFill>
                    <a:srgbClr val="FF0000"/>
                  </a:solidFill>
                </a:rPr>
                <a:t> the general description.</a:t>
              </a: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 bwMode="auto">
            <a:xfrm flipH="1" flipV="1">
              <a:off x="4191000" y="4038600"/>
              <a:ext cx="31623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4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@return</a:t>
            </a:r>
            <a:r>
              <a:rPr lang="en-US"/>
              <a:t> Tag in Documentation Comments</a:t>
            </a:r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You can provide a description of the return value in your documentation comments by using the </a:t>
            </a:r>
            <a:r>
              <a:rPr lang="en-US" sz="2800" dirty="0">
                <a:latin typeface="Courier New" pitchFamily="49" charset="0"/>
              </a:rPr>
              <a:t>@return</a:t>
            </a:r>
            <a:r>
              <a:rPr lang="en-US" sz="2800" dirty="0"/>
              <a:t> tag.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General format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b="1" dirty="0">
                <a:latin typeface="Courier New" pitchFamily="49" charset="0"/>
              </a:rPr>
              <a:t>@return Description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@return</a:t>
            </a:r>
            <a:r>
              <a:rPr lang="en-US" sz="2800" dirty="0"/>
              <a:t> tag in a method’s documentation comment must appear </a:t>
            </a:r>
            <a:r>
              <a:rPr lang="en-US" sz="2800" dirty="0">
                <a:solidFill>
                  <a:srgbClr val="FF0000"/>
                </a:solidFill>
              </a:rPr>
              <a:t>after</a:t>
            </a:r>
            <a:r>
              <a:rPr lang="en-US" sz="2800" dirty="0"/>
              <a:t> the general description. The description can span several lines.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1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680987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 bwMode="auto">
          <a:xfrm>
            <a:off x="381000" y="3962400"/>
            <a:ext cx="35814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85874"/>
      </p:ext>
    </p:extLst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784</Words>
  <Application>Microsoft Office PowerPoint</Application>
  <PresentationFormat>On-screen Show (4:3)</PresentationFormat>
  <Paragraphs>160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 Arial</vt:lpstr>
      <vt:lpstr>Arial</vt:lpstr>
      <vt:lpstr>Courier New</vt:lpstr>
      <vt:lpstr>Lucida Sans</vt:lpstr>
      <vt:lpstr>Times New Roman</vt:lpstr>
      <vt:lpstr>Tw Cen MT</vt:lpstr>
      <vt:lpstr>2_Gaddis_CntrlStrc</vt:lpstr>
      <vt:lpstr>3_Gaddis_CntrlStrc</vt:lpstr>
      <vt:lpstr>Lecture 8_2 Documenting Classes and methods with Javadoc</vt:lpstr>
      <vt:lpstr>Examples’ Source Code </vt:lpstr>
      <vt:lpstr>Documenting Methods</vt:lpstr>
      <vt:lpstr>PowerPoint Presentation</vt:lpstr>
      <vt:lpstr>PowerPoint Presentation</vt:lpstr>
      <vt:lpstr>@param Tag in Documentation Comments</vt:lpstr>
      <vt:lpstr>PowerPoint Presentation</vt:lpstr>
      <vt:lpstr>@return Tag in Documentation 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Grinberg, Grigoriy A</cp:lastModifiedBy>
  <cp:revision>140</cp:revision>
  <cp:lastPrinted>2009-04-22T19:24:48Z</cp:lastPrinted>
  <dcterms:created xsi:type="dcterms:W3CDTF">2003-06-09T20:51:31Z</dcterms:created>
  <dcterms:modified xsi:type="dcterms:W3CDTF">2021-01-17T06:53:22Z</dcterms:modified>
  <cp:category/>
</cp:coreProperties>
</file>