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40" r:id="rId2"/>
  </p:sldMasterIdLst>
  <p:notesMasterIdLst>
    <p:notesMasterId r:id="rId29"/>
  </p:notesMasterIdLst>
  <p:sldIdLst>
    <p:sldId id="431" r:id="rId3"/>
    <p:sldId id="433" r:id="rId4"/>
    <p:sldId id="434" r:id="rId5"/>
    <p:sldId id="410" r:id="rId6"/>
    <p:sldId id="411" r:id="rId7"/>
    <p:sldId id="412" r:id="rId8"/>
    <p:sldId id="413" r:id="rId9"/>
    <p:sldId id="416" r:id="rId10"/>
    <p:sldId id="418" r:id="rId11"/>
    <p:sldId id="419" r:id="rId12"/>
    <p:sldId id="421" r:id="rId13"/>
    <p:sldId id="422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24" r:id="rId23"/>
    <p:sldId id="429" r:id="rId24"/>
    <p:sldId id="427" r:id="rId25"/>
    <p:sldId id="426" r:id="rId26"/>
    <p:sldId id="425" r:id="rId27"/>
    <p:sldId id="43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05">
          <p15:clr>
            <a:srgbClr val="A4A3A4"/>
          </p15:clr>
        </p15:guide>
        <p15:guide id="4" orient="horz" pos="1097">
          <p15:clr>
            <a:srgbClr val="A4A3A4"/>
          </p15:clr>
        </p15:guide>
        <p15:guide id="5" pos="404">
          <p15:clr>
            <a:srgbClr val="A4A3A4"/>
          </p15:clr>
        </p15:guide>
        <p15:guide id="6" pos="692">
          <p15:clr>
            <a:srgbClr val="A4A3A4"/>
          </p15:clr>
        </p15:guide>
        <p15:guide id="7" pos="968">
          <p15:clr>
            <a:srgbClr val="A4A3A4"/>
          </p15:clr>
        </p15:guide>
        <p15:guide id="8" pos="1244">
          <p15:clr>
            <a:srgbClr val="A4A3A4"/>
          </p15:clr>
        </p15:guide>
        <p15:guide id="9" orient="horz" pos="2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7635"/>
    <a:srgbClr val="FFFF00"/>
    <a:srgbClr val="CCFFCC"/>
    <a:srgbClr val="BBE0E3"/>
    <a:srgbClr val="007FA3"/>
    <a:srgbClr val="00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4" autoAdjust="0"/>
  </p:normalViewPr>
  <p:slideViewPr>
    <p:cSldViewPr>
      <p:cViewPr varScale="1">
        <p:scale>
          <a:sx n="101" d="100"/>
          <a:sy n="101" d="100"/>
        </p:scale>
        <p:origin x="720" y="108"/>
      </p:cViewPr>
      <p:guideLst>
        <p:guide orient="horz" pos="2160"/>
        <p:guide pos="2880"/>
        <p:guide orient="horz" pos="705"/>
        <p:guide orient="horz" pos="1097"/>
        <p:guide pos="404"/>
        <p:guide pos="692"/>
        <p:guide pos="968"/>
        <p:guide pos="1244"/>
        <p:guide orient="horz" pos="2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DB01E05-BC88-4724-B5AE-E9694420BA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0FD4794-5569-4EE2-A36E-B28B7AD6B1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82CABB0C-D662-4E85-98C5-AE23CA03722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8A31D847-E35F-47E4-9C4E-A6E355543E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7AE574B7-B485-4E41-8480-8F74969938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BECCBB24-81F5-49F1-848E-B948578D2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A07421-D431-45C7-B813-3B1C1640D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4A8D199-B43A-47E1-85EF-6BCFBA198A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2E3C15-54FC-4F8B-9658-B605AD4B1066}" type="slidenum">
              <a:rPr kumimoji="0" lang="en-US" altLang="en-US" smtClean="0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7A9EE16-6976-4E99-8058-78B40CA3F2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1C9058B-0C73-4C1A-97A2-A8C03570E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E29992AF-B783-4068-9925-47B59E1FBD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C93533F-99D3-4614-B938-D80273129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C09ABF3-0FF1-411B-AA27-754BDA82C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EFB91E0-7A21-4EEA-BB44-CE175194C99C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279F1C1-4A30-4835-B606-7ECCB8C9F9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A8CD58AC-59C6-4FCC-9E1F-207E424B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96D41B0D-09FB-4155-A882-AEBB969BA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5784095-A3D8-4509-85A8-09A96A85E2B1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E8EA8355-CC91-4559-8B65-73D580C70A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37E7724-375F-42FF-A3BA-A7C916F46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232FB46-950A-4791-AB82-D765294E9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94A1BBA-AC07-44D2-8DE8-3A665006D9C9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7B235D35-3157-4F37-AB1C-9CC9CDEFD3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DC6198AC-63F0-4D40-9636-DC442D80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5C24999-07C7-4FB9-84EB-977AB95A5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3751C7-D57B-4664-8AF8-E54E8361D277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6DB02CFD-62B3-4275-AC95-C4A142B484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AE0D5C94-EA9F-46C4-BEA2-2BECF0BD2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0941ACDC-3007-4C59-B52E-A75172A6A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2B2B6ED-8498-4FF9-B661-5768736CE682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39D5B6B5-258E-4DBD-A047-801D8F898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A94839AE-6AFC-43CC-A57A-1CC365A2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61AFDFCA-4879-4889-BDC6-E87758CDA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638B801-DD9D-41D6-B996-2BD7F63DCD74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G_Bar_Blue_USLetter_RGB">
            <a:extLst>
              <a:ext uri="{FF2B5EF4-FFF2-40B4-BE49-F238E27FC236}">
                <a16:creationId xmlns:a16="http://schemas.microsoft.com/office/drawing/2014/main" id="{9ED97517-037B-4DFF-A8D2-8EF634CD0B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>
            <a:extLst>
              <a:ext uri="{FF2B5EF4-FFF2-40B4-BE49-F238E27FC236}">
                <a16:creationId xmlns:a16="http://schemas.microsoft.com/office/drawing/2014/main" id="{20C1B52E-2A6B-416D-92D7-5B6C82CF33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629C36"/>
                </a:solidFill>
                <a:latin typeface="Tw Cen MT" pitchFamily="34" charset="0"/>
              </a:rPr>
              <a:t>C H A P T E R  7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56F2C233-159F-4F45-9206-2F137AC477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Arrays and the </a:t>
            </a:r>
            <a:r>
              <a:rPr lang="en-US" altLang="en-US" sz="3600" b="1" dirty="0" err="1">
                <a:latin typeface="Tw Cen MT" pitchFamily="34" charset="0"/>
              </a:rPr>
              <a:t>ArrayList</a:t>
            </a:r>
            <a:r>
              <a:rPr lang="en-US" altLang="en-US" sz="3600" b="1" dirty="0">
                <a:latin typeface="Tw Cen MT" pitchFamily="34" charset="0"/>
              </a:rPr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F335A-D5A3-4FC2-8504-5BC18173F8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8600" y="533400"/>
            <a:ext cx="4511675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6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970CC-F8F4-4517-801D-EDF11798C0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BD70F4C-DF1C-43E1-AD42-73E9C0E06E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57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B1252-846E-41F0-95A8-741D4DE25D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05428D8-4F2E-4BA8-B4DD-CD6F0B73A5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80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">
            <a:extLst>
              <a:ext uri="{FF2B5EF4-FFF2-40B4-BE49-F238E27FC236}">
                <a16:creationId xmlns:a16="http://schemas.microsoft.com/office/drawing/2014/main" id="{230F5B01-1615-4E28-854E-00962575F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>
            <a:solidFill>
              <a:srgbClr val="007FA3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>
              <a:defRPr/>
            </a:pPr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3D397029-1891-42BE-8C36-C0B622E8288C}"/>
              </a:ext>
            </a:extLst>
          </p:cNvPr>
          <p:cNvSpPr txBox="1">
            <a:spLocks noGrp="1"/>
          </p:cNvSpPr>
          <p:nvPr>
            <p:ph type="ftr" idx="10"/>
          </p:nvPr>
        </p:nvSpPr>
        <p:spPr/>
        <p:txBody>
          <a:bodyPr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Shape 22">
            <a:extLst>
              <a:ext uri="{FF2B5EF4-FFF2-40B4-BE49-F238E27FC236}">
                <a16:creationId xmlns:a16="http://schemas.microsoft.com/office/drawing/2014/main" id="{A7F08178-9D29-44BA-A149-657F38A6CC96}"/>
              </a:ext>
            </a:extLst>
          </p:cNvPr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Shape 23">
            <a:extLst>
              <a:ext uri="{FF2B5EF4-FFF2-40B4-BE49-F238E27FC236}">
                <a16:creationId xmlns:a16="http://schemas.microsoft.com/office/drawing/2014/main" id="{6D96D745-4C97-4372-9593-48469C6E12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F4E8A-915C-455D-A21D-993A0E9F1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0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F7E26B55-7CF4-40E3-93A4-640321DF5DC2}"/>
              </a:ext>
            </a:extLst>
          </p:cNvPr>
          <p:cNvSpPr txBox="1"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5AF73670-89C9-4B3C-9C12-AEF4A6ECFA72}"/>
              </a:ext>
            </a:extLst>
          </p:cNvPr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869570DD-9928-446F-846F-F9F2E6842C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E5F0-991E-46DA-994D-6AA009FD7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5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42">
            <a:extLst>
              <a:ext uri="{FF2B5EF4-FFF2-40B4-BE49-F238E27FC236}">
                <a16:creationId xmlns:a16="http://schemas.microsoft.com/office/drawing/2014/main" id="{9D2A1318-5AB9-4E5F-9A22-40B4C8A04164}"/>
              </a:ext>
            </a:extLst>
          </p:cNvPr>
          <p:cNvSpPr txBox="1">
            <a:spLocks noGrp="1"/>
          </p:cNvSpPr>
          <p:nvPr>
            <p:ph type="ftr" idx="10"/>
          </p:nvPr>
        </p:nvSpPr>
        <p:spPr>
          <a:xfrm>
            <a:off x="93663" y="6165850"/>
            <a:ext cx="8596312" cy="234950"/>
          </a:xfrm>
        </p:spPr>
        <p:txBody>
          <a:bodyPr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Shape 43">
            <a:extLst>
              <a:ext uri="{FF2B5EF4-FFF2-40B4-BE49-F238E27FC236}">
                <a16:creationId xmlns:a16="http://schemas.microsoft.com/office/drawing/2014/main" id="{D4B83ACD-8584-4888-A0D6-F41AAE7A5016}"/>
              </a:ext>
            </a:extLst>
          </p:cNvPr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Shape 44">
            <a:extLst>
              <a:ext uri="{FF2B5EF4-FFF2-40B4-BE49-F238E27FC236}">
                <a16:creationId xmlns:a16="http://schemas.microsoft.com/office/drawing/2014/main" id="{0E4E256A-9A10-4B50-A9F5-2C44C5E46A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68A83-F073-4CD2-A3EF-3F8AD4C18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18871" marR="0" lvl="0" indent="-93471" algn="l" rtl="0">
              <a:spcBef>
                <a:spcPts val="1500"/>
              </a:spcBef>
              <a:buClr>
                <a:srgbClr val="007FA3"/>
              </a:buClr>
              <a:buSzPct val="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69913" marR="0" lvl="1" indent="-188912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AE4EC323-06F1-499E-BB83-E6B9E4D7D1F9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925DC90E-D25E-4F61-B10F-234E024FC665}"/>
              </a:ext>
            </a:extLst>
          </p:cNvPr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9AC04E27-D859-401D-B99D-1257CB95C14D}"/>
              </a:ext>
            </a:extLst>
          </p:cNvPr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E9A9E-F7E6-48D2-BCE9-D6A9296AC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E7417A5E-2FC3-4608-B2E6-1BD8727E6D0B}"/>
              </a:ext>
            </a:extLst>
          </p:cNvPr>
          <p:cNvSpPr txBox="1">
            <a:spLocks noGrp="1"/>
          </p:cNvSpPr>
          <p:nvPr>
            <p:ph type="ftr" idx="10"/>
          </p:nvPr>
        </p:nvSpPr>
        <p:spPr/>
        <p:txBody>
          <a:bodyPr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Shape 57">
            <a:extLst>
              <a:ext uri="{FF2B5EF4-FFF2-40B4-BE49-F238E27FC236}">
                <a16:creationId xmlns:a16="http://schemas.microsoft.com/office/drawing/2014/main" id="{5AE0C949-AF4E-4422-B24A-8D19AD039E59}"/>
              </a:ext>
            </a:extLst>
          </p:cNvPr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Shape 58">
            <a:extLst>
              <a:ext uri="{FF2B5EF4-FFF2-40B4-BE49-F238E27FC236}">
                <a16:creationId xmlns:a16="http://schemas.microsoft.com/office/drawing/2014/main" id="{F3163659-3BA6-49C9-9E1C-131611FA9E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55E700E-CE82-453A-85E0-6510B3F78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C033FD2A-BF82-4D1F-830D-67A05FBDF78F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3">
            <a:extLst>
              <a:ext uri="{FF2B5EF4-FFF2-40B4-BE49-F238E27FC236}">
                <a16:creationId xmlns:a16="http://schemas.microsoft.com/office/drawing/2014/main" id="{FEE69170-E792-488F-A72B-883147F98AF3}"/>
              </a:ext>
            </a:extLst>
          </p:cNvPr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hape 14">
            <a:extLst>
              <a:ext uri="{FF2B5EF4-FFF2-40B4-BE49-F238E27FC236}">
                <a16:creationId xmlns:a16="http://schemas.microsoft.com/office/drawing/2014/main" id="{C30B2BFC-8B3D-4C58-AA4E-5DD58CE3EF9C}"/>
              </a:ext>
            </a:extLst>
          </p:cNvPr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99780-2FAA-4B23-9F24-9A2B1E21F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9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056AF722-C5C1-4625-B07A-D28368020302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C3236993-F46B-49AA-A020-75A2641A0B88}"/>
              </a:ext>
            </a:extLst>
          </p:cNvPr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726994E6-EFD4-466F-A780-AC4C87631D67}"/>
              </a:ext>
            </a:extLst>
          </p:cNvPr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EE0E9-CEE4-415F-8A8D-1D2F6386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1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" name="Shape 12">
            <a:extLst>
              <a:ext uri="{FF2B5EF4-FFF2-40B4-BE49-F238E27FC236}">
                <a16:creationId xmlns:a16="http://schemas.microsoft.com/office/drawing/2014/main" id="{823D216E-C049-44E1-A14E-AC8C4461EF5A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hape 13">
            <a:extLst>
              <a:ext uri="{FF2B5EF4-FFF2-40B4-BE49-F238E27FC236}">
                <a16:creationId xmlns:a16="http://schemas.microsoft.com/office/drawing/2014/main" id="{713C6CFF-E5F7-47BA-BC32-B7DB1FE66178}"/>
              </a:ext>
            </a:extLst>
          </p:cNvPr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9296C75C-288D-4C6A-9BF8-EDBBB8AAD0BF}"/>
              </a:ext>
            </a:extLst>
          </p:cNvPr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98E5C-FF7C-455C-B7BD-C33C4FEC7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8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F343F-9B61-4B7B-B910-1B9A99F37A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18D97C0-8F8F-42CC-ACCD-8ACB194A77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327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>
            <a:extLst>
              <a:ext uri="{FF2B5EF4-FFF2-40B4-BE49-F238E27FC236}">
                <a16:creationId xmlns:a16="http://schemas.microsoft.com/office/drawing/2014/main" id="{F684AC4E-20AE-4938-BE07-AE3440E840C9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0A27EB09-AB6C-484C-9773-F72762085350}"/>
              </a:ext>
            </a:extLst>
          </p:cNvPr>
          <p:cNvSpPr txBox="1"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D90E21-23AC-4C2C-87A5-D6756FC49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ED616-CA1D-4946-A916-EAF569488C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28A5BCA-342D-43F8-9FBA-24BC156228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67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794021-A17C-473D-9365-3BE9D3BF61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7CF8EDA-FCAE-467D-995E-A1FEF0C6DE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36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63DEE9-57D3-4268-ABFE-17FC56F6A5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1EDA20C-C453-42E2-8937-FD187BBA12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39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87EBBD-A4D9-46A1-8B6F-BC04863910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95C6F38-4897-4897-96E8-87D2458C17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08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6B9A06F-4EFF-49A0-B377-541ED85059CD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2857C6B-04EE-4D41-B4DD-428319F2DC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E46C7E-48D4-44F2-93E9-1872DBC718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>
                <a:solidFill>
                  <a:srgbClr val="000000"/>
                </a:solidFill>
                <a:latin typeface=" Arial"/>
              </a:rPr>
              <a:t>©2013 Pearson Education, Inc. Upper Saddle River, NJ. All Rights Reserved.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EFC26F5-69C0-44F5-B0E0-96BAF029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7-</a:t>
            </a:r>
            <a:fld id="{1EA1386F-B950-4C8D-AD8D-709F240969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3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730B98-0832-489E-A906-DB312D2CE7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D53C0B0-FC91-4283-BA6A-A3112497954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6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0B6CB6-CA5D-423F-9271-D77FEBC0F1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E641AFB-96E5-41C0-AF58-F70E8E1B25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00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>
              <a:ext uri="{FF2B5EF4-FFF2-40B4-BE49-F238E27FC236}">
                <a16:creationId xmlns:a16="http://schemas.microsoft.com/office/drawing/2014/main" id="{8B67F0F7-7A3A-47A3-8262-7EB6765A486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04737093-8DF3-4D0E-A897-217338DBF4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F16CFEF8-2B3F-4059-9387-5F6B99605D4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6E03D3E7-4B95-4F04-99CC-02977D032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B05CAD09-EB0D-4E32-8021-07250F3F9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9E982E4C-25C8-47A1-8EFD-B2D2D7B3E0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Rectangle 4">
            <a:extLst>
              <a:ext uri="{FF2B5EF4-FFF2-40B4-BE49-F238E27FC236}">
                <a16:creationId xmlns:a16="http://schemas.microsoft.com/office/drawing/2014/main" id="{4E1631C5-2492-4923-933B-50DD926CE0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 Arial"/>
              </a:rPr>
              <a:t>©2019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5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10">
            <a:extLst>
              <a:ext uri="{FF2B5EF4-FFF2-40B4-BE49-F238E27FC236}">
                <a16:creationId xmlns:a16="http://schemas.microsoft.com/office/drawing/2014/main" id="{FD347D67-4170-4919-9B39-6654A4718C9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457200" y="215900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2051" name="Shape 11">
            <a:extLst>
              <a:ext uri="{FF2B5EF4-FFF2-40B4-BE49-F238E27FC236}">
                <a16:creationId xmlns:a16="http://schemas.microsoft.com/office/drawing/2014/main" id="{47C37165-F993-4912-828E-856572737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2" name="Shape 12">
            <a:extLst>
              <a:ext uri="{FF2B5EF4-FFF2-40B4-BE49-F238E27FC236}">
                <a16:creationId xmlns:a16="http://schemas.microsoft.com/office/drawing/2014/main" id="{6CCEDFDD-D5F8-4EAF-9AAF-2F99A917A46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3663" y="6172200"/>
            <a:ext cx="8596312" cy="23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Shape 13">
            <a:extLst>
              <a:ext uri="{FF2B5EF4-FFF2-40B4-BE49-F238E27FC236}">
                <a16:creationId xmlns:a16="http://schemas.microsoft.com/office/drawing/2014/main" id="{20A42262-BE89-4254-B89A-295150E91CC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335713" y="112713"/>
            <a:ext cx="2133600" cy="182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Shape 14">
            <a:extLst>
              <a:ext uri="{FF2B5EF4-FFF2-40B4-BE49-F238E27FC236}">
                <a16:creationId xmlns:a16="http://schemas.microsoft.com/office/drawing/2014/main" id="{E8CBE0A5-3DC2-4B90-8345-C2F509EED8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9313" y="112713"/>
            <a:ext cx="552450" cy="182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spcBef>
                <a:spcPts val="0"/>
              </a:spcBef>
              <a:buSzPct val="25000"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DDFEF0F1-54A8-471A-8A1C-ED94696B3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Shape 15" descr="Pearson Logo">
            <a:extLst>
              <a:ext uri="{FF2B5EF4-FFF2-40B4-BE49-F238E27FC236}">
                <a16:creationId xmlns:a16="http://schemas.microsoft.com/office/drawing/2014/main" id="{B4E6722B-A2F9-4E7C-BF41-6A8A1D88CC7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429375"/>
            <a:ext cx="9175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F4D48F7E-0A03-4744-8494-7C9414F51D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00200" y="6429375"/>
            <a:ext cx="71628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200" dirty="0">
                <a:latin typeface="Verdana" panose="020B0604030504040204" pitchFamily="34" charset="0"/>
              </a:rPr>
              <a:t>Copyright © 2019, 2016, 2013 Pearson Education, Inc.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49" r:id="rId4"/>
    <p:sldLayoutId id="2147483958" r:id="rId5"/>
    <p:sldLayoutId id="2147483950" r:id="rId6"/>
    <p:sldLayoutId id="2147483951" r:id="rId7"/>
    <p:sldLayoutId id="2147483952" r:id="rId8"/>
    <p:sldLayoutId id="21474839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E8F7A81-9DA5-4234-8E55-580BC88ACE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347663"/>
            <a:ext cx="8229600" cy="2090737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Lecture 8_3</a:t>
            </a:r>
            <a:b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Copying Objects, Memory Mapping,</a:t>
            </a:r>
            <a:b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Privacy Leaks</a:t>
            </a:r>
            <a:b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endParaRPr lang="en-IN" altLang="en-US" sz="32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267" name="Text Placeholder 3">
            <a:extLst>
              <a:ext uri="{FF2B5EF4-FFF2-40B4-BE49-F238E27FC236}">
                <a16:creationId xmlns:a16="http://schemas.microsoft.com/office/drawing/2014/main" id="{2CD8314F-4FB3-4676-8CDE-4FC13914F6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86000" y="2514600"/>
            <a:ext cx="3962400" cy="7620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Montgomery College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Computer Science Department</a:t>
            </a:r>
            <a:endParaRPr lang="en-IN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348B7A2-3D68-4E12-BCEC-B1357026C8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code Example of the Driver Demo Class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0D6B49B0-337D-45AF-85A8-FCDDC4BEF9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419225"/>
            <a:ext cx="8534400" cy="4905375"/>
          </a:xfrm>
        </p:spPr>
        <p:txBody>
          <a:bodyPr/>
          <a:lstStyle/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public class demoCopyDriver {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public static void main(String[] args) {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</a:t>
            </a:r>
            <a:endParaRPr lang="en-US" altLang="en-US" sz="1200" b="1">
              <a:solidFill>
                <a:srgbClr val="007635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Student student1 = new Student ("John","1234","cmsc203", "2323"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);</a:t>
            </a: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//create a student object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</a:t>
            </a:r>
            <a:r>
              <a:rPr lang="en-US" altLang="en-US" sz="120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 creates a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shallow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en-US" sz="120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copy of studnt1 object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Student student2 = new Student(student1);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//Show information for student1 and student2 objects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System.out.println(student1);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System.out.println(student2);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 i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</a:t>
            </a: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//Change course information for student1 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student1.changeCourse("cmsc204", "2324");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System.out.println(student1);   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System.out.println(student2);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}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}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A17F35-0618-4177-9838-0855DDE5F0F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733800"/>
            <a:ext cx="5181600" cy="584200"/>
            <a:chOff x="3733800" y="3733800"/>
            <a:chExt cx="5181600" cy="584775"/>
          </a:xfrm>
        </p:grpSpPr>
        <p:sp>
          <p:nvSpPr>
            <p:cNvPr id="22537" name="TextBox 36">
              <a:extLst>
                <a:ext uri="{FF2B5EF4-FFF2-40B4-BE49-F238E27FC236}">
                  <a16:creationId xmlns:a16="http://schemas.microsoft.com/office/drawing/2014/main" id="{E277CFDF-1919-4822-9D7E-7424BEBAC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0464" y="3733800"/>
              <a:ext cx="3744936" cy="5847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Student John, 1234 ,Course  cmsc203,2323</a:t>
              </a:r>
            </a:p>
            <a:p>
              <a:r>
                <a:rPr lang="en-US" altLang="en-US" sz="1600"/>
                <a:t>Student John, 1234 ,Course cmsc203, 2323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BB6223-ADF8-4067-9848-B2076603DAB2}"/>
                </a:ext>
              </a:extLst>
            </p:cNvPr>
            <p:cNvCxnSpPr/>
            <p:nvPr/>
          </p:nvCxnSpPr>
          <p:spPr>
            <a:xfrm>
              <a:off x="3733800" y="4026188"/>
              <a:ext cx="1371600" cy="88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629EE5-4FD9-47C7-AAFC-037B4E77107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068888" cy="776288"/>
            <a:chOff x="3733804" y="5333339"/>
            <a:chExt cx="5068764" cy="777052"/>
          </a:xfrm>
        </p:grpSpPr>
        <p:sp>
          <p:nvSpPr>
            <p:cNvPr id="22535" name="TextBox 41">
              <a:extLst>
                <a:ext uri="{FF2B5EF4-FFF2-40B4-BE49-F238E27FC236}">
                  <a16:creationId xmlns:a16="http://schemas.microsoft.com/office/drawing/2014/main" id="{E14774B7-F55E-4740-81EF-9F73C35F1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632" y="5525616"/>
              <a:ext cx="3744936" cy="5847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Student John, 1234 ,Course cmsc204, 2324</a:t>
              </a:r>
            </a:p>
            <a:p>
              <a:r>
                <a:rPr lang="en-US" altLang="en-US" sz="1600"/>
                <a:t>Student John, 1234 ,Course cmsc204, 2324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CFA67D8-4C53-4D9A-AB2E-03A2AFCD7D8C}"/>
                </a:ext>
              </a:extLst>
            </p:cNvPr>
            <p:cNvCxnSpPr/>
            <p:nvPr/>
          </p:nvCxnSpPr>
          <p:spPr>
            <a:xfrm>
              <a:off x="3733804" y="5333339"/>
              <a:ext cx="1219170" cy="484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0E0E26A-8542-4389-AF28-957BDE53FA22}"/>
              </a:ext>
            </a:extLst>
          </p:cNvPr>
          <p:cNvSpPr/>
          <p:nvPr/>
        </p:nvSpPr>
        <p:spPr>
          <a:xfrm>
            <a:off x="5605463" y="5059363"/>
            <a:ext cx="30813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information for student 2 has also changed!!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0ED9AD4-57CF-47C2-86DC-8DEA81040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10842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code Example of the Student and Course Class (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Deep copy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51BA-6856-49D8-83D7-C5B119BD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9220200" cy="5410200"/>
          </a:xfrm>
        </p:spPr>
        <p:txBody>
          <a:bodyPr/>
          <a:lstStyle/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Course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Student(String name, String id,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this.name = 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this.id = 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 new Course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//Copy constructor, will cause a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of Student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Student(Student s)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s.name;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this.id = s.id;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//Object copy of the Course Object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this.course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Course 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s.getCourse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getCrsName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s.getCourse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getCrsId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//Change course for the student to a new course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course.setCrsId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course.setCrsName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"Student " + name +", " +  id + " ," +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course 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6EFAC-D46E-4B38-A452-38FB69093DCE}"/>
              </a:ext>
            </a:extLst>
          </p:cNvPr>
          <p:cNvSpPr txBox="1"/>
          <p:nvPr/>
        </p:nvSpPr>
        <p:spPr>
          <a:xfrm>
            <a:off x="5638800" y="1508125"/>
            <a:ext cx="3886200" cy="46640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Course(String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"Course 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"," +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C6505B0-7499-4B37-A04D-30CF09AF4D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code Example of the Driver Demo Class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E75B87C3-A4AA-4909-85F2-73751403A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419225"/>
            <a:ext cx="8534400" cy="4905375"/>
          </a:xfrm>
        </p:spPr>
        <p:txBody>
          <a:bodyPr/>
          <a:lstStyle/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public class demoCopyDriver {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public static void main(String[] args) {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</a:t>
            </a:r>
            <a:endParaRPr lang="en-US" altLang="en-US" sz="1200" b="1">
              <a:solidFill>
                <a:srgbClr val="007635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Student student1 = new Student ("John","1234","cmsc203", "2323"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);</a:t>
            </a: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//create a student object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//create a student object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</a:t>
            </a:r>
            <a:r>
              <a:rPr lang="en-US" altLang="en-US" sz="120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 creates a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Deep</a:t>
            </a: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en-US" sz="120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copy of studnt1 object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Student student2 = new Student(student1);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//Show information for student1 and student2 objects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System.out.println(student1);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System.out.println(student2);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 i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</a:t>
            </a: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//Change course information for student1 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student1.changeCourse("cmsc204", "2324");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System.out.println(student1);   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System.out.println(student2);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}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D0A047-C445-4CCF-BF01-55E53539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4108450"/>
            <a:ext cx="3744913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cmsc203, 2323</a:t>
            </a:r>
          </a:p>
          <a:p>
            <a:r>
              <a:rPr lang="en-US" altLang="en-US" sz="1600"/>
              <a:t>Student John, 1234 ,Course cmsc203, 2323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14767D-CD53-4DBA-A810-CAE1513C8C6D}"/>
              </a:ext>
            </a:extLst>
          </p:cNvPr>
          <p:cNvCxnSpPr/>
          <p:nvPr/>
        </p:nvCxnSpPr>
        <p:spPr>
          <a:xfrm>
            <a:off x="3686175" y="4311650"/>
            <a:ext cx="137160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156DAC7-2D96-41B1-BCAF-0F34B1527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526088"/>
            <a:ext cx="3744913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cmsc204, 2324</a:t>
            </a:r>
          </a:p>
          <a:p>
            <a:r>
              <a:rPr lang="en-US" altLang="en-US" sz="1600"/>
              <a:t>Student John, 1234 ,Course cmsc203, 2323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65F096-BDE8-47FF-AC4E-BC587D1243DC}"/>
              </a:ext>
            </a:extLst>
          </p:cNvPr>
          <p:cNvCxnSpPr/>
          <p:nvPr/>
        </p:nvCxnSpPr>
        <p:spPr>
          <a:xfrm>
            <a:off x="3886200" y="5715000"/>
            <a:ext cx="1066800" cy="10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1CAB33B-EC22-48F2-B103-A95CAF07B405}"/>
              </a:ext>
            </a:extLst>
          </p:cNvPr>
          <p:cNvSpPr/>
          <p:nvPr/>
        </p:nvSpPr>
        <p:spPr>
          <a:xfrm>
            <a:off x="5605463" y="5059363"/>
            <a:ext cx="30813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information for student 2 has NOT changed!!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C3CAB61-7888-4576-830A-FFFF90F4B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813" y="188913"/>
            <a:ext cx="8229600" cy="573087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Copying Arrays (1 of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D209D-DCBC-428D-A184-F9DC231C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8" y="838200"/>
            <a:ext cx="8539162" cy="56784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Copying </a:t>
            </a:r>
            <a:r>
              <a:rPr lang="en-US" b="1" dirty="0">
                <a:cs typeface="Times New Roman" panose="02020603050405020304" pitchFamily="18" charset="0"/>
              </a:rPr>
              <a:t>arrays</a:t>
            </a:r>
            <a:r>
              <a:rPr lang="en-US" dirty="0">
                <a:cs typeface="Times New Roman" panose="02020603050405020304" pitchFamily="18" charset="0"/>
              </a:rPr>
              <a:t> is not different from copying objects because an array is considered as a </a:t>
            </a:r>
            <a:r>
              <a:rPr lang="en-US" b="1" dirty="0">
                <a:cs typeface="Times New Roman" panose="02020603050405020304" pitchFamily="18" charset="0"/>
              </a:rPr>
              <a:t>reference</a:t>
            </a:r>
            <a:r>
              <a:rPr lang="en-US" dirty="0">
                <a:cs typeface="Times New Roman" panose="02020603050405020304" pitchFamily="18" charset="0"/>
              </a:rPr>
              <a:t> to data.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Reference copy </a:t>
            </a:r>
            <a:r>
              <a:rPr lang="en-US" dirty="0">
                <a:cs typeface="Times New Roman" panose="02020603050405020304" pitchFamily="18" charset="0"/>
              </a:rPr>
              <a:t>- where the reference to the original array is returned.</a:t>
            </a:r>
          </a:p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It is technically not considered a copy</a:t>
            </a:r>
          </a:p>
          <a:p>
            <a:pPr marL="0" indent="0">
              <a:buFont typeface="Arial"/>
              <a:buNone/>
              <a:defRPr/>
            </a:pPr>
            <a:endParaRPr lang="en-US" sz="1400" dirty="0"/>
          </a:p>
          <a:p>
            <a:pPr marL="0" indent="0">
              <a:buFont typeface="Arial"/>
              <a:buNone/>
              <a:defRPr/>
            </a:pPr>
            <a:endParaRPr lang="en-US" sz="1400" dirty="0"/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public class Pound { 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…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sz="1800" dirty="0"/>
              <a:t>public Dog[] </a:t>
            </a:r>
            <a:r>
              <a:rPr lang="en-US" sz="1800" dirty="0" err="1"/>
              <a:t>referenceCopy</a:t>
            </a:r>
            <a:r>
              <a:rPr lang="en-US" sz="1800" dirty="0"/>
              <a:t> (Dog[] puppies) {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sz="1800" dirty="0"/>
              <a:t>	return puppies; 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sz="1800" dirty="0"/>
              <a:t>}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B1823C-0D1C-4E5E-A35A-CB2BFA403FEE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3581400"/>
          <a:ext cx="1003300" cy="87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55" marR="68555" marT="45703" marB="4570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sz="1400" dirty="0"/>
                        <a:t>puppies</a:t>
                      </a:r>
                    </a:p>
                  </a:txBody>
                  <a:tcPr marL="68555" marR="68555" marT="45703" marB="4570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12" name="TextBox 5">
            <a:extLst>
              <a:ext uri="{FF2B5EF4-FFF2-40B4-BE49-F238E27FC236}">
                <a16:creationId xmlns:a16="http://schemas.microsoft.com/office/drawing/2014/main" id="{99D4E49D-D380-4720-813C-95337E8D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3133725"/>
            <a:ext cx="208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Stack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5AE04A-BE3E-4313-AF3D-45514D5ECCCB}"/>
              </a:ext>
            </a:extLst>
          </p:cNvPr>
          <p:cNvSpPr/>
          <p:nvPr/>
        </p:nvSpPr>
        <p:spPr>
          <a:xfrm>
            <a:off x="6934200" y="3581400"/>
            <a:ext cx="1612900" cy="1703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14" name="TextBox 7">
            <a:extLst>
              <a:ext uri="{FF2B5EF4-FFF2-40B4-BE49-F238E27FC236}">
                <a16:creationId xmlns:a16="http://schemas.microsoft.com/office/drawing/2014/main" id="{1B646716-C274-424B-9510-0174731B8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3" y="3143250"/>
            <a:ext cx="208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Heap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C2FECE-79A6-426F-91E5-5CF1AF8F743E}"/>
              </a:ext>
            </a:extLst>
          </p:cNvPr>
          <p:cNvGraphicFramePr>
            <a:graphicFrameLocks noGrp="1"/>
          </p:cNvGraphicFramePr>
          <p:nvPr/>
        </p:nvGraphicFramePr>
        <p:xfrm>
          <a:off x="7237413" y="3835400"/>
          <a:ext cx="1006475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6E3D31-CC21-439D-B519-9EAA73F6EEC7}"/>
              </a:ext>
            </a:extLst>
          </p:cNvPr>
          <p:cNvCxnSpPr>
            <a:endCxn id="9" idx="1"/>
          </p:cNvCxnSpPr>
          <p:nvPr/>
        </p:nvCxnSpPr>
        <p:spPr>
          <a:xfrm flipV="1">
            <a:off x="6337300" y="3987800"/>
            <a:ext cx="900113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E9AFAEF-E1BD-49C9-B23F-7F05FA273B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Copying Arrays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8E2E-4398-448C-9DFB-4650C5A8F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63" y="1235075"/>
            <a:ext cx="8294687" cy="51577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Shallow copy </a:t>
            </a:r>
            <a:r>
              <a:rPr lang="en-US" dirty="0">
                <a:cs typeface="Times New Roman" panose="02020603050405020304" pitchFamily="18" charset="0"/>
              </a:rPr>
              <a:t>-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where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 new array is created that points to the same reference address of the original array .</a:t>
            </a:r>
            <a:endParaRPr lang="en-US" dirty="0"/>
          </a:p>
          <a:p>
            <a:pPr marL="0" indent="0">
              <a:buFont typeface="Arial"/>
              <a:buNone/>
              <a:defRPr/>
            </a:pPr>
            <a:endParaRPr lang="en-US" dirty="0"/>
          </a:p>
          <a:p>
            <a:pPr marL="457200" lvl="1" indent="0">
              <a:buFont typeface="Arial"/>
              <a:buNone/>
              <a:defRPr/>
            </a:pPr>
            <a:r>
              <a:rPr lang="en-US" dirty="0"/>
              <a:t>public class Pound { 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dirty="0"/>
              <a:t>	…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dirty="0"/>
              <a:t>public Dog[] </a:t>
            </a:r>
            <a:r>
              <a:rPr lang="en-US" dirty="0" err="1"/>
              <a:t>shallowCopy</a:t>
            </a:r>
            <a:r>
              <a:rPr lang="en-US" dirty="0"/>
              <a:t>(</a:t>
            </a:r>
            <a:r>
              <a:rPr lang="en-US" sz="1800" dirty="0"/>
              <a:t>Dog[] puppies</a:t>
            </a:r>
            <a:r>
              <a:rPr lang="en-US" dirty="0"/>
              <a:t>) {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Dog[] copy = new Dog[</a:t>
            </a:r>
            <a:r>
              <a:rPr lang="en-US" dirty="0" err="1"/>
              <a:t>puppies.length</a:t>
            </a:r>
            <a:r>
              <a:rPr lang="en-US" dirty="0"/>
              <a:t>];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copy.length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{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	copy[</a:t>
            </a:r>
            <a:r>
              <a:rPr lang="en-US" dirty="0" err="1"/>
              <a:t>i</a:t>
            </a:r>
            <a:r>
              <a:rPr lang="en-US" dirty="0"/>
              <a:t>] = puppies[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}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return copy;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dirty="0"/>
              <a:t>}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dirty="0"/>
              <a:t>}</a:t>
            </a:r>
            <a:endParaRPr lang="en-US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ABD858-DA1B-4631-B3F0-CF14F69353DA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267075"/>
          <a:ext cx="990600" cy="170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2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618" marR="68618" marT="45717" marB="4571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31">
                <a:tc>
                  <a:txBody>
                    <a:bodyPr/>
                    <a:lstStyle/>
                    <a:p>
                      <a:r>
                        <a:rPr lang="en-US" sz="1400" dirty="0"/>
                        <a:t>copy</a:t>
                      </a:r>
                    </a:p>
                  </a:txBody>
                  <a:tcPr marL="68618" marR="68618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26">
                <a:tc>
                  <a:txBody>
                    <a:bodyPr/>
                    <a:lstStyle/>
                    <a:p>
                      <a:r>
                        <a:rPr lang="en-US" sz="1400" dirty="0"/>
                        <a:t>puppies</a:t>
                      </a:r>
                    </a:p>
                  </a:txBody>
                  <a:tcPr marL="68618" marR="68618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38" name="TextBox 4">
            <a:extLst>
              <a:ext uri="{FF2B5EF4-FFF2-40B4-BE49-F238E27FC236}">
                <a16:creationId xmlns:a16="http://schemas.microsoft.com/office/drawing/2014/main" id="{FA4AF757-2FB7-421A-9E10-EC490C00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65463"/>
            <a:ext cx="208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Stack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063D29-13E4-42F5-A020-12DDF04BED3F}"/>
              </a:ext>
            </a:extLst>
          </p:cNvPr>
          <p:cNvSpPr/>
          <p:nvPr/>
        </p:nvSpPr>
        <p:spPr>
          <a:xfrm>
            <a:off x="6902450" y="3267075"/>
            <a:ext cx="1612900" cy="1703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40" name="TextBox 7">
            <a:extLst>
              <a:ext uri="{FF2B5EF4-FFF2-40B4-BE49-F238E27FC236}">
                <a16:creationId xmlns:a16="http://schemas.microsoft.com/office/drawing/2014/main" id="{5D207210-BEE5-4D38-A9C6-760E60DF2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3" y="2878138"/>
            <a:ext cx="208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Heap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35741-F9A6-421F-A88A-7953671A6B75}"/>
              </a:ext>
            </a:extLst>
          </p:cNvPr>
          <p:cNvCxnSpPr/>
          <p:nvPr/>
        </p:nvCxnSpPr>
        <p:spPr>
          <a:xfrm flipV="1">
            <a:off x="6400800" y="3967163"/>
            <a:ext cx="804863" cy="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CCBDCC-3C27-425B-B425-940FCA56F777}"/>
              </a:ext>
            </a:extLst>
          </p:cNvPr>
          <p:cNvCxnSpPr/>
          <p:nvPr/>
        </p:nvCxnSpPr>
        <p:spPr>
          <a:xfrm flipV="1">
            <a:off x="6400800" y="3967163"/>
            <a:ext cx="804863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0B0502-F646-466B-ABB5-7907C29D98DD}"/>
              </a:ext>
            </a:extLst>
          </p:cNvPr>
          <p:cNvGraphicFramePr>
            <a:graphicFrameLocks noGrp="1"/>
          </p:cNvGraphicFramePr>
          <p:nvPr/>
        </p:nvGraphicFramePr>
        <p:xfrm>
          <a:off x="7234238" y="3813175"/>
          <a:ext cx="1004887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2994AAD-E2BE-4580-9CEB-015BBBA8B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315913"/>
            <a:ext cx="8610600" cy="763587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Copying Arrays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9546-F3BD-438E-89B2-C23ADDB1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447088" cy="4953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Deep copy </a:t>
            </a:r>
            <a:r>
              <a:rPr lang="en-US" sz="2600" dirty="0">
                <a:cs typeface="Times New Roman" panose="02020603050405020304" pitchFamily="18" charset="0"/>
              </a:rPr>
              <a:t>-</a:t>
            </a:r>
            <a:r>
              <a:rPr lang="en-US" sz="2600" i="1" dirty="0">
                <a:cs typeface="Times New Roman" panose="02020603050405020304" pitchFamily="18" charset="0"/>
              </a:rPr>
              <a:t> </a:t>
            </a:r>
            <a:r>
              <a:rPr lang="en-US" sz="2600" dirty="0">
                <a:cs typeface="Times New Roman" panose="02020603050405020304" pitchFamily="18" charset="0"/>
              </a:rPr>
              <a:t>where</a:t>
            </a:r>
            <a:r>
              <a:rPr lang="en-US" sz="2600" i="1" dirty="0">
                <a:cs typeface="Times New Roman" panose="02020603050405020304" pitchFamily="18" charset="0"/>
              </a:rPr>
              <a:t> </a:t>
            </a:r>
            <a:r>
              <a:rPr lang="en-US" sz="2600" dirty="0">
                <a:cs typeface="Times New Roman" panose="02020603050405020304" pitchFamily="18" charset="0"/>
              </a:rPr>
              <a:t>a new array is created (from the original array ) and it points to a different reference address. Must use the keyword “new”.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public class Pound { 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	…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sz="1800" dirty="0"/>
              <a:t>public Dog[] </a:t>
            </a:r>
            <a:r>
              <a:rPr lang="en-US" sz="1800" dirty="0" err="1"/>
              <a:t>deepCopy</a:t>
            </a:r>
            <a:r>
              <a:rPr lang="en-US" sz="1800" dirty="0"/>
              <a:t>(Dog[] puppies) {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Dog[] copy = new Dog[</a:t>
            </a:r>
            <a:r>
              <a:rPr lang="en-US" dirty="0" err="1"/>
              <a:t>puppies.length</a:t>
            </a:r>
            <a:r>
              <a:rPr lang="en-US" dirty="0"/>
              <a:t>];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copy.length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	copy[</a:t>
            </a:r>
            <a:r>
              <a:rPr lang="en-US" dirty="0" err="1"/>
              <a:t>i</a:t>
            </a:r>
            <a:r>
              <a:rPr lang="en-US" dirty="0"/>
              <a:t>] = new Dog(puppies[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}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return copy;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sz="1800" dirty="0"/>
              <a:t>}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}</a:t>
            </a:r>
          </a:p>
          <a:p>
            <a:pPr marL="457200" lvl="1" indent="0">
              <a:buFont typeface="Arial"/>
              <a:buNone/>
              <a:defRPr/>
            </a:pPr>
            <a:endParaRPr lang="en-US" sz="1800" dirty="0"/>
          </a:p>
          <a:p>
            <a:pPr marL="457200" lvl="1" indent="0">
              <a:buFont typeface="Arial"/>
              <a:buNone/>
              <a:defRPr/>
            </a:pPr>
            <a:endParaRPr lang="en-US" sz="1800" dirty="0"/>
          </a:p>
          <a:p>
            <a:pPr marL="457200" lvl="1" indent="0">
              <a:buFont typeface="Arial"/>
              <a:buNone/>
              <a:defRPr/>
            </a:pPr>
            <a:endParaRPr lang="en-US" sz="1800" dirty="0"/>
          </a:p>
          <a:p>
            <a:pPr>
              <a:defRPr/>
            </a:pPr>
            <a:endParaRPr lang="en-US" dirty="0"/>
          </a:p>
        </p:txBody>
      </p:sp>
      <p:sp>
        <p:nvSpPr>
          <p:cNvPr id="28676" name="TextBox 3">
            <a:extLst>
              <a:ext uri="{FF2B5EF4-FFF2-40B4-BE49-F238E27FC236}">
                <a16:creationId xmlns:a16="http://schemas.microsoft.com/office/drawing/2014/main" id="{603CC4EA-E87F-44CA-BF31-2DC5287E0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97188"/>
            <a:ext cx="2084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Stack</a:t>
            </a:r>
          </a:p>
        </p:txBody>
      </p:sp>
      <p:sp>
        <p:nvSpPr>
          <p:cNvPr id="28677" name="TextBox 4">
            <a:extLst>
              <a:ext uri="{FF2B5EF4-FFF2-40B4-BE49-F238E27FC236}">
                <a16:creationId xmlns:a16="http://schemas.microsoft.com/office/drawing/2014/main" id="{AE4348C1-28A1-4032-92DC-42E1A2227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3" y="2878138"/>
            <a:ext cx="208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Heap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791338-5314-4895-868D-FA9143AF4291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3246438"/>
          <a:ext cx="849313" cy="144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1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617" marR="68617" marT="45740" marB="4574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r>
                        <a:rPr lang="en-US" sz="1400" dirty="0"/>
                        <a:t>copy</a:t>
                      </a:r>
                    </a:p>
                  </a:txBody>
                  <a:tcPr marL="68617" marR="68617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r>
                        <a:rPr lang="en-US" sz="1400" dirty="0"/>
                        <a:t>puppies</a:t>
                      </a:r>
                    </a:p>
                  </a:txBody>
                  <a:tcPr marL="68617" marR="68617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5A95DE-D7BA-4E3D-858E-F543C5CE8228}"/>
              </a:ext>
            </a:extLst>
          </p:cNvPr>
          <p:cNvSpPr/>
          <p:nvPr/>
        </p:nvSpPr>
        <p:spPr>
          <a:xfrm>
            <a:off x="6899275" y="3246438"/>
            <a:ext cx="1614488" cy="1704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C0B4E-91F6-42DF-BBC7-C33BDD813F4D}"/>
              </a:ext>
            </a:extLst>
          </p:cNvPr>
          <p:cNvCxnSpPr/>
          <p:nvPr/>
        </p:nvCxnSpPr>
        <p:spPr>
          <a:xfrm flipV="1">
            <a:off x="6400800" y="3471863"/>
            <a:ext cx="803275" cy="45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DA821-9C2A-44FA-BD61-095FCBD6D681}"/>
              </a:ext>
            </a:extLst>
          </p:cNvPr>
          <p:cNvCxnSpPr/>
          <p:nvPr/>
        </p:nvCxnSpPr>
        <p:spPr>
          <a:xfrm flipV="1">
            <a:off x="6400800" y="3970338"/>
            <a:ext cx="804863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91" name="Slide Number Placeholder 12">
            <a:extLst>
              <a:ext uri="{FF2B5EF4-FFF2-40B4-BE49-F238E27FC236}">
                <a16:creationId xmlns:a16="http://schemas.microsoft.com/office/drawing/2014/main" id="{820CFD0B-37E2-40B5-AC9C-A7236AD2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3663" y="6172200"/>
            <a:ext cx="8596312" cy="23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91425" bIns="91425" numCol="1" anchor="b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SzTx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1-</a:t>
            </a:r>
            <a:fld id="{91AFEF01-0D3B-4B63-A555-33AD663D2E48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pPr algn="l">
                <a:spcBef>
                  <a:spcPct val="0"/>
                </a:spcBef>
                <a:buSzTx/>
              </a:pPr>
              <a:t>15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501C6E-1128-45C0-9397-66C214A35B67}"/>
              </a:ext>
            </a:extLst>
          </p:cNvPr>
          <p:cNvGraphicFramePr>
            <a:graphicFrameLocks noGrp="1"/>
          </p:cNvGraphicFramePr>
          <p:nvPr/>
        </p:nvGraphicFramePr>
        <p:xfrm>
          <a:off x="7234238" y="3813175"/>
          <a:ext cx="1004887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261FD66-5A3B-45EA-8173-68AD69ABA04C}"/>
              </a:ext>
            </a:extLst>
          </p:cNvPr>
          <p:cNvGraphicFramePr>
            <a:graphicFrameLocks noGrp="1"/>
          </p:cNvGraphicFramePr>
          <p:nvPr/>
        </p:nvGraphicFramePr>
        <p:xfrm>
          <a:off x="7186613" y="3359150"/>
          <a:ext cx="1006475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2">
            <a:extLst>
              <a:ext uri="{FF2B5EF4-FFF2-40B4-BE49-F238E27FC236}">
                <a16:creationId xmlns:a16="http://schemas.microsoft.com/office/drawing/2014/main" id="{097105C1-3D1A-41F6-ADCD-359F2509F084}"/>
              </a:ext>
            </a:extLst>
          </p:cNvPr>
          <p:cNvGrpSpPr>
            <a:grpSpLocks/>
          </p:cNvGrpSpPr>
          <p:nvPr/>
        </p:nvGrpSpPr>
        <p:grpSpPr bwMode="auto">
          <a:xfrm>
            <a:off x="592138" y="2514600"/>
            <a:ext cx="7789862" cy="3657600"/>
            <a:chOff x="287833" y="990600"/>
            <a:chExt cx="7789367" cy="3657600"/>
          </a:xfrm>
        </p:grpSpPr>
        <p:sp>
          <p:nvSpPr>
            <p:cNvPr id="29702" name="Rectangle 15">
              <a:extLst>
                <a:ext uri="{FF2B5EF4-FFF2-40B4-BE49-F238E27FC236}">
                  <a16:creationId xmlns:a16="http://schemas.microsoft.com/office/drawing/2014/main" id="{C5946E40-9B22-439C-A173-F63C4D77F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465262"/>
              <a:ext cx="5029200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703" name="Rectangle 32">
              <a:extLst>
                <a:ext uri="{FF2B5EF4-FFF2-40B4-BE49-F238E27FC236}">
                  <a16:creationId xmlns:a16="http://schemas.microsoft.com/office/drawing/2014/main" id="{BC5C20D6-9A0D-4D91-9FF7-AF517B604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65262"/>
              <a:ext cx="1190318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704" name="Text Box 55">
              <a:extLst>
                <a:ext uri="{FF2B5EF4-FFF2-40B4-BE49-F238E27FC236}">
                  <a16:creationId xmlns:a16="http://schemas.microsoft.com/office/drawing/2014/main" id="{20D96B49-7B3D-4B7D-92E7-036F4F935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657" y="99060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29705" name="Text Box 55">
              <a:extLst>
                <a:ext uri="{FF2B5EF4-FFF2-40B4-BE49-F238E27FC236}">
                  <a16:creationId xmlns:a16="http://schemas.microsoft.com/office/drawing/2014/main" id="{69C55DBE-6905-43E4-A84F-2B7EE450C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008" y="9906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Heap</a:t>
              </a:r>
            </a:p>
          </p:txBody>
        </p:sp>
        <p:grpSp>
          <p:nvGrpSpPr>
            <p:cNvPr id="29706" name="Group 5">
              <a:extLst>
                <a:ext uri="{FF2B5EF4-FFF2-40B4-BE49-F238E27FC236}">
                  <a16:creationId xmlns:a16="http://schemas.microsoft.com/office/drawing/2014/main" id="{EE6B8056-B0A9-4F88-8AFE-D24726AA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057" y="1752600"/>
              <a:ext cx="518143" cy="2438400"/>
              <a:chOff x="3368057" y="1752600"/>
              <a:chExt cx="518143" cy="24384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D18AF9-2C16-4ADC-86B0-B77511C4EFA6}"/>
                  </a:ext>
                </a:extLst>
              </p:cNvPr>
              <p:cNvSpPr/>
              <p:nvPr/>
            </p:nvSpPr>
            <p:spPr>
              <a:xfrm>
                <a:off x="3367387" y="1752600"/>
                <a:ext cx="519079" cy="2438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4FE3769-CDF8-49F0-8D2E-840F4AAC9F09}"/>
                  </a:ext>
                </a:extLst>
              </p:cNvPr>
              <p:cNvCxnSpPr/>
              <p:nvPr/>
            </p:nvCxnSpPr>
            <p:spPr>
              <a:xfrm>
                <a:off x="3367387" y="2503488"/>
                <a:ext cx="5190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1D0A597-B8F7-4E88-AE1A-B635ED133EE6}"/>
                  </a:ext>
                </a:extLst>
              </p:cNvPr>
              <p:cNvCxnSpPr/>
              <p:nvPr/>
            </p:nvCxnSpPr>
            <p:spPr>
              <a:xfrm>
                <a:off x="3367387" y="2947988"/>
                <a:ext cx="5190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7633DFA-4BC7-45A0-9FDA-A7020DF847B0}"/>
                  </a:ext>
                </a:extLst>
              </p:cNvPr>
              <p:cNvCxnSpPr/>
              <p:nvPr/>
            </p:nvCxnSpPr>
            <p:spPr>
              <a:xfrm>
                <a:off x="3367387" y="2057400"/>
                <a:ext cx="5190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0753210-8A63-4FB9-93A3-B7576D1E6B87}"/>
                  </a:ext>
                </a:extLst>
              </p:cNvPr>
              <p:cNvCxnSpPr/>
              <p:nvPr/>
            </p:nvCxnSpPr>
            <p:spPr>
              <a:xfrm>
                <a:off x="3367387" y="3394075"/>
                <a:ext cx="5190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C9C739D-1C6D-4FE7-B0AA-0ECA5B4C4FEF}"/>
                  </a:ext>
                </a:extLst>
              </p:cNvPr>
              <p:cNvCxnSpPr/>
              <p:nvPr/>
            </p:nvCxnSpPr>
            <p:spPr>
              <a:xfrm>
                <a:off x="3367387" y="3840163"/>
                <a:ext cx="5190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7" name="TextBox 6">
              <a:extLst>
                <a:ext uri="{FF2B5EF4-FFF2-40B4-BE49-F238E27FC236}">
                  <a16:creationId xmlns:a16="http://schemas.microsoft.com/office/drawing/2014/main" id="{5EC1593E-8579-4C67-B64A-99ABE872F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139" y="1658236"/>
              <a:ext cx="312906" cy="201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B59B22-EE55-48CC-BAD5-622EB3401AF5}"/>
                </a:ext>
              </a:extLst>
            </p:cNvPr>
            <p:cNvCxnSpPr/>
            <p:nvPr/>
          </p:nvCxnSpPr>
          <p:spPr>
            <a:xfrm>
              <a:off x="762465" y="4191000"/>
              <a:ext cx="1190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9" name="TextBox 9">
              <a:extLst>
                <a:ext uri="{FF2B5EF4-FFF2-40B4-BE49-F238E27FC236}">
                  <a16:creationId xmlns:a16="http://schemas.microsoft.com/office/drawing/2014/main" id="{DFD9973D-3296-4617-BCC2-CDD4887E8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33" y="3729335"/>
              <a:ext cx="149271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b       1234</a:t>
              </a:r>
            </a:p>
            <a:p>
              <a:r>
                <a:rPr lang="en-US" altLang="en-US"/>
                <a:t>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9CA3C69-40DA-4A19-A646-6D2962746FC6}"/>
                </a:ext>
              </a:extLst>
            </p:cNvPr>
            <p:cNvCxnSpPr>
              <a:endCxn id="3" idx="1"/>
            </p:cNvCxnSpPr>
            <p:nvPr/>
          </p:nvCxnSpPr>
          <p:spPr>
            <a:xfrm flipV="1">
              <a:off x="1424411" y="2971800"/>
              <a:ext cx="1942977" cy="1509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3CA381-D20F-4AD3-9DFB-2D23604923F4}"/>
              </a:ext>
            </a:extLst>
          </p:cNvPr>
          <p:cNvSpPr txBox="1"/>
          <p:nvPr/>
        </p:nvSpPr>
        <p:spPr>
          <a:xfrm>
            <a:off x="609600" y="1143000"/>
            <a:ext cx="76200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dirty="0"/>
              <a:t>Draw the memory map of the following </a:t>
            </a:r>
            <a:r>
              <a:rPr lang="en-US" dirty="0" err="1"/>
              <a:t>int</a:t>
            </a:r>
            <a:r>
              <a:rPr lang="en-US" dirty="0"/>
              <a:t> and of the one-dimensional array of type int.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[] a = new </a:t>
            </a:r>
            <a:r>
              <a:rPr lang="en-US" dirty="0" err="1"/>
              <a:t>int</a:t>
            </a:r>
            <a:r>
              <a:rPr lang="en-US" dirty="0"/>
              <a:t>[6];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b = 1234;</a:t>
            </a:r>
          </a:p>
          <a:p>
            <a:pPr>
              <a:defRPr/>
            </a:pP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D43FB-0492-4980-B993-F3D47DC10973}"/>
              </a:ext>
            </a:extLst>
          </p:cNvPr>
          <p:cNvCxnSpPr/>
          <p:nvPr/>
        </p:nvCxnSpPr>
        <p:spPr>
          <a:xfrm>
            <a:off x="1066800" y="5232400"/>
            <a:ext cx="119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20">
            <a:extLst>
              <a:ext uri="{FF2B5EF4-FFF2-40B4-BE49-F238E27FC236}">
                <a16:creationId xmlns:a16="http://schemas.microsoft.com/office/drawing/2014/main" id="{A2FD6D91-364B-4DD8-8646-9E2875D1B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4775"/>
            <a:ext cx="73152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b="1"/>
              <a:t>Memory Map Examples: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2">
            <a:extLst>
              <a:ext uri="{FF2B5EF4-FFF2-40B4-BE49-F238E27FC236}">
                <a16:creationId xmlns:a16="http://schemas.microsoft.com/office/drawing/2014/main" id="{02B5A5D4-1A01-488E-BF60-D0F702A1C18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67000"/>
            <a:ext cx="7721600" cy="3657600"/>
            <a:chOff x="356308" y="990600"/>
            <a:chExt cx="7720892" cy="3657600"/>
          </a:xfrm>
        </p:grpSpPr>
        <p:sp>
          <p:nvSpPr>
            <p:cNvPr id="31751" name="Rectangle 15">
              <a:extLst>
                <a:ext uri="{FF2B5EF4-FFF2-40B4-BE49-F238E27FC236}">
                  <a16:creationId xmlns:a16="http://schemas.microsoft.com/office/drawing/2014/main" id="{058E4F36-B5E5-4E20-8B4F-C2EFD11C3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465262"/>
              <a:ext cx="5029200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752" name="Rectangle 32">
              <a:extLst>
                <a:ext uri="{FF2B5EF4-FFF2-40B4-BE49-F238E27FC236}">
                  <a16:creationId xmlns:a16="http://schemas.microsoft.com/office/drawing/2014/main" id="{E27C0109-60FB-4D2C-B1C5-B418F4826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65262"/>
              <a:ext cx="1190318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753" name="Text Box 55">
              <a:extLst>
                <a:ext uri="{FF2B5EF4-FFF2-40B4-BE49-F238E27FC236}">
                  <a16:creationId xmlns:a16="http://schemas.microsoft.com/office/drawing/2014/main" id="{B79854AF-0871-47D5-8A92-0E29D277C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639" y="99060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31754" name="Text Box 55">
              <a:extLst>
                <a:ext uri="{FF2B5EF4-FFF2-40B4-BE49-F238E27FC236}">
                  <a16:creationId xmlns:a16="http://schemas.microsoft.com/office/drawing/2014/main" id="{171E73D0-1067-4041-A1E9-CFD078D85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008" y="9906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Heap</a:t>
              </a:r>
            </a:p>
          </p:txBody>
        </p:sp>
        <p:grpSp>
          <p:nvGrpSpPr>
            <p:cNvPr id="31755" name="Group 5">
              <a:extLst>
                <a:ext uri="{FF2B5EF4-FFF2-40B4-BE49-F238E27FC236}">
                  <a16:creationId xmlns:a16="http://schemas.microsoft.com/office/drawing/2014/main" id="{F33D40B2-8055-4BDE-B5A9-A4D6708A3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5697" y="2209800"/>
              <a:ext cx="518144" cy="1549242"/>
              <a:chOff x="3625697" y="2209800"/>
              <a:chExt cx="518144" cy="154924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6E82FC-5F5A-45F8-860A-B5324BC86210}"/>
                  </a:ext>
                </a:extLst>
              </p:cNvPr>
              <p:cNvSpPr/>
              <p:nvPr/>
            </p:nvSpPr>
            <p:spPr>
              <a:xfrm>
                <a:off x="3626258" y="2209800"/>
                <a:ext cx="517477" cy="1549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ED3F1A0-A121-4B54-8610-B2A773A1E671}"/>
                  </a:ext>
                </a:extLst>
              </p:cNvPr>
              <p:cNvCxnSpPr/>
              <p:nvPr/>
            </p:nvCxnSpPr>
            <p:spPr>
              <a:xfrm>
                <a:off x="3626258" y="3302000"/>
                <a:ext cx="5174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DDD811F-EFB0-48CD-9DE7-DF6376D448E6}"/>
                  </a:ext>
                </a:extLst>
              </p:cNvPr>
              <p:cNvCxnSpPr/>
              <p:nvPr/>
            </p:nvCxnSpPr>
            <p:spPr>
              <a:xfrm>
                <a:off x="3626258" y="2768600"/>
                <a:ext cx="5174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7C92D-EB35-4769-B6F9-064890A048F5}"/>
                </a:ext>
              </a:extLst>
            </p:cNvPr>
            <p:cNvCxnSpPr/>
            <p:nvPr/>
          </p:nvCxnSpPr>
          <p:spPr>
            <a:xfrm>
              <a:off x="762671" y="4191000"/>
              <a:ext cx="11889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57" name="TextBox 9">
              <a:extLst>
                <a:ext uri="{FF2B5EF4-FFF2-40B4-BE49-F238E27FC236}">
                  <a16:creationId xmlns:a16="http://schemas.microsoft.com/office/drawing/2014/main" id="{373C5614-630F-44F7-BDF9-6B88A2437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08" y="419708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19AD30-A821-4928-99FD-4C8A25372443}"/>
                </a:ext>
              </a:extLst>
            </p:cNvPr>
            <p:cNvCxnSpPr>
              <a:endCxn id="3" idx="1"/>
            </p:cNvCxnSpPr>
            <p:nvPr/>
          </p:nvCxnSpPr>
          <p:spPr>
            <a:xfrm flipV="1">
              <a:off x="1505553" y="2984500"/>
              <a:ext cx="2120706" cy="1447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A1751C-1054-4B6E-8D0C-7EBBC9D81A79}"/>
                </a:ext>
              </a:extLst>
            </p:cNvPr>
            <p:cNvCxnSpPr/>
            <p:nvPr/>
          </p:nvCxnSpPr>
          <p:spPr>
            <a:xfrm flipV="1">
              <a:off x="4007223" y="2486025"/>
              <a:ext cx="549225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5646F85-AB20-4C8F-BA74-9766A5706195}"/>
                </a:ext>
              </a:extLst>
            </p:cNvPr>
            <p:cNvCxnSpPr/>
            <p:nvPr/>
          </p:nvCxnSpPr>
          <p:spPr>
            <a:xfrm flipV="1">
              <a:off x="4007223" y="3052763"/>
              <a:ext cx="549225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6AB0C5-CE7B-4DAD-B7D5-773B45161691}"/>
                </a:ext>
              </a:extLst>
            </p:cNvPr>
            <p:cNvCxnSpPr/>
            <p:nvPr/>
          </p:nvCxnSpPr>
          <p:spPr>
            <a:xfrm flipV="1">
              <a:off x="4007223" y="3581400"/>
              <a:ext cx="549225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47" name="TextBox 13">
            <a:extLst>
              <a:ext uri="{FF2B5EF4-FFF2-40B4-BE49-F238E27FC236}">
                <a16:creationId xmlns:a16="http://schemas.microsoft.com/office/drawing/2014/main" id="{71C0E1DB-CB69-487E-BF94-46456D999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239713"/>
            <a:ext cx="723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2.  Draw the memory map of the following one-dimensional array of String.</a:t>
            </a:r>
          </a:p>
          <a:p>
            <a:r>
              <a:rPr lang="en-US" altLang="en-US"/>
              <a:t>		String[] z = new String[3];</a:t>
            </a:r>
          </a:p>
          <a:p>
            <a:r>
              <a:rPr lang="en-US" altLang="en-US"/>
              <a:t>          		for (int i=0; i&lt;z.length; i++) {</a:t>
            </a:r>
          </a:p>
          <a:p>
            <a:r>
              <a:rPr lang="en-US" altLang="en-US"/>
              <a:t>                     		z[i] = “number ” + i;</a:t>
            </a:r>
          </a:p>
          <a:p>
            <a:r>
              <a:rPr lang="en-US" altLang="en-US"/>
              <a:t>               	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4B889-2827-4752-9A9A-52032E22138D}"/>
              </a:ext>
            </a:extLst>
          </p:cNvPr>
          <p:cNvSpPr/>
          <p:nvPr/>
        </p:nvSpPr>
        <p:spPr>
          <a:xfrm>
            <a:off x="4664075" y="3957638"/>
            <a:ext cx="1736725" cy="407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“number 0”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B6907C-D72F-41B5-A352-F5378642282B}"/>
              </a:ext>
            </a:extLst>
          </p:cNvPr>
          <p:cNvSpPr/>
          <p:nvPr/>
        </p:nvSpPr>
        <p:spPr>
          <a:xfrm>
            <a:off x="4664075" y="4514850"/>
            <a:ext cx="1736725" cy="4079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“number 1”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97DA8B-F531-4CC0-A107-B0A419620F17}"/>
              </a:ext>
            </a:extLst>
          </p:cNvPr>
          <p:cNvSpPr/>
          <p:nvPr/>
        </p:nvSpPr>
        <p:spPr>
          <a:xfrm>
            <a:off x="4664075" y="5027613"/>
            <a:ext cx="1736725" cy="407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“number 2”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12">
            <a:extLst>
              <a:ext uri="{FF2B5EF4-FFF2-40B4-BE49-F238E27FC236}">
                <a16:creationId xmlns:a16="http://schemas.microsoft.com/office/drawing/2014/main" id="{24EEFAF6-61F7-45A8-B230-03DA33556A44}"/>
              </a:ext>
            </a:extLst>
          </p:cNvPr>
          <p:cNvGrpSpPr>
            <a:grpSpLocks/>
          </p:cNvGrpSpPr>
          <p:nvPr/>
        </p:nvGrpSpPr>
        <p:grpSpPr bwMode="auto">
          <a:xfrm>
            <a:off x="3175" y="2536825"/>
            <a:ext cx="8199438" cy="4092575"/>
            <a:chOff x="-123411" y="1151438"/>
            <a:chExt cx="8200611" cy="3496762"/>
          </a:xfrm>
        </p:grpSpPr>
        <p:sp>
          <p:nvSpPr>
            <p:cNvPr id="33817" name="Rectangle 15">
              <a:extLst>
                <a:ext uri="{FF2B5EF4-FFF2-40B4-BE49-F238E27FC236}">
                  <a16:creationId xmlns:a16="http://schemas.microsoft.com/office/drawing/2014/main" id="{5736F23B-DBA9-4CA3-8488-5C2357F07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465262"/>
              <a:ext cx="5029200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818" name="Rectangle 32">
              <a:extLst>
                <a:ext uri="{FF2B5EF4-FFF2-40B4-BE49-F238E27FC236}">
                  <a16:creationId xmlns:a16="http://schemas.microsoft.com/office/drawing/2014/main" id="{DFBE8FB1-FCD0-417D-A892-599D0DC84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586" y="1465262"/>
              <a:ext cx="1190318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819" name="Text Box 55">
              <a:extLst>
                <a:ext uri="{FF2B5EF4-FFF2-40B4-BE49-F238E27FC236}">
                  <a16:creationId xmlns:a16="http://schemas.microsoft.com/office/drawing/2014/main" id="{2859C451-AF35-47B3-8756-4AE6BC55F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586" y="1152847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33820" name="Text Box 55">
              <a:extLst>
                <a:ext uri="{FF2B5EF4-FFF2-40B4-BE49-F238E27FC236}">
                  <a16:creationId xmlns:a16="http://schemas.microsoft.com/office/drawing/2014/main" id="{A81166E1-CC5B-4589-AFB8-D02AA1239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1151438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Heap</a:t>
              </a:r>
            </a:p>
          </p:txBody>
        </p:sp>
        <p:grpSp>
          <p:nvGrpSpPr>
            <p:cNvPr id="33821" name="Group 5">
              <a:extLst>
                <a:ext uri="{FF2B5EF4-FFF2-40B4-BE49-F238E27FC236}">
                  <a16:creationId xmlns:a16="http://schemas.microsoft.com/office/drawing/2014/main" id="{4C1BF8AD-CBC5-41F4-83BA-E9223C47C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5764" y="2132522"/>
              <a:ext cx="545904" cy="2134175"/>
              <a:chOff x="3615764" y="2132522"/>
              <a:chExt cx="545904" cy="213417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97992C9-024F-414E-9753-8B2657925B50}"/>
                  </a:ext>
                </a:extLst>
              </p:cNvPr>
              <p:cNvSpPr/>
              <p:nvPr/>
            </p:nvSpPr>
            <p:spPr>
              <a:xfrm>
                <a:off x="3625213" y="2132105"/>
                <a:ext cx="519186" cy="213495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8574BB3-AFE8-42E2-B65E-5B1F2B8CC63B}"/>
                  </a:ext>
                </a:extLst>
              </p:cNvPr>
              <p:cNvCxnSpPr/>
              <p:nvPr/>
            </p:nvCxnSpPr>
            <p:spPr>
              <a:xfrm>
                <a:off x="3642678" y="3432878"/>
                <a:ext cx="5191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A19C267-5D8F-4A73-A760-6BF345BFD435}"/>
                  </a:ext>
                </a:extLst>
              </p:cNvPr>
              <p:cNvCxnSpPr/>
              <p:nvPr/>
            </p:nvCxnSpPr>
            <p:spPr>
              <a:xfrm>
                <a:off x="3615687" y="2962213"/>
                <a:ext cx="5191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45958B-D3B5-4E47-9597-C414DDF5479C}"/>
                </a:ext>
              </a:extLst>
            </p:cNvPr>
            <p:cNvCxnSpPr/>
            <p:nvPr/>
          </p:nvCxnSpPr>
          <p:spPr>
            <a:xfrm>
              <a:off x="1180113" y="4041896"/>
              <a:ext cx="11907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23" name="TextBox 9">
              <a:extLst>
                <a:ext uri="{FF2B5EF4-FFF2-40B4-BE49-F238E27FC236}">
                  <a16:creationId xmlns:a16="http://schemas.microsoft.com/office/drawing/2014/main" id="{B4B7E2EC-843E-4D4A-AEA9-9AEC02570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3411" y="4187321"/>
              <a:ext cx="1192955" cy="39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students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4364EB-F242-40F2-A20F-A5A2AC68C452}"/>
                </a:ext>
              </a:extLst>
            </p:cNvPr>
            <p:cNvCxnSpPr>
              <a:endCxn id="3" idx="1"/>
            </p:cNvCxnSpPr>
            <p:nvPr/>
          </p:nvCxnSpPr>
          <p:spPr>
            <a:xfrm flipV="1">
              <a:off x="2047012" y="3199580"/>
              <a:ext cx="1578201" cy="122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765E12-7050-4421-9494-34F65FD87B67}"/>
                </a:ext>
              </a:extLst>
            </p:cNvPr>
            <p:cNvCxnSpPr/>
            <p:nvPr/>
          </p:nvCxnSpPr>
          <p:spPr>
            <a:xfrm flipV="1">
              <a:off x="4006268" y="2712638"/>
              <a:ext cx="550941" cy="2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739E854-27C6-411B-80C6-6A8C8CAC57B9}"/>
                </a:ext>
              </a:extLst>
            </p:cNvPr>
            <p:cNvCxnSpPr/>
            <p:nvPr/>
          </p:nvCxnSpPr>
          <p:spPr>
            <a:xfrm flipV="1">
              <a:off x="3998329" y="3213144"/>
              <a:ext cx="550942" cy="40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63A065-0C6D-4AE1-B523-D75305CE5425}"/>
                </a:ext>
              </a:extLst>
            </p:cNvPr>
            <p:cNvCxnSpPr/>
            <p:nvPr/>
          </p:nvCxnSpPr>
          <p:spPr>
            <a:xfrm flipV="1">
              <a:off x="4006268" y="3647187"/>
              <a:ext cx="550941" cy="2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0510451-09BF-4292-B183-8B5AC4FFA214}"/>
                </a:ext>
              </a:extLst>
            </p:cNvPr>
            <p:cNvCxnSpPr/>
            <p:nvPr/>
          </p:nvCxnSpPr>
          <p:spPr>
            <a:xfrm flipV="1">
              <a:off x="3998329" y="4041896"/>
              <a:ext cx="550942" cy="2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5" name="TextBox 13">
            <a:extLst>
              <a:ext uri="{FF2B5EF4-FFF2-40B4-BE49-F238E27FC236}">
                <a16:creationId xmlns:a16="http://schemas.microsoft.com/office/drawing/2014/main" id="{6144521B-BCD6-44BC-B97F-29897871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1288"/>
            <a:ext cx="9220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3. Write a shallow copy of the following and draw the memory map. Assume there are objects defined as Student s1, s2, s3, s4, s5;</a:t>
            </a:r>
          </a:p>
          <a:p>
            <a:pPr lvl="2"/>
            <a:r>
              <a:rPr lang="en-US" altLang="en-US"/>
              <a:t>Student[] students = {s1, s2, s3, s4, s5};</a:t>
            </a:r>
          </a:p>
          <a:p>
            <a:pPr lvl="2"/>
            <a:r>
              <a:rPr lang="en-US" altLang="en-US"/>
              <a:t>Student[] copy = new Student[students.length];</a:t>
            </a:r>
          </a:p>
          <a:p>
            <a:pPr lvl="2"/>
            <a:r>
              <a:rPr lang="en-US" altLang="en-US"/>
              <a:t>for (int i=0; i&lt;copy.length; i++) {</a:t>
            </a:r>
          </a:p>
          <a:p>
            <a:pPr lvl="2"/>
            <a:r>
              <a:rPr lang="en-US" altLang="en-US"/>
              <a:t>  	 copy[i] = students[i];</a:t>
            </a:r>
          </a:p>
          <a:p>
            <a:pPr lvl="2"/>
            <a:r>
              <a:rPr lang="en-US" altLang="en-US"/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CD4965-6F24-4DC4-81A3-DA0A015D0605}"/>
              </a:ext>
            </a:extLst>
          </p:cNvPr>
          <p:cNvCxnSpPr/>
          <p:nvPr/>
        </p:nvCxnSpPr>
        <p:spPr>
          <a:xfrm>
            <a:off x="3770313" y="5664200"/>
            <a:ext cx="517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E457F76-43EE-4B17-853A-F04ADF43193E}"/>
              </a:ext>
            </a:extLst>
          </p:cNvPr>
          <p:cNvSpPr/>
          <p:nvPr/>
        </p:nvSpPr>
        <p:spPr>
          <a:xfrm>
            <a:off x="4718050" y="5816600"/>
            <a:ext cx="1370013" cy="4079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s5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BBA466-4EF6-407F-8CC8-293602E925A0}"/>
              </a:ext>
            </a:extLst>
          </p:cNvPr>
          <p:cNvSpPr/>
          <p:nvPr/>
        </p:nvSpPr>
        <p:spPr>
          <a:xfrm>
            <a:off x="4718050" y="4183063"/>
            <a:ext cx="1370013" cy="407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s2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3B759B-1C55-438B-90C3-866D88421F49}"/>
              </a:ext>
            </a:extLst>
          </p:cNvPr>
          <p:cNvSpPr/>
          <p:nvPr/>
        </p:nvSpPr>
        <p:spPr>
          <a:xfrm>
            <a:off x="4718050" y="4738688"/>
            <a:ext cx="1370013" cy="407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s3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41117A-BCD4-401E-8994-BF28D8DF2EEF}"/>
              </a:ext>
            </a:extLst>
          </p:cNvPr>
          <p:cNvSpPr/>
          <p:nvPr/>
        </p:nvSpPr>
        <p:spPr>
          <a:xfrm>
            <a:off x="4718050" y="5253038"/>
            <a:ext cx="1370013" cy="406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s4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999560-B123-47F1-9F49-AA1170665D33}"/>
              </a:ext>
            </a:extLst>
          </p:cNvPr>
          <p:cNvCxnSpPr/>
          <p:nvPr/>
        </p:nvCxnSpPr>
        <p:spPr>
          <a:xfrm>
            <a:off x="3751263" y="4141788"/>
            <a:ext cx="519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4442F3-810A-49AD-9043-E4F7D021A2F7}"/>
              </a:ext>
            </a:extLst>
          </p:cNvPr>
          <p:cNvCxnSpPr/>
          <p:nvPr/>
        </p:nvCxnSpPr>
        <p:spPr>
          <a:xfrm flipV="1">
            <a:off x="4132263" y="3881438"/>
            <a:ext cx="550862" cy="3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8CDD82-C156-4B06-B29E-1F2FBC53F736}"/>
              </a:ext>
            </a:extLst>
          </p:cNvPr>
          <p:cNvSpPr/>
          <p:nvPr/>
        </p:nvSpPr>
        <p:spPr>
          <a:xfrm>
            <a:off x="4718050" y="3686175"/>
            <a:ext cx="1370013" cy="406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FCF007-5448-4098-9067-A603AA3B3473}"/>
              </a:ext>
            </a:extLst>
          </p:cNvPr>
          <p:cNvSpPr/>
          <p:nvPr/>
        </p:nvSpPr>
        <p:spPr>
          <a:xfrm>
            <a:off x="6746875" y="3200400"/>
            <a:ext cx="517525" cy="24971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AD718B-1F01-4902-9152-EB6E4112A3C5}"/>
              </a:ext>
            </a:extLst>
          </p:cNvPr>
          <p:cNvCxnSpPr>
            <a:endCxn id="29" idx="3"/>
          </p:cNvCxnSpPr>
          <p:nvPr/>
        </p:nvCxnSpPr>
        <p:spPr>
          <a:xfrm flipH="1">
            <a:off x="6088063" y="3432175"/>
            <a:ext cx="85248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CF68A6-33E3-45AA-9D12-A3D0BF66014D}"/>
              </a:ext>
            </a:extLst>
          </p:cNvPr>
          <p:cNvCxnSpPr>
            <a:endCxn id="38" idx="3"/>
          </p:cNvCxnSpPr>
          <p:nvPr/>
        </p:nvCxnSpPr>
        <p:spPr>
          <a:xfrm flipH="1">
            <a:off x="6088063" y="3930650"/>
            <a:ext cx="85248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54435F-B474-4E4F-8785-F3FF07756791}"/>
              </a:ext>
            </a:extLst>
          </p:cNvPr>
          <p:cNvCxnSpPr>
            <a:endCxn id="45" idx="3"/>
          </p:cNvCxnSpPr>
          <p:nvPr/>
        </p:nvCxnSpPr>
        <p:spPr>
          <a:xfrm flipH="1">
            <a:off x="6088063" y="4486275"/>
            <a:ext cx="85248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64D976-91C7-45DD-B024-AD3D82DA4644}"/>
              </a:ext>
            </a:extLst>
          </p:cNvPr>
          <p:cNvCxnSpPr>
            <a:endCxn id="48" idx="3"/>
          </p:cNvCxnSpPr>
          <p:nvPr/>
        </p:nvCxnSpPr>
        <p:spPr>
          <a:xfrm flipH="1">
            <a:off x="6088063" y="5005388"/>
            <a:ext cx="852487" cy="45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ECDE4F-2864-4A06-B605-2712EA2E4262}"/>
              </a:ext>
            </a:extLst>
          </p:cNvPr>
          <p:cNvCxnSpPr>
            <a:endCxn id="36" idx="3"/>
          </p:cNvCxnSpPr>
          <p:nvPr/>
        </p:nvCxnSpPr>
        <p:spPr>
          <a:xfrm flipH="1">
            <a:off x="6088063" y="5507038"/>
            <a:ext cx="852487" cy="512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82796-559D-4320-9C07-055E405E4AF8}"/>
              </a:ext>
            </a:extLst>
          </p:cNvPr>
          <p:cNvCxnSpPr/>
          <p:nvPr/>
        </p:nvCxnSpPr>
        <p:spPr>
          <a:xfrm>
            <a:off x="6746875" y="3657600"/>
            <a:ext cx="517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3B1AAE-5197-403F-9054-7FA17D41D8D9}"/>
              </a:ext>
            </a:extLst>
          </p:cNvPr>
          <p:cNvCxnSpPr/>
          <p:nvPr/>
        </p:nvCxnSpPr>
        <p:spPr>
          <a:xfrm>
            <a:off x="6746875" y="4183063"/>
            <a:ext cx="517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288A1A-9425-4500-B711-A80B1B41C6C2}"/>
              </a:ext>
            </a:extLst>
          </p:cNvPr>
          <p:cNvCxnSpPr/>
          <p:nvPr/>
        </p:nvCxnSpPr>
        <p:spPr>
          <a:xfrm>
            <a:off x="6746875" y="4738688"/>
            <a:ext cx="517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61B39B1-220B-4F18-9B33-3A81EC25C4A6}"/>
              </a:ext>
            </a:extLst>
          </p:cNvPr>
          <p:cNvCxnSpPr/>
          <p:nvPr/>
        </p:nvCxnSpPr>
        <p:spPr>
          <a:xfrm>
            <a:off x="6731000" y="5260975"/>
            <a:ext cx="519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C34E91-240F-4246-A5CA-D3DE15024A73}"/>
              </a:ext>
            </a:extLst>
          </p:cNvPr>
          <p:cNvCxnSpPr/>
          <p:nvPr/>
        </p:nvCxnSpPr>
        <p:spPr>
          <a:xfrm>
            <a:off x="1306513" y="5260975"/>
            <a:ext cx="119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5" name="TextBox 53">
            <a:extLst>
              <a:ext uri="{FF2B5EF4-FFF2-40B4-BE49-F238E27FC236}">
                <a16:creationId xmlns:a16="http://schemas.microsoft.com/office/drawing/2014/main" id="{C01FAC34-C59F-4854-AF67-EFA22128B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5334000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copy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8EF4FC2-1382-4EC2-9D1B-847FB38D0340}"/>
              </a:ext>
            </a:extLst>
          </p:cNvPr>
          <p:cNvSpPr/>
          <p:nvPr/>
        </p:nvSpPr>
        <p:spPr>
          <a:xfrm>
            <a:off x="1960563" y="3121025"/>
            <a:ext cx="4725987" cy="2411413"/>
          </a:xfrm>
          <a:custGeom>
            <a:avLst/>
            <a:gdLst>
              <a:gd name="connsiteX0" fmla="*/ 0 w 407625"/>
              <a:gd name="connsiteY0" fmla="*/ 385590 h 385590"/>
              <a:gd name="connsiteX1" fmla="*/ 55085 w 407625"/>
              <a:gd name="connsiteY1" fmla="*/ 374573 h 385590"/>
              <a:gd name="connsiteX2" fmla="*/ 88135 w 407625"/>
              <a:gd name="connsiteY2" fmla="*/ 341523 h 385590"/>
              <a:gd name="connsiteX3" fmla="*/ 363557 w 407625"/>
              <a:gd name="connsiteY3" fmla="*/ 77118 h 385590"/>
              <a:gd name="connsiteX4" fmla="*/ 385591 w 407625"/>
              <a:gd name="connsiteY4" fmla="*/ 33050 h 385590"/>
              <a:gd name="connsiteX5" fmla="*/ 407625 w 407625"/>
              <a:gd name="connsiteY5" fmla="*/ 0 h 385590"/>
              <a:gd name="connsiteX0" fmla="*/ 0 w 1080318"/>
              <a:gd name="connsiteY0" fmla="*/ 356390 h 356390"/>
              <a:gd name="connsiteX1" fmla="*/ 55085 w 1080318"/>
              <a:gd name="connsiteY1" fmla="*/ 345373 h 356390"/>
              <a:gd name="connsiteX2" fmla="*/ 88135 w 1080318"/>
              <a:gd name="connsiteY2" fmla="*/ 312323 h 356390"/>
              <a:gd name="connsiteX3" fmla="*/ 363557 w 1080318"/>
              <a:gd name="connsiteY3" fmla="*/ 47918 h 356390"/>
              <a:gd name="connsiteX4" fmla="*/ 385591 w 1080318"/>
              <a:gd name="connsiteY4" fmla="*/ 3850 h 356390"/>
              <a:gd name="connsiteX5" fmla="*/ 1080318 w 1080318"/>
              <a:gd name="connsiteY5" fmla="*/ 152779 h 356390"/>
              <a:gd name="connsiteX0" fmla="*/ 0 w 1200741"/>
              <a:gd name="connsiteY0" fmla="*/ 361754 h 361754"/>
              <a:gd name="connsiteX1" fmla="*/ 55085 w 1200741"/>
              <a:gd name="connsiteY1" fmla="*/ 350737 h 361754"/>
              <a:gd name="connsiteX2" fmla="*/ 88135 w 1200741"/>
              <a:gd name="connsiteY2" fmla="*/ 317687 h 361754"/>
              <a:gd name="connsiteX3" fmla="*/ 363557 w 1200741"/>
              <a:gd name="connsiteY3" fmla="*/ 53282 h 361754"/>
              <a:gd name="connsiteX4" fmla="*/ 1162974 w 1200741"/>
              <a:gd name="connsiteY4" fmla="*/ 7632 h 361754"/>
              <a:gd name="connsiteX5" fmla="*/ 1080318 w 1200741"/>
              <a:gd name="connsiteY5" fmla="*/ 158143 h 361754"/>
              <a:gd name="connsiteX0" fmla="*/ 0 w 1200741"/>
              <a:gd name="connsiteY0" fmla="*/ 358256 h 366568"/>
              <a:gd name="connsiteX1" fmla="*/ 55085 w 1200741"/>
              <a:gd name="connsiteY1" fmla="*/ 347239 h 366568"/>
              <a:gd name="connsiteX2" fmla="*/ 201735 w 1200741"/>
              <a:gd name="connsiteY2" fmla="*/ 129045 h 366568"/>
              <a:gd name="connsiteX3" fmla="*/ 363557 w 1200741"/>
              <a:gd name="connsiteY3" fmla="*/ 49784 h 366568"/>
              <a:gd name="connsiteX4" fmla="*/ 1162974 w 1200741"/>
              <a:gd name="connsiteY4" fmla="*/ 4134 h 366568"/>
              <a:gd name="connsiteX5" fmla="*/ 1080318 w 1200741"/>
              <a:gd name="connsiteY5" fmla="*/ 154645 h 366568"/>
              <a:gd name="connsiteX0" fmla="*/ 0 w 1193849"/>
              <a:gd name="connsiteY0" fmla="*/ 364702 h 373014"/>
              <a:gd name="connsiteX1" fmla="*/ 55085 w 1193849"/>
              <a:gd name="connsiteY1" fmla="*/ 353685 h 373014"/>
              <a:gd name="connsiteX2" fmla="*/ 201735 w 1193849"/>
              <a:gd name="connsiteY2" fmla="*/ 135491 h 373014"/>
              <a:gd name="connsiteX3" fmla="*/ 466020 w 1193849"/>
              <a:gd name="connsiteY3" fmla="*/ 26164 h 373014"/>
              <a:gd name="connsiteX4" fmla="*/ 1162974 w 1193849"/>
              <a:gd name="connsiteY4" fmla="*/ 10580 h 373014"/>
              <a:gd name="connsiteX5" fmla="*/ 1080318 w 1193849"/>
              <a:gd name="connsiteY5" fmla="*/ 161091 h 373014"/>
              <a:gd name="connsiteX0" fmla="*/ 0 w 1193849"/>
              <a:gd name="connsiteY0" fmla="*/ 364702 h 364702"/>
              <a:gd name="connsiteX1" fmla="*/ 121909 w 1193849"/>
              <a:gd name="connsiteY1" fmla="*/ 236585 h 364702"/>
              <a:gd name="connsiteX2" fmla="*/ 201735 w 1193849"/>
              <a:gd name="connsiteY2" fmla="*/ 135491 h 364702"/>
              <a:gd name="connsiteX3" fmla="*/ 466020 w 1193849"/>
              <a:gd name="connsiteY3" fmla="*/ 26164 h 364702"/>
              <a:gd name="connsiteX4" fmla="*/ 1162974 w 1193849"/>
              <a:gd name="connsiteY4" fmla="*/ 10580 h 364702"/>
              <a:gd name="connsiteX5" fmla="*/ 1080318 w 1193849"/>
              <a:gd name="connsiteY5" fmla="*/ 161091 h 364702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080318"/>
              <a:gd name="connsiteY0" fmla="*/ 362688 h 362688"/>
              <a:gd name="connsiteX1" fmla="*/ 121909 w 1080318"/>
              <a:gd name="connsiteY1" fmla="*/ 234571 h 362688"/>
              <a:gd name="connsiteX2" fmla="*/ 466020 w 1080318"/>
              <a:gd name="connsiteY2" fmla="*/ 24150 h 362688"/>
              <a:gd name="connsiteX3" fmla="*/ 708572 w 1080318"/>
              <a:gd name="connsiteY3" fmla="*/ 19643 h 362688"/>
              <a:gd name="connsiteX4" fmla="*/ 1080318 w 1080318"/>
              <a:gd name="connsiteY4" fmla="*/ 159077 h 362688"/>
              <a:gd name="connsiteX0" fmla="*/ 0 w 955580"/>
              <a:gd name="connsiteY0" fmla="*/ 356706 h 356706"/>
              <a:gd name="connsiteX1" fmla="*/ 121909 w 955580"/>
              <a:gd name="connsiteY1" fmla="*/ 228589 h 356706"/>
              <a:gd name="connsiteX2" fmla="*/ 466020 w 955580"/>
              <a:gd name="connsiteY2" fmla="*/ 18168 h 356706"/>
              <a:gd name="connsiteX3" fmla="*/ 708572 w 955580"/>
              <a:gd name="connsiteY3" fmla="*/ 13661 h 356706"/>
              <a:gd name="connsiteX4" fmla="*/ 955580 w 955580"/>
              <a:gd name="connsiteY4" fmla="*/ 40743 h 356706"/>
              <a:gd name="connsiteX0" fmla="*/ 0 w 955580"/>
              <a:gd name="connsiteY0" fmla="*/ 357142 h 357142"/>
              <a:gd name="connsiteX1" fmla="*/ 121909 w 955580"/>
              <a:gd name="connsiteY1" fmla="*/ 229025 h 357142"/>
              <a:gd name="connsiteX2" fmla="*/ 466020 w 955580"/>
              <a:gd name="connsiteY2" fmla="*/ 18604 h 357142"/>
              <a:gd name="connsiteX3" fmla="*/ 708572 w 955580"/>
              <a:gd name="connsiteY3" fmla="*/ 14097 h 357142"/>
              <a:gd name="connsiteX4" fmla="*/ 955580 w 955580"/>
              <a:gd name="connsiteY4" fmla="*/ 41179 h 357142"/>
              <a:gd name="connsiteX0" fmla="*/ 0 w 955580"/>
              <a:gd name="connsiteY0" fmla="*/ 345532 h 345532"/>
              <a:gd name="connsiteX1" fmla="*/ 121909 w 955580"/>
              <a:gd name="connsiteY1" fmla="*/ 217415 h 345532"/>
              <a:gd name="connsiteX2" fmla="*/ 466020 w 955580"/>
              <a:gd name="connsiteY2" fmla="*/ 6994 h 345532"/>
              <a:gd name="connsiteX3" fmla="*/ 708572 w 955580"/>
              <a:gd name="connsiteY3" fmla="*/ 2487 h 345532"/>
              <a:gd name="connsiteX4" fmla="*/ 955580 w 955580"/>
              <a:gd name="connsiteY4" fmla="*/ 29569 h 345532"/>
              <a:gd name="connsiteX0" fmla="*/ 0 w 955580"/>
              <a:gd name="connsiteY0" fmla="*/ 347056 h 347056"/>
              <a:gd name="connsiteX1" fmla="*/ 121909 w 955580"/>
              <a:gd name="connsiteY1" fmla="*/ 218939 h 347056"/>
              <a:gd name="connsiteX2" fmla="*/ 463793 w 955580"/>
              <a:gd name="connsiteY2" fmla="*/ 3771 h 347056"/>
              <a:gd name="connsiteX3" fmla="*/ 708572 w 955580"/>
              <a:gd name="connsiteY3" fmla="*/ 4011 h 347056"/>
              <a:gd name="connsiteX4" fmla="*/ 955580 w 955580"/>
              <a:gd name="connsiteY4" fmla="*/ 31093 h 347056"/>
              <a:gd name="connsiteX0" fmla="*/ 0 w 955580"/>
              <a:gd name="connsiteY0" fmla="*/ 347056 h 347056"/>
              <a:gd name="connsiteX1" fmla="*/ 121909 w 955580"/>
              <a:gd name="connsiteY1" fmla="*/ 218939 h 347056"/>
              <a:gd name="connsiteX2" fmla="*/ 463793 w 955580"/>
              <a:gd name="connsiteY2" fmla="*/ 3771 h 347056"/>
              <a:gd name="connsiteX3" fmla="*/ 708572 w 955580"/>
              <a:gd name="connsiteY3" fmla="*/ 4011 h 347056"/>
              <a:gd name="connsiteX4" fmla="*/ 955580 w 955580"/>
              <a:gd name="connsiteY4" fmla="*/ 31093 h 347056"/>
              <a:gd name="connsiteX0" fmla="*/ 0 w 955580"/>
              <a:gd name="connsiteY0" fmla="*/ 347056 h 347056"/>
              <a:gd name="connsiteX1" fmla="*/ 121909 w 955580"/>
              <a:gd name="connsiteY1" fmla="*/ 218939 h 347056"/>
              <a:gd name="connsiteX2" fmla="*/ 463793 w 955580"/>
              <a:gd name="connsiteY2" fmla="*/ 3771 h 347056"/>
              <a:gd name="connsiteX3" fmla="*/ 708572 w 955580"/>
              <a:gd name="connsiteY3" fmla="*/ 4011 h 347056"/>
              <a:gd name="connsiteX4" fmla="*/ 955580 w 955580"/>
              <a:gd name="connsiteY4" fmla="*/ 31093 h 347056"/>
              <a:gd name="connsiteX0" fmla="*/ 0 w 955580"/>
              <a:gd name="connsiteY0" fmla="*/ 346546 h 346546"/>
              <a:gd name="connsiteX1" fmla="*/ 121909 w 955580"/>
              <a:gd name="connsiteY1" fmla="*/ 218429 h 346546"/>
              <a:gd name="connsiteX2" fmla="*/ 463793 w 955580"/>
              <a:gd name="connsiteY2" fmla="*/ 3261 h 346546"/>
              <a:gd name="connsiteX3" fmla="*/ 708572 w 955580"/>
              <a:gd name="connsiteY3" fmla="*/ 3501 h 346546"/>
              <a:gd name="connsiteX4" fmla="*/ 955580 w 955580"/>
              <a:gd name="connsiteY4" fmla="*/ 30583 h 34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580" h="346546">
                <a:moveTo>
                  <a:pt x="0" y="346546"/>
                </a:moveTo>
                <a:cubicBezTo>
                  <a:pt x="94096" y="251093"/>
                  <a:pt x="3219" y="338250"/>
                  <a:pt x="121909" y="218429"/>
                </a:cubicBezTo>
                <a:cubicBezTo>
                  <a:pt x="297681" y="40982"/>
                  <a:pt x="359693" y="5825"/>
                  <a:pt x="463793" y="3261"/>
                </a:cubicBezTo>
                <a:cubicBezTo>
                  <a:pt x="697445" y="-2494"/>
                  <a:pt x="486278" y="529"/>
                  <a:pt x="708572" y="3501"/>
                </a:cubicBezTo>
                <a:cubicBezTo>
                  <a:pt x="790656" y="4598"/>
                  <a:pt x="955580" y="30583"/>
                  <a:pt x="955580" y="3058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5">
            <a:extLst>
              <a:ext uri="{FF2B5EF4-FFF2-40B4-BE49-F238E27FC236}">
                <a16:creationId xmlns:a16="http://schemas.microsoft.com/office/drawing/2014/main" id="{057FB171-71E8-4FEB-8016-523E4D3C6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2752725"/>
            <a:ext cx="5029200" cy="372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5843" name="Rectangle 32">
            <a:extLst>
              <a:ext uri="{FF2B5EF4-FFF2-40B4-BE49-F238E27FC236}">
                <a16:creationId xmlns:a16="http://schemas.microsoft.com/office/drawing/2014/main" id="{C19FF997-53F9-4AC5-843A-F66669E6F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2752725"/>
            <a:ext cx="1190625" cy="372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5844" name="Text Box 55">
            <a:extLst>
              <a:ext uri="{FF2B5EF4-FFF2-40B4-BE49-F238E27FC236}">
                <a16:creationId xmlns:a16="http://schemas.microsoft.com/office/drawing/2014/main" id="{D1A808A8-EFE8-4C0A-AAAC-07F6DAEA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743200"/>
            <a:ext cx="76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8001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35845" name="Text Box 55">
            <a:extLst>
              <a:ext uri="{FF2B5EF4-FFF2-40B4-BE49-F238E27FC236}">
                <a16:creationId xmlns:a16="http://schemas.microsoft.com/office/drawing/2014/main" id="{9F54F0EC-AF65-4A8A-9805-9F4079CC5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743200"/>
            <a:ext cx="736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8001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Heap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A0281-BBE6-4D64-BD0A-EE2377379706}"/>
              </a:ext>
            </a:extLst>
          </p:cNvPr>
          <p:cNvCxnSpPr/>
          <p:nvPr/>
        </p:nvCxnSpPr>
        <p:spPr>
          <a:xfrm>
            <a:off x="1268413" y="5767388"/>
            <a:ext cx="119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7" name="TextBox 9">
            <a:extLst>
              <a:ext uri="{FF2B5EF4-FFF2-40B4-BE49-F238E27FC236}">
                <a16:creationId xmlns:a16="http://schemas.microsoft.com/office/drawing/2014/main" id="{C35EC66F-6A10-4EFF-ABBB-8FA7225FF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5937250"/>
            <a:ext cx="1192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students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DB7CC9-1EA8-434E-8916-173BE122257E}"/>
              </a:ext>
            </a:extLst>
          </p:cNvPr>
          <p:cNvCxnSpPr>
            <a:endCxn id="3" idx="1"/>
          </p:cNvCxnSpPr>
          <p:nvPr/>
        </p:nvCxnSpPr>
        <p:spPr>
          <a:xfrm flipV="1">
            <a:off x="1968500" y="5513388"/>
            <a:ext cx="1668463" cy="693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9" name="TextBox 13">
            <a:extLst>
              <a:ext uri="{FF2B5EF4-FFF2-40B4-BE49-F238E27FC236}">
                <a16:creationId xmlns:a16="http://schemas.microsoft.com/office/drawing/2014/main" id="{8A31EDF8-59BD-4D6D-A159-0D0B88C6E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4201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4.  Write a deep copy of the following and draw the memory map:</a:t>
            </a:r>
          </a:p>
          <a:p>
            <a:r>
              <a:rPr lang="en-US" altLang="en-US"/>
              <a:t>Assume there are objects defined as Student s1, s2, s3, s4, s5; and that Student has a copy constructor</a:t>
            </a:r>
          </a:p>
          <a:p>
            <a:pPr lvl="2"/>
            <a:r>
              <a:rPr lang="en-US" altLang="en-US" sz="2000"/>
              <a:t>Student[] students = {s1, s2, s3, s4, s5};</a:t>
            </a:r>
          </a:p>
          <a:p>
            <a:pPr lvl="2"/>
            <a:r>
              <a:rPr lang="en-US" altLang="en-US" sz="2000"/>
              <a:t>Student[] copy = new Student[students.length];</a:t>
            </a:r>
          </a:p>
          <a:p>
            <a:pPr lvl="2"/>
            <a:r>
              <a:rPr lang="en-US" altLang="en-US" sz="2000"/>
              <a:t>for (int i=0; i&lt;copy.length; i++) {</a:t>
            </a:r>
          </a:p>
          <a:p>
            <a:pPr lvl="2"/>
            <a:r>
              <a:rPr lang="en-US" altLang="en-US" sz="2000"/>
              <a:t>  	 copy[i] = new Student(students[i]);</a:t>
            </a:r>
          </a:p>
        </p:txBody>
      </p:sp>
      <p:grpSp>
        <p:nvGrpSpPr>
          <p:cNvPr id="35850" name="Group 18">
            <a:extLst>
              <a:ext uri="{FF2B5EF4-FFF2-40B4-BE49-F238E27FC236}">
                <a16:creationId xmlns:a16="http://schemas.microsoft.com/office/drawing/2014/main" id="{EB711B07-E794-40BF-B9BE-929AC0203710}"/>
              </a:ext>
            </a:extLst>
          </p:cNvPr>
          <p:cNvGrpSpPr>
            <a:grpSpLocks/>
          </p:cNvGrpSpPr>
          <p:nvPr/>
        </p:nvGrpSpPr>
        <p:grpSpPr bwMode="auto">
          <a:xfrm>
            <a:off x="3636963" y="4714875"/>
            <a:ext cx="2284412" cy="1590675"/>
            <a:chOff x="3637331" y="4630155"/>
            <a:chExt cx="2283774" cy="15911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2C8FAF-AEE5-4091-B9F8-6636FA2C5841}"/>
                </a:ext>
              </a:extLst>
            </p:cNvPr>
            <p:cNvSpPr/>
            <p:nvPr/>
          </p:nvSpPr>
          <p:spPr>
            <a:xfrm>
              <a:off x="3637331" y="4666678"/>
              <a:ext cx="517380" cy="15244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C806ABB-4BB8-4FC5-840E-6AFDC82C4475}"/>
                </a:ext>
              </a:extLst>
            </p:cNvPr>
            <p:cNvCxnSpPr/>
            <p:nvPr/>
          </p:nvCxnSpPr>
          <p:spPr>
            <a:xfrm>
              <a:off x="3637331" y="5541633"/>
              <a:ext cx="517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678817C-F925-430A-A7BC-F08FF5AD6185}"/>
                </a:ext>
              </a:extLst>
            </p:cNvPr>
            <p:cNvCxnSpPr/>
            <p:nvPr/>
          </p:nvCxnSpPr>
          <p:spPr>
            <a:xfrm>
              <a:off x="3648440" y="5235161"/>
              <a:ext cx="5189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8C5F77-8FA1-44B8-8AD4-30C7F421A4BF}"/>
                </a:ext>
              </a:extLst>
            </p:cNvPr>
            <p:cNvCxnSpPr/>
            <p:nvPr/>
          </p:nvCxnSpPr>
          <p:spPr>
            <a:xfrm flipV="1">
              <a:off x="3984896" y="5097010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C5058C6-863B-4395-B358-EF9EFA589FFF}"/>
                </a:ext>
              </a:extLst>
            </p:cNvPr>
            <p:cNvCxnSpPr/>
            <p:nvPr/>
          </p:nvCxnSpPr>
          <p:spPr>
            <a:xfrm flipV="1">
              <a:off x="4000766" y="5397131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CD75178-EDF5-4F1E-A68C-AC51830241FE}"/>
                </a:ext>
              </a:extLst>
            </p:cNvPr>
            <p:cNvCxnSpPr/>
            <p:nvPr/>
          </p:nvCxnSpPr>
          <p:spPr>
            <a:xfrm flipV="1">
              <a:off x="3973787" y="5727423"/>
              <a:ext cx="550708" cy="47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6A925E6-3C38-42EA-A98A-DC118AE9BB05}"/>
                </a:ext>
              </a:extLst>
            </p:cNvPr>
            <p:cNvCxnSpPr/>
            <p:nvPr/>
          </p:nvCxnSpPr>
          <p:spPr>
            <a:xfrm flipV="1">
              <a:off x="4000766" y="6038659"/>
              <a:ext cx="550709" cy="47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C76335-1B55-4096-B9C9-20431FBFCDE5}"/>
                </a:ext>
              </a:extLst>
            </p:cNvPr>
            <p:cNvCxnSpPr/>
            <p:nvPr/>
          </p:nvCxnSpPr>
          <p:spPr>
            <a:xfrm>
              <a:off x="3648440" y="5897332"/>
              <a:ext cx="5189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9516C0-4EA9-459D-AB19-16200E1B6E17}"/>
                </a:ext>
              </a:extLst>
            </p:cNvPr>
            <p:cNvSpPr/>
            <p:nvPr/>
          </p:nvSpPr>
          <p:spPr>
            <a:xfrm>
              <a:off x="4551476" y="5897332"/>
              <a:ext cx="1369629" cy="3239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s5</a:t>
              </a:r>
              <a:endParaRPr lang="en-US" sz="16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612D0D-9FDB-4E18-8531-58379248621B}"/>
                </a:ext>
              </a:extLst>
            </p:cNvPr>
            <p:cNvSpPr/>
            <p:nvPr/>
          </p:nvSpPr>
          <p:spPr>
            <a:xfrm>
              <a:off x="4551476" y="4919160"/>
              <a:ext cx="1369629" cy="2778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s2</a:t>
              </a:r>
              <a:endParaRPr lang="en-US" sz="16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C8B15D-84BD-4789-A265-6FC206AF7E38}"/>
                </a:ext>
              </a:extLst>
            </p:cNvPr>
            <p:cNvSpPr/>
            <p:nvPr/>
          </p:nvSpPr>
          <p:spPr>
            <a:xfrm>
              <a:off x="4543540" y="5243100"/>
              <a:ext cx="1369630" cy="27630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s3</a:t>
              </a:r>
              <a:endParaRPr lang="en-US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E3E9C32-9389-4A01-8623-7F5FE0EB3251}"/>
                </a:ext>
              </a:extLst>
            </p:cNvPr>
            <p:cNvSpPr/>
            <p:nvPr/>
          </p:nvSpPr>
          <p:spPr>
            <a:xfrm>
              <a:off x="4543540" y="5579744"/>
              <a:ext cx="1369630" cy="27471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s4</a:t>
              </a:r>
              <a:endParaRPr lang="en-US" sz="16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387493-0CE0-47E1-8103-90DC01F2AA9D}"/>
                </a:ext>
              </a:extLst>
            </p:cNvPr>
            <p:cNvCxnSpPr/>
            <p:nvPr/>
          </p:nvCxnSpPr>
          <p:spPr>
            <a:xfrm>
              <a:off x="3637331" y="4935040"/>
              <a:ext cx="517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1C01B40-9E8B-478F-B22A-7E371A6384D8}"/>
                </a:ext>
              </a:extLst>
            </p:cNvPr>
            <p:cNvCxnSpPr/>
            <p:nvPr/>
          </p:nvCxnSpPr>
          <p:spPr>
            <a:xfrm flipV="1">
              <a:off x="4000766" y="4823884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2C8FB7-5C58-4F86-A82B-031F1F873F65}"/>
                </a:ext>
              </a:extLst>
            </p:cNvPr>
            <p:cNvSpPr/>
            <p:nvPr/>
          </p:nvSpPr>
          <p:spPr>
            <a:xfrm>
              <a:off x="4543540" y="4630155"/>
              <a:ext cx="1369630" cy="2715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s1</a:t>
              </a:r>
              <a:endParaRPr lang="en-US" sz="1600" dirty="0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6D7A7A-814F-465B-A48F-9DC331929033}"/>
              </a:ext>
            </a:extLst>
          </p:cNvPr>
          <p:cNvCxnSpPr/>
          <p:nvPr/>
        </p:nvCxnSpPr>
        <p:spPr>
          <a:xfrm>
            <a:off x="1273175" y="5000625"/>
            <a:ext cx="119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2" name="TextBox 53">
            <a:extLst>
              <a:ext uri="{FF2B5EF4-FFF2-40B4-BE49-F238E27FC236}">
                <a16:creationId xmlns:a16="http://schemas.microsoft.com/office/drawing/2014/main" id="{A850114E-450A-430F-A5AA-80656A9FC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157788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copy</a:t>
            </a:r>
          </a:p>
        </p:txBody>
      </p:sp>
      <p:grpSp>
        <p:nvGrpSpPr>
          <p:cNvPr id="35853" name="Group 56">
            <a:extLst>
              <a:ext uri="{FF2B5EF4-FFF2-40B4-BE49-F238E27FC236}">
                <a16:creationId xmlns:a16="http://schemas.microsoft.com/office/drawing/2014/main" id="{1FEA829C-975C-4CC3-BD88-52D3668319BD}"/>
              </a:ext>
            </a:extLst>
          </p:cNvPr>
          <p:cNvGrpSpPr>
            <a:grpSpLocks/>
          </p:cNvGrpSpPr>
          <p:nvPr/>
        </p:nvGrpSpPr>
        <p:grpSpPr bwMode="auto">
          <a:xfrm>
            <a:off x="3636963" y="2927350"/>
            <a:ext cx="2284412" cy="1590675"/>
            <a:chOff x="3637331" y="4630155"/>
            <a:chExt cx="2283774" cy="159111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56929B7-ABC8-44E3-9306-F5B5784FF300}"/>
                </a:ext>
              </a:extLst>
            </p:cNvPr>
            <p:cNvSpPr/>
            <p:nvPr/>
          </p:nvSpPr>
          <p:spPr>
            <a:xfrm>
              <a:off x="3637331" y="4666678"/>
              <a:ext cx="517380" cy="15244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8046E7B-3512-466C-8DE3-1EE33F51DA77}"/>
                </a:ext>
              </a:extLst>
            </p:cNvPr>
            <p:cNvCxnSpPr/>
            <p:nvPr/>
          </p:nvCxnSpPr>
          <p:spPr>
            <a:xfrm>
              <a:off x="3637331" y="5541633"/>
              <a:ext cx="517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5DA5D20-E579-4AFC-8CE2-1B20C4F0083A}"/>
                </a:ext>
              </a:extLst>
            </p:cNvPr>
            <p:cNvCxnSpPr/>
            <p:nvPr/>
          </p:nvCxnSpPr>
          <p:spPr>
            <a:xfrm>
              <a:off x="3648440" y="5235161"/>
              <a:ext cx="5189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5EA1D0A-7F02-49F0-A317-A59D8F25A796}"/>
                </a:ext>
              </a:extLst>
            </p:cNvPr>
            <p:cNvCxnSpPr/>
            <p:nvPr/>
          </p:nvCxnSpPr>
          <p:spPr>
            <a:xfrm flipV="1">
              <a:off x="3984896" y="5097010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D41BC72-D94B-48D3-BD34-CA6E005B440A}"/>
                </a:ext>
              </a:extLst>
            </p:cNvPr>
            <p:cNvCxnSpPr/>
            <p:nvPr/>
          </p:nvCxnSpPr>
          <p:spPr>
            <a:xfrm flipV="1">
              <a:off x="4000766" y="5397131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C153D2-F84C-4B1F-AF6C-12C2400B61A5}"/>
                </a:ext>
              </a:extLst>
            </p:cNvPr>
            <p:cNvCxnSpPr/>
            <p:nvPr/>
          </p:nvCxnSpPr>
          <p:spPr>
            <a:xfrm flipV="1">
              <a:off x="3973787" y="5727423"/>
              <a:ext cx="550708" cy="47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D339E15-8C35-472C-8DA4-CE5580F73115}"/>
                </a:ext>
              </a:extLst>
            </p:cNvPr>
            <p:cNvCxnSpPr/>
            <p:nvPr/>
          </p:nvCxnSpPr>
          <p:spPr>
            <a:xfrm flipV="1">
              <a:off x="4000766" y="6038659"/>
              <a:ext cx="550709" cy="47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6E4FE8-0A22-4143-AEBC-2D1ED0AB2B6F}"/>
                </a:ext>
              </a:extLst>
            </p:cNvPr>
            <p:cNvCxnSpPr/>
            <p:nvPr/>
          </p:nvCxnSpPr>
          <p:spPr>
            <a:xfrm>
              <a:off x="3648440" y="5897332"/>
              <a:ext cx="5189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CBA6F7A-D567-41F7-AC00-7F202DFD13CF}"/>
                </a:ext>
              </a:extLst>
            </p:cNvPr>
            <p:cNvSpPr/>
            <p:nvPr/>
          </p:nvSpPr>
          <p:spPr>
            <a:xfrm>
              <a:off x="4551476" y="5897332"/>
              <a:ext cx="1369629" cy="3239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s5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CD31F1-C1EF-45C8-8C9F-86533E986348}"/>
                </a:ext>
              </a:extLst>
            </p:cNvPr>
            <p:cNvSpPr/>
            <p:nvPr/>
          </p:nvSpPr>
          <p:spPr>
            <a:xfrm>
              <a:off x="4551476" y="4919160"/>
              <a:ext cx="1369629" cy="2778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s2</a:t>
              </a:r>
              <a:endParaRPr lang="en-US" sz="1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ECE5E87-AD5D-451F-8BF1-467BCB5E845F}"/>
                </a:ext>
              </a:extLst>
            </p:cNvPr>
            <p:cNvSpPr/>
            <p:nvPr/>
          </p:nvSpPr>
          <p:spPr>
            <a:xfrm>
              <a:off x="4543540" y="5243100"/>
              <a:ext cx="1369630" cy="27630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s3</a:t>
              </a:r>
              <a:endParaRPr lang="en-US" sz="16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5414EBC-0A1A-490C-991C-7C9ECC839144}"/>
                </a:ext>
              </a:extLst>
            </p:cNvPr>
            <p:cNvSpPr/>
            <p:nvPr/>
          </p:nvSpPr>
          <p:spPr>
            <a:xfrm>
              <a:off x="4543540" y="5579744"/>
              <a:ext cx="1369630" cy="27471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s4</a:t>
              </a:r>
              <a:endParaRPr lang="en-US" sz="1600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6F7373-3064-4068-93D0-DCD2E565E1AC}"/>
                </a:ext>
              </a:extLst>
            </p:cNvPr>
            <p:cNvCxnSpPr/>
            <p:nvPr/>
          </p:nvCxnSpPr>
          <p:spPr>
            <a:xfrm>
              <a:off x="3637331" y="4935040"/>
              <a:ext cx="517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9606D5E-81F2-4D2F-8B41-574EF5588AA8}"/>
                </a:ext>
              </a:extLst>
            </p:cNvPr>
            <p:cNvCxnSpPr/>
            <p:nvPr/>
          </p:nvCxnSpPr>
          <p:spPr>
            <a:xfrm flipV="1">
              <a:off x="4000766" y="4823884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CD2A42F-1D66-4998-AA18-EDCB4AA9D13C}"/>
                </a:ext>
              </a:extLst>
            </p:cNvPr>
            <p:cNvSpPr/>
            <p:nvPr/>
          </p:nvSpPr>
          <p:spPr>
            <a:xfrm>
              <a:off x="4543540" y="4630155"/>
              <a:ext cx="1369630" cy="2715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s1</a:t>
              </a:r>
              <a:endParaRPr lang="en-US" sz="1600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4D3608D-F6AB-4D16-9746-7D8C00AF0CF5}"/>
              </a:ext>
            </a:extLst>
          </p:cNvPr>
          <p:cNvCxnSpPr>
            <a:endCxn id="58" idx="1"/>
          </p:cNvCxnSpPr>
          <p:nvPr/>
        </p:nvCxnSpPr>
        <p:spPr>
          <a:xfrm flipV="1">
            <a:off x="2032000" y="3725863"/>
            <a:ext cx="1604963" cy="1717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1A4DDDC-B211-47CF-8C37-E4A58214E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92188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Some Preliminary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8BE1-655A-4E36-9D6C-40A8C37A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294688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 In Java variables are categorized to two types: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Primitive</a:t>
            </a:r>
            <a:r>
              <a:rPr lang="en-US" sz="2000" dirty="0">
                <a:cs typeface="Times New Roman" panose="02020603050405020304" pitchFamily="18" charset="0"/>
              </a:rPr>
              <a:t>  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Example: </a:t>
            </a:r>
            <a:r>
              <a:rPr lang="en-US" dirty="0" err="1">
                <a:cs typeface="Times New Roman" panose="02020603050405020304" pitchFamily="18" charset="0"/>
              </a:rPr>
              <a:t>boolean</a:t>
            </a:r>
            <a:r>
              <a:rPr lang="en-US" dirty="0">
                <a:cs typeface="Times New Roman" panose="02020603050405020304" pitchFamily="18" charset="0"/>
              </a:rPr>
              <a:t>, float, double, byte, short, </a:t>
            </a:r>
            <a:r>
              <a:rPr lang="en-US" dirty="0" err="1">
                <a:cs typeface="Times New Roman" panose="02020603050405020304" pitchFamily="18" charset="0"/>
              </a:rPr>
              <a:t>int</a:t>
            </a:r>
            <a:r>
              <a:rPr lang="en-US" dirty="0">
                <a:cs typeface="Times New Roman" panose="02020603050405020304" pitchFamily="18" charset="0"/>
              </a:rPr>
              <a:t>, char.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primitive types are not instantiated.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In the memory, for a primitive type only its value is stored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They are stored in a memory location called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stack</a:t>
            </a:r>
            <a:r>
              <a:rPr lang="en-US" dirty="0"/>
              <a:t>. </a:t>
            </a:r>
          </a:p>
          <a:p>
            <a:pPr lvl="1">
              <a:spcBef>
                <a:spcPts val="0"/>
              </a:spcBef>
              <a:defRPr/>
            </a:pPr>
            <a:r>
              <a:rPr lang="en-US" sz="21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Object </a:t>
            </a:r>
            <a:endParaRPr lang="en-US" sz="2400" dirty="0"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Type is one of: a class, an interface, or an array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A reference (address) to the object is stored in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stack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memory and the object itself is stored in a memory called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heap.</a:t>
            </a:r>
          </a:p>
          <a:p>
            <a:pPr marL="1016000" lvl="2" indent="0">
              <a:spcBef>
                <a:spcPts val="0"/>
              </a:spcBef>
              <a:buFont typeface="Noto Sans Symbols"/>
              <a:buNone/>
              <a:defRPr/>
            </a:pPr>
            <a:endParaRPr lang="en-US" sz="3600" b="1" i="1" dirty="0">
              <a:solidFill>
                <a:srgbClr val="009644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F47FEBE7-C1DF-4B85-9C7F-ADD9E41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3663" y="6172200"/>
            <a:ext cx="8596312" cy="23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91425" bIns="91425" numCol="1" anchor="b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SzTx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1-</a:t>
            </a:r>
            <a:fld id="{C0A37B8D-E0FA-4D68-AC87-FFD77A9E854F}" type="slidenum"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pPr algn="l">
                <a:spcBef>
                  <a:spcPct val="0"/>
                </a:spcBef>
                <a:buSzTx/>
              </a:pPr>
              <a:t>2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FC2F4E9-4512-4BB8-A7D4-3FF081E73D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E923-69F7-4F10-9E60-899CD464D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D3B81D-53A7-4D26-ADB5-3BFAF47F5409}"/>
              </a:ext>
            </a:extLst>
          </p:cNvPr>
          <p:cNvGraphicFramePr>
            <a:graphicFrameLocks noGrp="1"/>
          </p:cNvGraphicFramePr>
          <p:nvPr/>
        </p:nvGraphicFramePr>
        <p:xfrm>
          <a:off x="1004888" y="1447800"/>
          <a:ext cx="7300912" cy="4114800"/>
        </p:xfrm>
        <a:graphic>
          <a:graphicData uri="http://schemas.openxmlformats.org/drawingml/2006/table">
            <a:tbl>
              <a:tblPr/>
              <a:tblGrid>
                <a:gridCol w="365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095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u="none" strike="noStrike" dirty="0">
                          <a:effectLst/>
                        </a:rPr>
                        <a:t>Shallow Copy</a:t>
                      </a:r>
                      <a:endParaRPr lang="en-US" u="none" strike="noStrike" dirty="0">
                        <a:effectLst/>
                      </a:endParaRP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u="none" strike="noStrike">
                          <a:effectLst/>
                        </a:rPr>
                        <a:t>Deep Copy</a:t>
                      </a:r>
                      <a:endParaRPr lang="en-US" u="none" strike="noStrike">
                        <a:effectLst/>
                      </a:endParaRP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effectLst/>
                        </a:rPr>
                        <a:t>Cloned Object and original object are not 100% disjoint.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>
                          <a:effectLst/>
                        </a:rPr>
                        <a:t>Cloned Object and original object are 100% disjoint.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825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effectLst/>
                        </a:rPr>
                        <a:t>Any changes made to cloned object will be reflected in original object or vice versa.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>
                          <a:effectLst/>
                        </a:rPr>
                        <a:t>Any changes made to cloned object will not be reflected in original object or vice versa.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effectLst/>
                        </a:rPr>
                        <a:t>Shallow copy is preferred if an object has only primitive fields.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effectLst/>
                        </a:rPr>
                        <a:t>Deep copy is preferred if an object has references to other objects as fields.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>
                          <a:effectLst/>
                        </a:rPr>
                        <a:t>Shallow copy is fast and also less expensive.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effectLst/>
                        </a:rPr>
                        <a:t>Deep copy is slow and very expensive.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09" name="Rectangle 1">
            <a:extLst>
              <a:ext uri="{FF2B5EF4-FFF2-40B4-BE49-F238E27FC236}">
                <a16:creationId xmlns:a16="http://schemas.microsoft.com/office/drawing/2014/main" id="{BCF09539-7377-4B57-9FC7-284182D8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577C4D8-184F-4598-A19C-C36B0B8A3C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641350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Privacy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Leaks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0DD7A-AFE8-4D11-A694-5D2FAF0E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792163"/>
            <a:ext cx="8534400" cy="5467350"/>
          </a:xfrm>
        </p:spPr>
        <p:txBody>
          <a:bodyPr/>
          <a:lstStyle/>
          <a:p>
            <a:pPr>
              <a:defRPr/>
            </a:pPr>
            <a:r>
              <a:rPr lang="en-US" dirty="0"/>
              <a:t>Definitions</a:t>
            </a:r>
          </a:p>
          <a:p>
            <a:pPr lvl="1">
              <a:defRPr/>
            </a:pPr>
            <a:r>
              <a:rPr lang="en-US" dirty="0"/>
              <a:t>When somebody “outside” gets a copy of an object meant to be </a:t>
            </a:r>
            <a:r>
              <a:rPr lang="en-US" u="sng" dirty="0">
                <a:solidFill>
                  <a:srgbClr val="FF0000"/>
                </a:solidFill>
              </a:rPr>
              <a:t>securely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“inside”...</a:t>
            </a:r>
          </a:p>
          <a:p>
            <a:pPr lvl="1">
              <a:defRPr/>
            </a:pPr>
            <a:r>
              <a:rPr lang="en-US" dirty="0"/>
              <a:t>In java programming context, when a client of a Java class can modify the (referenced) value of a private attribute of the class. </a:t>
            </a:r>
          </a:p>
          <a:p>
            <a:pPr marL="558800" lvl="1" indent="0">
              <a:buFont typeface="Arial"/>
              <a:buNone/>
              <a:defRPr/>
            </a:pPr>
            <a:r>
              <a:rPr lang="en-US" dirty="0"/>
              <a:t>  </a:t>
            </a:r>
          </a:p>
          <a:p>
            <a:pPr marL="558800" lvl="1" indent="0">
              <a:buFont typeface="Arial"/>
              <a:buNone/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6174A-879A-4DDE-8DAB-67953D9E3269}"/>
              </a:ext>
            </a:extLst>
          </p:cNvPr>
          <p:cNvSpPr txBox="1"/>
          <p:nvPr/>
        </p:nvSpPr>
        <p:spPr>
          <a:xfrm>
            <a:off x="647132" y="4890504"/>
            <a:ext cx="4038600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+mj-lt"/>
              </a:rPr>
              <a:t>returns a copy of</a:t>
            </a:r>
          </a:p>
          <a:p>
            <a:pPr>
              <a:defRPr/>
            </a:pPr>
            <a:r>
              <a:rPr lang="en-US" sz="1600" dirty="0">
                <a:latin typeface="+mj-lt"/>
              </a:rPr>
              <a:t>the reference to the private attribute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600" dirty="0">
                <a:latin typeface="+mj-lt"/>
              </a:rPr>
              <a:t>, giving the client access to modify the internal state of an object in the class directly</a:t>
            </a:r>
            <a:r>
              <a:rPr lang="en-US" sz="1100" dirty="0">
                <a:latin typeface="+mj-lt"/>
              </a:rPr>
              <a:t>.</a:t>
            </a:r>
          </a:p>
        </p:txBody>
      </p:sp>
      <p:sp>
        <p:nvSpPr>
          <p:cNvPr id="38919" name="TextBox 11">
            <a:extLst>
              <a:ext uri="{FF2B5EF4-FFF2-40B4-BE49-F238E27FC236}">
                <a16:creationId xmlns:a16="http://schemas.microsoft.com/office/drawing/2014/main" id="{0C9325CE-68CD-4324-BDD2-E0EFA6CE9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21038"/>
            <a:ext cx="4114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5F597-C8DD-4977-8A7A-1CF93DFB8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462213"/>
            <a:ext cx="2895600" cy="19383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01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private String id;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private Course course;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Course getCourse()</a:t>
            </a:r>
          </a:p>
          <a:p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course;</a:t>
            </a:r>
          </a:p>
          <a:p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5EAFCB-F71A-4B68-972A-0D2706302EC0}"/>
              </a:ext>
            </a:extLst>
          </p:cNvPr>
          <p:cNvSpPr txBox="1"/>
          <p:nvPr/>
        </p:nvSpPr>
        <p:spPr>
          <a:xfrm>
            <a:off x="3427413" y="2362200"/>
            <a:ext cx="5410200" cy="23082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StudentClient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 student1 = new Student ("John","1234",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"cmsc203","2323");</a:t>
            </a:r>
          </a:p>
          <a:p>
            <a:pPr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st1Course = student1.getCourse();</a:t>
            </a:r>
          </a:p>
          <a:p>
            <a:pPr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st1Course.setCrsName("cmsc207");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defRPr/>
            </a:pPr>
            <a:r>
              <a:rPr lang="en-US" sz="1200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B2E53-F26A-4A4E-A15C-B7E79AC3FADC}"/>
              </a:ext>
            </a:extLst>
          </p:cNvPr>
          <p:cNvCxnSpPr/>
          <p:nvPr/>
        </p:nvCxnSpPr>
        <p:spPr>
          <a:xfrm flipH="1" flipV="1">
            <a:off x="2057400" y="4038600"/>
            <a:ext cx="609600" cy="7905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6DAEE0-DB97-464F-BABF-96F18E913CAD}"/>
              </a:ext>
            </a:extLst>
          </p:cNvPr>
          <p:cNvCxnSpPr/>
          <p:nvPr/>
        </p:nvCxnSpPr>
        <p:spPr>
          <a:xfrm flipV="1">
            <a:off x="2667000" y="3624263"/>
            <a:ext cx="1446213" cy="1204912"/>
          </a:xfrm>
          <a:prstGeom prst="straightConnector1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2CE41C-9A63-414D-AA37-116A66A6F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21375"/>
            <a:ext cx="3744913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cmsc207, 2323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8F1C9FA-5FFD-4B0F-A8F1-817D664CDDF7}"/>
              </a:ext>
            </a:extLst>
          </p:cNvPr>
          <p:cNvSpPr/>
          <p:nvPr/>
        </p:nvSpPr>
        <p:spPr>
          <a:xfrm>
            <a:off x="5076825" y="4243388"/>
            <a:ext cx="115888" cy="1668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7A4598-A6E0-4143-9F71-A2E1875C9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094288"/>
            <a:ext cx="3744913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cmsc203, 2323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0CB52A-A5EB-4903-95A4-4E2028888225}"/>
              </a:ext>
            </a:extLst>
          </p:cNvPr>
          <p:cNvGrpSpPr>
            <a:grpSpLocks/>
          </p:cNvGrpSpPr>
          <p:nvPr/>
        </p:nvGrpSpPr>
        <p:grpSpPr bwMode="auto">
          <a:xfrm>
            <a:off x="6654800" y="3354388"/>
            <a:ext cx="1900238" cy="1743075"/>
            <a:chOff x="6749268" y="3334313"/>
            <a:chExt cx="1900722" cy="1743238"/>
          </a:xfrm>
        </p:grpSpPr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0910B9CF-206E-44EF-A886-97EA2A6541FC}"/>
                </a:ext>
              </a:extLst>
            </p:cNvPr>
            <p:cNvCxnSpPr/>
            <p:nvPr/>
          </p:nvCxnSpPr>
          <p:spPr>
            <a:xfrm rot="16200000" flipH="1">
              <a:off x="7292472" y="3720034"/>
              <a:ext cx="1743238" cy="971797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B5E4D7-B6D7-47CB-A83D-4AD5A4D1C5D0}"/>
                </a:ext>
              </a:extLst>
            </p:cNvPr>
            <p:cNvCxnSpPr/>
            <p:nvPr/>
          </p:nvCxnSpPr>
          <p:spPr>
            <a:xfrm>
              <a:off x="6749268" y="3343839"/>
              <a:ext cx="952743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 animBg="1"/>
      <p:bldP spid="27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CEF652C-5F20-465C-B159-B508A3A48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Objects created as the result of privacy leak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0D1D0860-8C89-4BA4-A679-9D00C55B5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27A87F-71BD-4D7E-AA7E-1982CC2B044D}"/>
              </a:ext>
            </a:extLst>
          </p:cNvPr>
          <p:cNvSpPr/>
          <p:nvPr/>
        </p:nvSpPr>
        <p:spPr>
          <a:xfrm>
            <a:off x="914400" y="2668588"/>
            <a:ext cx="1981200" cy="1447800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name =john</a:t>
            </a:r>
          </a:p>
          <a:p>
            <a:pPr>
              <a:defRPr/>
            </a:pPr>
            <a:r>
              <a:rPr lang="en-US" sz="1400" dirty="0"/>
              <a:t>id=1234</a:t>
            </a:r>
          </a:p>
          <a:p>
            <a:pPr>
              <a:defRPr/>
            </a:pPr>
            <a:r>
              <a:rPr lang="en-US" sz="1400" dirty="0">
                <a:solidFill>
                  <a:srgbClr val="FFFF00"/>
                </a:solidFill>
              </a:rPr>
              <a:t>course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DDBA93-DF52-4A83-AC80-CAB9DC63C08E}"/>
              </a:ext>
            </a:extLst>
          </p:cNvPr>
          <p:cNvSpPr/>
          <p:nvPr/>
        </p:nvSpPr>
        <p:spPr>
          <a:xfrm>
            <a:off x="3827463" y="3995738"/>
            <a:ext cx="2497137" cy="1524000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crsId</a:t>
            </a:r>
            <a:r>
              <a:rPr lang="en-US" sz="1400" dirty="0"/>
              <a:t> =2322</a:t>
            </a:r>
          </a:p>
          <a:p>
            <a:pPr>
              <a:defRPr/>
            </a:pPr>
            <a:r>
              <a:rPr lang="en-US" sz="1400" dirty="0" err="1"/>
              <a:t>crsName</a:t>
            </a:r>
            <a:r>
              <a:rPr lang="en-US" sz="1400" dirty="0"/>
              <a:t>=cmsc207</a:t>
            </a:r>
          </a:p>
        </p:txBody>
      </p:sp>
      <p:sp>
        <p:nvSpPr>
          <p:cNvPr id="39942" name="TextBox 6">
            <a:extLst>
              <a:ext uri="{FF2B5EF4-FFF2-40B4-BE49-F238E27FC236}">
                <a16:creationId xmlns:a16="http://schemas.microsoft.com/office/drawing/2014/main" id="{973952A4-9117-4D4E-B9AA-CB37E2A9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34163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533EA-816D-4C6E-ADDE-CAE8912B2F84}"/>
              </a:ext>
            </a:extLst>
          </p:cNvPr>
          <p:cNvCxnSpPr/>
          <p:nvPr/>
        </p:nvCxnSpPr>
        <p:spPr>
          <a:xfrm>
            <a:off x="1828800" y="3646488"/>
            <a:ext cx="1979613" cy="123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944" name="TextBox 8">
            <a:extLst>
              <a:ext uri="{FF2B5EF4-FFF2-40B4-BE49-F238E27FC236}">
                <a16:creationId xmlns:a16="http://schemas.microsoft.com/office/drawing/2014/main" id="{4483DC1F-DFE4-4278-B1E1-EAAFE134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06625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student1</a:t>
            </a:r>
          </a:p>
        </p:txBody>
      </p:sp>
      <p:sp>
        <p:nvSpPr>
          <p:cNvPr id="39945" name="TextBox 9">
            <a:extLst>
              <a:ext uri="{FF2B5EF4-FFF2-40B4-BE49-F238E27FC236}">
                <a16:creationId xmlns:a16="http://schemas.microsoft.com/office/drawing/2014/main" id="{0E2EF636-2085-4EE7-8D75-2EF437CA1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2881313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st1Course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0F1150-9A8A-4571-94A0-1ACA206D3D03}"/>
              </a:ext>
            </a:extLst>
          </p:cNvPr>
          <p:cNvCxnSpPr/>
          <p:nvPr/>
        </p:nvCxnSpPr>
        <p:spPr>
          <a:xfrm flipH="1">
            <a:off x="6324600" y="3351213"/>
            <a:ext cx="1290638" cy="1169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2837867-F6FD-4C53-8AC0-A5809DDE53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How to Prevent Privacy Leak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519DA-0893-4D93-96B4-9C7DD7E6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Return copies of objects referenced by instance variables</a:t>
            </a:r>
          </a:p>
          <a:p>
            <a:pPr marL="101600" indent="0">
              <a:buFont typeface="Arial"/>
              <a:buNone/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r>
              <a:rPr lang="en-US" dirty="0"/>
              <a:t>•This returns a copy of 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</a:p>
          <a:p>
            <a:pPr marL="101600" indent="0">
              <a:buFont typeface="Arial"/>
              <a:buNone/>
              <a:defRPr/>
            </a:pPr>
            <a:r>
              <a:rPr lang="en-US" dirty="0"/>
              <a:t>•Changes made to this copy will not affect original.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0964" name="Text Placeholder 3">
            <a:extLst>
              <a:ext uri="{FF2B5EF4-FFF2-40B4-BE49-F238E27FC236}">
                <a16:creationId xmlns:a16="http://schemas.microsoft.com/office/drawing/2014/main" id="{A54D6933-1096-41DF-9F95-98914B610669}"/>
              </a:ext>
            </a:extLst>
          </p:cNvPr>
          <p:cNvSpPr txBox="1">
            <a:spLocks/>
          </p:cNvSpPr>
          <p:nvPr/>
        </p:nvSpPr>
        <p:spPr bwMode="auto">
          <a:xfrm>
            <a:off x="762000" y="2209800"/>
            <a:ext cx="73152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 marL="101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1841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1270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1270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1270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public class Student {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private String name;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private String id;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private Course course;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. . .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public Course getCourse()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{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 </a:t>
            </a:r>
            <a:r>
              <a:rPr lang="en-US" altLang="en-US" sz="120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//Create a new Course object using the information of student’s course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 return new Course (course.getCrsName(),   course.getCrsId()); 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} 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}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0965" name="Group 28">
            <a:extLst>
              <a:ext uri="{FF2B5EF4-FFF2-40B4-BE49-F238E27FC236}">
                <a16:creationId xmlns:a16="http://schemas.microsoft.com/office/drawing/2014/main" id="{02C581B8-CD62-4519-BD82-830A5D003EBE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1981200"/>
            <a:ext cx="1219200" cy="1973263"/>
            <a:chOff x="6934200" y="1813040"/>
            <a:chExt cx="1219200" cy="197394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6C9CCB-C87F-45DA-A40B-BD14A6DA5098}"/>
                </a:ext>
              </a:extLst>
            </p:cNvPr>
            <p:cNvCxnSpPr/>
            <p:nvPr/>
          </p:nvCxnSpPr>
          <p:spPr>
            <a:xfrm>
              <a:off x="7543800" y="1813040"/>
              <a:ext cx="609600" cy="16166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F422C14A-799C-46EF-9808-04535D1AC51A}"/>
                </a:ext>
              </a:extLst>
            </p:cNvPr>
            <p:cNvCxnSpPr/>
            <p:nvPr/>
          </p:nvCxnSpPr>
          <p:spPr>
            <a:xfrm rot="10800000" flipV="1">
              <a:off x="6934200" y="3429669"/>
              <a:ext cx="1219200" cy="35731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709331F-0F58-46E2-B3EC-7CAE7BF1D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686800" cy="6397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How to prevent Privacy Leak Code Example</a:t>
            </a:r>
          </a:p>
        </p:txBody>
      </p:sp>
      <p:sp>
        <p:nvSpPr>
          <p:cNvPr id="41987" name="TextBox 4">
            <a:extLst>
              <a:ext uri="{FF2B5EF4-FFF2-40B4-BE49-F238E27FC236}">
                <a16:creationId xmlns:a16="http://schemas.microsoft.com/office/drawing/2014/main" id="{471FD5D6-0845-4464-B363-93DC29356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7772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1988" name="Text Placeholder 6">
            <a:extLst>
              <a:ext uri="{FF2B5EF4-FFF2-40B4-BE49-F238E27FC236}">
                <a16:creationId xmlns:a16="http://schemas.microsoft.com/office/drawing/2014/main" id="{34F6C50B-8FE3-4C71-BBDE-0E276C9C3F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3063" y="704850"/>
            <a:ext cx="8599487" cy="5456238"/>
          </a:xfrm>
        </p:spPr>
        <p:txBody>
          <a:bodyPr/>
          <a:lstStyle/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61C5F-6A41-4EDC-85E4-7E661F0561E8}"/>
              </a:ext>
            </a:extLst>
          </p:cNvPr>
          <p:cNvSpPr txBox="1"/>
          <p:nvPr/>
        </p:nvSpPr>
        <p:spPr>
          <a:xfrm>
            <a:off x="555625" y="1257300"/>
            <a:ext cx="6497638" cy="19399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01600">
              <a:spcBef>
                <a:spcPts val="0"/>
              </a:spcBef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101600">
              <a:spcBef>
                <a:spcPts val="0"/>
              </a:spcBef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pPr marL="101600">
              <a:spcBef>
                <a:spcPts val="0"/>
              </a:spcBef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id;</a:t>
            </a:r>
          </a:p>
          <a:p>
            <a:pPr marL="101600">
              <a:spcBef>
                <a:spcPts val="0"/>
              </a:spcBef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Course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1600">
              <a:spcBef>
                <a:spcPts val="0"/>
              </a:spcBef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 marL="10160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Course </a:t>
            </a:r>
            <a:r>
              <a:rPr lang="en-US" sz="12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getCourse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1600">
              <a:spcBef>
                <a:spcPts val="0"/>
              </a:spcBef>
              <a:buFont typeface="Arial"/>
              <a:buNone/>
              <a:defRPr/>
            </a:pP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01600">
              <a:spcBef>
                <a:spcPts val="0"/>
              </a:spcBef>
              <a:buFont typeface="Arial"/>
              <a:buNone/>
              <a:defRPr/>
            </a:pP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new Course (</a:t>
            </a:r>
            <a:r>
              <a:rPr lang="en-US" sz="12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course.getCrsName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2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course.getCrsId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101600">
              <a:spcBef>
                <a:spcPts val="0"/>
              </a:spcBef>
              <a:buFont typeface="Arial"/>
              <a:buNone/>
              <a:defRPr/>
            </a:pP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0160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6FBDB-282E-41AB-9092-831DEF871523}"/>
              </a:ext>
            </a:extLst>
          </p:cNvPr>
          <p:cNvSpPr txBox="1"/>
          <p:nvPr/>
        </p:nvSpPr>
        <p:spPr>
          <a:xfrm>
            <a:off x="555625" y="3276600"/>
            <a:ext cx="5410200" cy="23082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StudentClient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 student1 = new Student ("John","1234",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"cmsc203","2323");</a:t>
            </a:r>
          </a:p>
          <a:p>
            <a:pPr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st1Course = student1.getCourse();</a:t>
            </a:r>
          </a:p>
          <a:p>
            <a:pPr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st1Course.setCrsName("cmsc207");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defRPr/>
            </a:pPr>
            <a:r>
              <a:rPr lang="en-US" sz="1200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795AF-4998-4BF9-A345-0175D070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4832350"/>
            <a:ext cx="3744913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cmsc203, 2323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121A2-A582-4EFE-A2C3-FF4FF9BB5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4187825"/>
            <a:ext cx="3744913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cmsc203, 2323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A76B3C-9703-4BAF-AAEE-C98CE9BC2AE0}"/>
              </a:ext>
            </a:extLst>
          </p:cNvPr>
          <p:cNvCxnSpPr/>
          <p:nvPr/>
        </p:nvCxnSpPr>
        <p:spPr>
          <a:xfrm flipV="1">
            <a:off x="3921125" y="4349750"/>
            <a:ext cx="1108075" cy="1588"/>
          </a:xfrm>
          <a:prstGeom prst="straightConnector1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E0387-9026-406D-B571-BBBD4991089D}"/>
              </a:ext>
            </a:extLst>
          </p:cNvPr>
          <p:cNvCxnSpPr/>
          <p:nvPr/>
        </p:nvCxnSpPr>
        <p:spPr>
          <a:xfrm flipV="1">
            <a:off x="3930650" y="5006975"/>
            <a:ext cx="1109663" cy="0"/>
          </a:xfrm>
          <a:prstGeom prst="straightConnector1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D5D2463-F0EC-4EA1-B591-70BAC3936C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Objects created as the result of fixing privacy leak.</a:t>
            </a:r>
          </a:p>
        </p:txBody>
      </p:sp>
      <p:grpSp>
        <p:nvGrpSpPr>
          <p:cNvPr id="43011" name="Group 19">
            <a:extLst>
              <a:ext uri="{FF2B5EF4-FFF2-40B4-BE49-F238E27FC236}">
                <a16:creationId xmlns:a16="http://schemas.microsoft.com/office/drawing/2014/main" id="{63E46541-DFA8-4CE4-81E4-BED583B13372}"/>
              </a:ext>
            </a:extLst>
          </p:cNvPr>
          <p:cNvGrpSpPr>
            <a:grpSpLocks/>
          </p:cNvGrpSpPr>
          <p:nvPr/>
        </p:nvGrpSpPr>
        <p:grpSpPr bwMode="auto">
          <a:xfrm>
            <a:off x="676275" y="1981200"/>
            <a:ext cx="6380163" cy="3800475"/>
            <a:chOff x="676734" y="1981201"/>
            <a:chExt cx="6380265" cy="3799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E28B55-7AA0-428A-8F0D-09529853FB8B}"/>
                </a:ext>
              </a:extLst>
            </p:cNvPr>
            <p:cNvSpPr/>
            <p:nvPr/>
          </p:nvSpPr>
          <p:spPr>
            <a:xfrm>
              <a:off x="676734" y="2443075"/>
              <a:ext cx="1981232" cy="1447522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8FCD886-1118-48B6-A88F-30768CB1A936}"/>
                </a:ext>
              </a:extLst>
            </p:cNvPr>
            <p:cNvSpPr/>
            <p:nvPr/>
          </p:nvSpPr>
          <p:spPr>
            <a:xfrm>
              <a:off x="4450282" y="4257238"/>
              <a:ext cx="2606717" cy="1523707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 err="1"/>
                <a:t>crsId</a:t>
              </a:r>
              <a:r>
                <a:rPr lang="en-US" sz="1400" dirty="0"/>
                <a:t> =2322</a:t>
              </a:r>
            </a:p>
            <a:p>
              <a:pPr>
                <a:defRPr/>
              </a:pPr>
              <a:r>
                <a:rPr lang="en-US" sz="1400" dirty="0" err="1"/>
                <a:t>crsName</a:t>
              </a:r>
              <a:r>
                <a:rPr lang="en-US" sz="1400" dirty="0"/>
                <a:t>=cmsc207</a:t>
              </a:r>
            </a:p>
          </p:txBody>
        </p:sp>
        <p:sp>
          <p:nvSpPr>
            <p:cNvPr id="43015" name="TextBox 6">
              <a:extLst>
                <a:ext uri="{FF2B5EF4-FFF2-40B4-BE49-F238E27FC236}">
                  <a16:creationId xmlns:a16="http://schemas.microsoft.com/office/drawing/2014/main" id="{1C9B3087-F899-4A6A-9A57-9D6669808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919" y="3266219"/>
              <a:ext cx="1847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C6C242-47E7-4DAF-A174-00AA45C70CF7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1667350" y="3420787"/>
              <a:ext cx="955690" cy="865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3017" name="TextBox 8">
              <a:extLst>
                <a:ext uri="{FF2B5EF4-FFF2-40B4-BE49-F238E27FC236}">
                  <a16:creationId xmlns:a16="http://schemas.microsoft.com/office/drawing/2014/main" id="{9F932A18-3EE4-4A3F-B180-DE08276D0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20" y="1981201"/>
              <a:ext cx="12266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student1</a:t>
              </a:r>
            </a:p>
          </p:txBody>
        </p:sp>
        <p:sp>
          <p:nvSpPr>
            <p:cNvPr id="43018" name="TextBox 9">
              <a:extLst>
                <a:ext uri="{FF2B5EF4-FFF2-40B4-BE49-F238E27FC236}">
                  <a16:creationId xmlns:a16="http://schemas.microsoft.com/office/drawing/2014/main" id="{01995AFA-70D2-4AD8-90DF-82095A6AF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406" y="1981201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st1Course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7F1B3E-8938-46C3-8B46-DA6DA360CDDA}"/>
                </a:ext>
              </a:extLst>
            </p:cNvPr>
            <p:cNvCxnSpPr/>
            <p:nvPr/>
          </p:nvCxnSpPr>
          <p:spPr>
            <a:xfrm flipH="1">
              <a:off x="5478999" y="2451011"/>
              <a:ext cx="1587" cy="166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0F8418-BADC-42A6-8F8C-D0F397C6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113" y="4286250"/>
            <a:ext cx="2936875" cy="1622425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91440" tIns="45720" rIns="91440" bIns="45720" spcCol="0" rtlCol="0" fromWordArt="0" anchor="ctr" forceAA="0">
            <a:noAutofit/>
          </a:bodyPr>
          <a:lstStyle/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</a:rPr>
              <a:t>crsId</a:t>
            </a:r>
            <a:r>
              <a:rPr lang="en-US" sz="1400" dirty="0">
                <a:solidFill>
                  <a:schemeClr val="bg1"/>
                </a:solidFill>
              </a:rPr>
              <a:t> =2322</a:t>
            </a:r>
          </a:p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</a:rPr>
              <a:t>crsName</a:t>
            </a:r>
            <a:r>
              <a:rPr lang="en-US" sz="1400" dirty="0">
                <a:solidFill>
                  <a:schemeClr val="bg1"/>
                </a:solidFill>
              </a:rPr>
              <a:t>=cmsc203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BC6DCF5-2A2F-449A-BA62-1E636A3885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Something to Think about…</a:t>
            </a:r>
          </a:p>
        </p:txBody>
      </p:sp>
      <p:sp>
        <p:nvSpPr>
          <p:cNvPr id="44035" name="Text Placeholder 2">
            <a:extLst>
              <a:ext uri="{FF2B5EF4-FFF2-40B4-BE49-F238E27FC236}">
                <a16:creationId xmlns:a16="http://schemas.microsoft.com/office/drawing/2014/main" id="{CB744657-9772-4E13-A0FA-2C5B70496AB6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a bout the </a:t>
            </a:r>
            <a:r>
              <a:rPr lang="en-US" altLang="en-US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name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field of the </a:t>
            </a:r>
            <a:r>
              <a:rPr lang="en-US" altLang="en-US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Student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class?</a:t>
            </a:r>
          </a:p>
          <a:p>
            <a:pPr marL="101600" indent="0"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 we need to be worried about the privacy leaks of this field as well?</a:t>
            </a:r>
          </a:p>
          <a:p>
            <a:pPr marL="101600" indent="0"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Answer : no , because String class is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immutable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</a:p>
          <a:p>
            <a:pPr marL="101600" indent="0"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marL="101600" indent="0"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4B985E3-439F-40A2-904F-D2379312CE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06BE-75F0-4A00-B99A-5DF0955F3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Copying </a:t>
            </a:r>
            <a:r>
              <a:rPr lang="en-US" dirty="0">
                <a:solidFill>
                  <a:srgbClr val="FF3300"/>
                </a:solidFill>
              </a:rPr>
              <a:t>primitive</a:t>
            </a:r>
            <a:r>
              <a:rPr lang="en-US" dirty="0"/>
              <a:t> data types is simple:</a:t>
            </a:r>
          </a:p>
          <a:p>
            <a:pPr lvl="1">
              <a:defRPr/>
            </a:pPr>
            <a:endParaRPr lang="en-US" sz="2400" dirty="0"/>
          </a:p>
          <a:p>
            <a:pPr marL="588518" lvl="1" indent="0">
              <a:buFont typeface="Arial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x, y;</a:t>
            </a:r>
          </a:p>
          <a:p>
            <a:pPr marL="588518" lvl="1" indent="0">
              <a:buFont typeface="Arial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=20;</a:t>
            </a:r>
          </a:p>
          <a:p>
            <a:pPr marL="588518" lvl="1" indent="0">
              <a:buFont typeface="Arial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pPr>
              <a:defRPr/>
            </a:pPr>
            <a:r>
              <a:rPr lang="en-US" dirty="0"/>
              <a:t>Copying </a:t>
            </a:r>
            <a:r>
              <a:rPr lang="en-US" dirty="0">
                <a:solidFill>
                  <a:srgbClr val="FF3300"/>
                </a:solidFill>
              </a:rPr>
              <a:t>Objects </a:t>
            </a:r>
            <a:r>
              <a:rPr lang="en-US" dirty="0"/>
              <a:t>is different:</a:t>
            </a:r>
          </a:p>
          <a:p>
            <a:pPr lvl="1">
              <a:defRPr/>
            </a:pPr>
            <a:r>
              <a:rPr lang="en-US" sz="2000" dirty="0"/>
              <a:t>Reference Copy</a:t>
            </a:r>
          </a:p>
          <a:p>
            <a:pPr lvl="1">
              <a:defRPr/>
            </a:pPr>
            <a:r>
              <a:rPr lang="en-US" sz="2000" dirty="0"/>
              <a:t>Object Copy </a:t>
            </a:r>
          </a:p>
          <a:p>
            <a:pPr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E2E3AB9-E0A8-408F-A325-DDE86A61A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Reference Copy  versus  Object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2AAB-FE8B-4A9E-91CE-9E098D12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101600" indent="0">
              <a:buFont typeface="Arial"/>
              <a:buNone/>
              <a:defRPr/>
            </a:pPr>
            <a:r>
              <a:rPr lang="en-US" dirty="0"/>
              <a:t>-Lets first see the difference between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Copy: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22635"/>
                </a:solidFill>
                <a:latin typeface="+mj-lt"/>
              </a:rPr>
              <a:t>A 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reference copy</a:t>
            </a:r>
            <a:r>
              <a:rPr lang="en-US" sz="2000" dirty="0">
                <a:solidFill>
                  <a:srgbClr val="222635"/>
                </a:solidFill>
                <a:latin typeface="+mj-lt"/>
              </a:rPr>
              <a:t>, as the name implies, creates a copy of a reference variable pointing to an object:</a:t>
            </a:r>
          </a:p>
          <a:p>
            <a:pPr marL="558800" lvl="1" indent="0">
              <a:buFont typeface="Arial"/>
              <a:buNone/>
              <a:defRPr/>
            </a:pPr>
            <a:endParaRPr lang="en-US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 marL="558800" lvl="1" indent="0">
              <a:buFont typeface="Arial"/>
              <a:buNone/>
              <a:defRPr/>
            </a:pP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    </a:t>
            </a:r>
            <a:r>
              <a:rPr lang="en-US" sz="2000" dirty="0">
                <a:solidFill>
                  <a:srgbClr val="222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myCar1 = new Car();</a:t>
            </a:r>
          </a:p>
          <a:p>
            <a:pPr marL="558800" lvl="1" indent="0">
              <a:buFont typeface="Arial"/>
              <a:buNone/>
              <a:defRPr/>
            </a:pPr>
            <a:r>
              <a:rPr lang="en-US" sz="2000" dirty="0">
                <a:solidFill>
                  <a:srgbClr val="222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myCar2 = myCar1;</a:t>
            </a:r>
          </a:p>
          <a:p>
            <a:pPr marL="558800" lvl="1" indent="0">
              <a:buFont typeface="Arial"/>
              <a:buNone/>
              <a:defRPr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now two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</a:p>
          <a:p>
            <a:pPr marL="558800" lvl="1" indent="0">
              <a:buFont typeface="Arial"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to the Car Object.</a:t>
            </a:r>
          </a:p>
          <a:p>
            <a:pPr marL="558800" lvl="1" indent="0">
              <a:buFont typeface="Arial"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68C490-5532-42FF-B3C8-A8AE291761BC}"/>
              </a:ext>
            </a:extLst>
          </p:cNvPr>
          <p:cNvSpPr/>
          <p:nvPr/>
        </p:nvSpPr>
        <p:spPr>
          <a:xfrm>
            <a:off x="7348538" y="3652838"/>
            <a:ext cx="1263650" cy="1169987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5365" name="TextBox 7">
            <a:extLst>
              <a:ext uri="{FF2B5EF4-FFF2-40B4-BE49-F238E27FC236}">
                <a16:creationId xmlns:a16="http://schemas.microsoft.com/office/drawing/2014/main" id="{88A9BF41-9D5A-4EDA-A496-288068031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3317875"/>
            <a:ext cx="1131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 Car Object</a:t>
            </a:r>
          </a:p>
        </p:txBody>
      </p:sp>
      <p:sp>
        <p:nvSpPr>
          <p:cNvPr id="15366" name="TextBox 8">
            <a:extLst>
              <a:ext uri="{FF2B5EF4-FFF2-40B4-BE49-F238E27FC236}">
                <a16:creationId xmlns:a16="http://schemas.microsoft.com/office/drawing/2014/main" id="{9BB7E4D0-B39E-4097-B961-725B29E5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3486150"/>
            <a:ext cx="117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myCar1</a:t>
            </a:r>
          </a:p>
        </p:txBody>
      </p:sp>
      <p:sp>
        <p:nvSpPr>
          <p:cNvPr id="15367" name="TextBox 9">
            <a:extLst>
              <a:ext uri="{FF2B5EF4-FFF2-40B4-BE49-F238E27FC236}">
                <a16:creationId xmlns:a16="http://schemas.microsoft.com/office/drawing/2014/main" id="{72D2810E-2539-433F-AB91-28A4C386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352925"/>
            <a:ext cx="117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myCar2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D16A88-3190-4055-B6BE-2516DBD8D2DF}"/>
              </a:ext>
            </a:extLst>
          </p:cNvPr>
          <p:cNvCxnSpPr/>
          <p:nvPr/>
        </p:nvCxnSpPr>
        <p:spPr>
          <a:xfrm>
            <a:off x="6477000" y="3717925"/>
            <a:ext cx="884238" cy="39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28209B-2570-424F-8656-E163CF47217D}"/>
              </a:ext>
            </a:extLst>
          </p:cNvPr>
          <p:cNvCxnSpPr/>
          <p:nvPr/>
        </p:nvCxnSpPr>
        <p:spPr>
          <a:xfrm flipV="1">
            <a:off x="6503988" y="4519613"/>
            <a:ext cx="857250" cy="96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DC983EC-A05A-4B05-A759-63265B827A68}"/>
              </a:ext>
            </a:extLst>
          </p:cNvPr>
          <p:cNvSpPr/>
          <p:nvPr/>
        </p:nvSpPr>
        <p:spPr>
          <a:xfrm>
            <a:off x="5380038" y="3171825"/>
            <a:ext cx="12700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5A2C2-5A1F-4234-B0CB-E7EFA99EB6BF}"/>
              </a:ext>
            </a:extLst>
          </p:cNvPr>
          <p:cNvSpPr/>
          <p:nvPr/>
        </p:nvSpPr>
        <p:spPr>
          <a:xfrm>
            <a:off x="5380038" y="5541963"/>
            <a:ext cx="1096962" cy="388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F398B4-051C-47F2-BCE3-47ACF2D1D23C}"/>
              </a:ext>
            </a:extLst>
          </p:cNvPr>
          <p:cNvSpPr/>
          <p:nvPr/>
        </p:nvSpPr>
        <p:spPr>
          <a:xfrm>
            <a:off x="7348538" y="3171825"/>
            <a:ext cx="12700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DD7336-CE64-4EAA-9393-20988DA100DF}"/>
              </a:ext>
            </a:extLst>
          </p:cNvPr>
          <p:cNvSpPr/>
          <p:nvPr/>
        </p:nvSpPr>
        <p:spPr>
          <a:xfrm>
            <a:off x="7361238" y="5595938"/>
            <a:ext cx="1096962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Heap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4EC9D1A-58E0-4506-9149-416E1DC97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Reference Copy  versus  Object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CAEF-21C7-4672-9643-EB2A719C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750" y="1562100"/>
            <a:ext cx="8229600" cy="4953000"/>
          </a:xfrm>
        </p:spPr>
        <p:txBody>
          <a:bodyPr/>
          <a:lstStyle/>
          <a:p>
            <a:pPr marL="101600" indent="0">
              <a:buFont typeface="Arial"/>
              <a:buNone/>
              <a:defRPr/>
            </a:pPr>
            <a:r>
              <a:rPr lang="en-US" sz="2000" dirty="0"/>
              <a:t>- An </a:t>
            </a:r>
            <a:r>
              <a:rPr lang="en-US" sz="2000" b="1" dirty="0">
                <a:solidFill>
                  <a:srgbClr val="FF0000"/>
                </a:solidFill>
              </a:rPr>
              <a:t>object copy</a:t>
            </a:r>
            <a:r>
              <a:rPr lang="en-US" sz="2000" dirty="0"/>
              <a:t> creates a copy of the object itself: </a:t>
            </a:r>
          </a:p>
          <a:p>
            <a:pPr marL="101600" indent="0">
              <a:buFont typeface="Arial"/>
              <a:buNone/>
              <a:defRPr/>
            </a:pPr>
            <a:endParaRPr lang="en-US" sz="2000" dirty="0"/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myCar1 =new Car();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myCar2=new Car(myCar1);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constructs a copy of myCar1 object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Assuming that Car class has a copy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Constructor */</a:t>
            </a:r>
          </a:p>
          <a:p>
            <a:pPr marL="101600" indent="0">
              <a:buFont typeface="Arial"/>
              <a:buNone/>
              <a:defRPr/>
            </a:pPr>
            <a:endParaRPr lang="en-US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1600" indent="0">
              <a:buFont typeface="Arial"/>
              <a:buNone/>
              <a:defRPr/>
            </a:pPr>
            <a:endParaRPr lang="en-US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212CC8-08CA-4E41-B3A4-DF927513073D}"/>
              </a:ext>
            </a:extLst>
          </p:cNvPr>
          <p:cNvSpPr/>
          <p:nvPr/>
        </p:nvSpPr>
        <p:spPr>
          <a:xfrm>
            <a:off x="3827463" y="3879850"/>
            <a:ext cx="989012" cy="914400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F9C9A-DCE3-414C-8A12-BE057AD8C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4011613"/>
            <a:ext cx="1081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Car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F126C-C3D5-4549-BD90-AFAAB3DD4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963988"/>
            <a:ext cx="11747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myCar1</a:t>
            </a:r>
          </a:p>
          <a:p>
            <a:endParaRPr lang="en-US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6A452-B027-4C9B-AB64-E4261A667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5264150"/>
            <a:ext cx="117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myCar2</a:t>
            </a:r>
          </a:p>
          <a:p>
            <a:r>
              <a:rPr lang="en-US" altLang="en-US"/>
              <a:t> </a:t>
            </a:r>
            <a:endParaRPr lang="en-US" altLang="en-US" sz="2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7E7EB7-1DAA-4B32-82C3-C1657600BF34}"/>
              </a:ext>
            </a:extLst>
          </p:cNvPr>
          <p:cNvCxnSpPr/>
          <p:nvPr/>
        </p:nvCxnSpPr>
        <p:spPr>
          <a:xfrm>
            <a:off x="2471738" y="4216400"/>
            <a:ext cx="132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709FFB-627D-49AA-9AED-1D90EA7EB593}"/>
              </a:ext>
            </a:extLst>
          </p:cNvPr>
          <p:cNvCxnSpPr/>
          <p:nvPr/>
        </p:nvCxnSpPr>
        <p:spPr>
          <a:xfrm>
            <a:off x="2530475" y="5494338"/>
            <a:ext cx="120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FAF6A19-ADBA-40CB-8DC7-B498E89994E2}"/>
              </a:ext>
            </a:extLst>
          </p:cNvPr>
          <p:cNvSpPr/>
          <p:nvPr/>
        </p:nvSpPr>
        <p:spPr>
          <a:xfrm>
            <a:off x="3840163" y="5137150"/>
            <a:ext cx="1058862" cy="947738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17C64-515F-498C-AECA-CA6868427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64150"/>
            <a:ext cx="1531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Car Object copy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71ADF-9D9A-491C-BCA7-7B4983F97CCE}"/>
              </a:ext>
            </a:extLst>
          </p:cNvPr>
          <p:cNvSpPr/>
          <p:nvPr/>
        </p:nvSpPr>
        <p:spPr>
          <a:xfrm>
            <a:off x="1308100" y="3722688"/>
            <a:ext cx="12700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305005-811F-4885-BE97-05C904B0623F}"/>
              </a:ext>
            </a:extLst>
          </p:cNvPr>
          <p:cNvSpPr/>
          <p:nvPr/>
        </p:nvSpPr>
        <p:spPr>
          <a:xfrm>
            <a:off x="3646488" y="3557588"/>
            <a:ext cx="1458912" cy="2801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CD2B20-FA6A-478A-9ABA-EDF543FE732B}"/>
              </a:ext>
            </a:extLst>
          </p:cNvPr>
          <p:cNvSpPr/>
          <p:nvPr/>
        </p:nvSpPr>
        <p:spPr>
          <a:xfrm>
            <a:off x="358775" y="3589338"/>
            <a:ext cx="1096963" cy="388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16E504-101A-4CCE-95E0-B5F16C435C73}"/>
              </a:ext>
            </a:extLst>
          </p:cNvPr>
          <p:cNvSpPr/>
          <p:nvPr/>
        </p:nvSpPr>
        <p:spPr>
          <a:xfrm>
            <a:off x="5054600" y="5969000"/>
            <a:ext cx="1096963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195DC43-5651-4480-AC38-39443BC3B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Shallow Copy and Deep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0E96-E58D-475D-B293-39894079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12863"/>
            <a:ext cx="8229600" cy="4859337"/>
          </a:xfrm>
        </p:spPr>
        <p:txBody>
          <a:bodyPr/>
          <a:lstStyle/>
          <a:p>
            <a:pPr marL="0">
              <a:spcBef>
                <a:spcPts val="375"/>
              </a:spcBef>
              <a:spcAft>
                <a:spcPts val="1125"/>
              </a:spcAft>
              <a:defRPr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shallow</a:t>
            </a:r>
            <a:r>
              <a:rPr lang="en-US" sz="2000" dirty="0"/>
              <a:t> copy of an object copies the ‘</a:t>
            </a:r>
            <a:r>
              <a:rPr lang="en-US" sz="2000" b="1" dirty="0"/>
              <a:t>main</a:t>
            </a:r>
            <a:r>
              <a:rPr lang="en-US" sz="2000" dirty="0"/>
              <a:t>’ object, but doesn’t copy the </a:t>
            </a:r>
            <a:r>
              <a:rPr lang="en-US" sz="2000" b="1" dirty="0"/>
              <a:t>inner </a:t>
            </a:r>
            <a:r>
              <a:rPr lang="en-US" sz="2000" dirty="0"/>
              <a:t>objects. The ‘inner objects’ are shared between the original object and its copy.</a:t>
            </a:r>
            <a:endParaRPr lang="en-US" sz="2000" dirty="0">
              <a:solidFill>
                <a:srgbClr val="222635"/>
              </a:solidFill>
              <a:latin typeface="+mj-lt"/>
              <a:ea typeface="Times New Roman" panose="02020603050405020304" pitchFamily="18" charset="0"/>
            </a:endParaRPr>
          </a:p>
          <a:p>
            <a:pPr marL="0">
              <a:spcBef>
                <a:spcPts val="375"/>
              </a:spcBef>
              <a:spcAft>
                <a:spcPts val="1125"/>
              </a:spcAft>
              <a:defRPr/>
            </a:pP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The  </a:t>
            </a:r>
            <a:r>
              <a:rPr lang="en-US" sz="2000" b="1" i="1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student1</a:t>
            </a: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 object in the following example is composed of a  </a:t>
            </a:r>
            <a:r>
              <a:rPr lang="en-US" sz="2000" b="1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Course</a:t>
            </a: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 object</a:t>
            </a:r>
            <a:r>
              <a:rPr lang="en-US" sz="2000" b="1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101600" indent="0">
              <a:buFont typeface="Arial"/>
              <a:buNone/>
              <a:defRPr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835876-3BDD-46F2-894A-06D02AD879CA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3111500"/>
            <a:ext cx="4991100" cy="2971800"/>
            <a:chOff x="1214150" y="2784193"/>
            <a:chExt cx="5424779" cy="33003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213765-9DB8-481C-96A4-5E38C021894F}"/>
                </a:ext>
              </a:extLst>
            </p:cNvPr>
            <p:cNvSpPr/>
            <p:nvPr/>
          </p:nvSpPr>
          <p:spPr>
            <a:xfrm>
              <a:off x="1214150" y="3240819"/>
              <a:ext cx="1980804" cy="1447449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BD5712-1FAE-4553-BA9A-879B3CC24F02}"/>
                </a:ext>
              </a:extLst>
            </p:cNvPr>
            <p:cNvSpPr/>
            <p:nvPr/>
          </p:nvSpPr>
          <p:spPr>
            <a:xfrm>
              <a:off x="3943794" y="4561329"/>
              <a:ext cx="2695135" cy="1523260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 err="1"/>
                <a:t>crsId</a:t>
              </a:r>
              <a:r>
                <a:rPr lang="en-US" sz="1400" dirty="0"/>
                <a:t> =2322</a:t>
              </a:r>
            </a:p>
            <a:p>
              <a:pPr>
                <a:defRPr/>
              </a:pPr>
              <a:r>
                <a:rPr lang="en-US" sz="1400" dirty="0" err="1"/>
                <a:t>crsName</a:t>
              </a:r>
              <a:r>
                <a:rPr lang="en-US" sz="1400" dirty="0"/>
                <a:t>=cmsc203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10A305-1E9A-4AD8-B30F-032599E5E27B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2204552" y="4251036"/>
              <a:ext cx="1739242" cy="1071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416" name="TextBox 26">
              <a:extLst>
                <a:ext uri="{FF2B5EF4-FFF2-40B4-BE49-F238E27FC236}">
                  <a16:creationId xmlns:a16="http://schemas.microsoft.com/office/drawing/2014/main" id="{5C8A1F93-B941-441D-8CC6-1B601FAA1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2784193"/>
              <a:ext cx="995195" cy="37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Student1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4D0673C-C6D2-499F-BF99-0B2C53E0F8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Shallow Copy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7FB3E-8D56-46F0-A2E0-0D3414660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>
              <a:spcBef>
                <a:spcPts val="375"/>
              </a:spcBef>
              <a:spcAft>
                <a:spcPts val="1125"/>
              </a:spcAft>
              <a:defRPr/>
            </a:pP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</a:rPr>
              <a:t>Shallow</a:t>
            </a: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 copy of </a:t>
            </a:r>
            <a:r>
              <a:rPr lang="en-US" sz="2000" b="1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student1</a:t>
            </a: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 object </a:t>
            </a:r>
            <a:r>
              <a:rPr lang="en-US" sz="2000" dirty="0">
                <a:solidFill>
                  <a:srgbClr val="222635"/>
                </a:solidFill>
                <a:latin typeface="+mj-lt"/>
              </a:rPr>
              <a:t>would create a second Student</a:t>
            </a:r>
            <a:r>
              <a:rPr lang="en-US" sz="2000" i="1" dirty="0">
                <a:solidFill>
                  <a:srgbClr val="222635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222635"/>
                </a:solidFill>
                <a:latin typeface="+mj-lt"/>
              </a:rPr>
              <a:t>object</a:t>
            </a:r>
            <a:r>
              <a:rPr lang="en-US" sz="2000" i="1" dirty="0">
                <a:solidFill>
                  <a:srgbClr val="222635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222635"/>
                </a:solidFill>
                <a:latin typeface="+mj-lt"/>
              </a:rPr>
              <a:t>student2</a:t>
            </a:r>
            <a:r>
              <a:rPr lang="en-US" sz="2000" dirty="0">
                <a:solidFill>
                  <a:srgbClr val="222635"/>
                </a:solidFill>
                <a:latin typeface="+mj-lt"/>
              </a:rPr>
              <a:t>, but both objects would share the same </a:t>
            </a:r>
            <a:r>
              <a:rPr lang="en-US" sz="2000" b="1" dirty="0">
                <a:solidFill>
                  <a:srgbClr val="222635"/>
                </a:solidFill>
                <a:latin typeface="+mj-lt"/>
              </a:rPr>
              <a:t>Course</a:t>
            </a:r>
            <a:r>
              <a:rPr lang="en-US" sz="2000" dirty="0">
                <a:solidFill>
                  <a:srgbClr val="222635"/>
                </a:solidFill>
                <a:latin typeface="+mj-lt"/>
              </a:rPr>
              <a:t> object.</a:t>
            </a:r>
            <a:r>
              <a:rPr lang="en-US" sz="2000" b="1" dirty="0">
                <a:solidFill>
                  <a:srgbClr val="222635"/>
                </a:solidFill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marL="101600" indent="0">
              <a:buFont typeface="Arial"/>
              <a:buNone/>
              <a:defRPr/>
            </a:pP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B9A676-5485-4EFF-A61E-44C7AFA51678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2936875"/>
            <a:ext cx="7740650" cy="3313113"/>
            <a:chOff x="669651" y="2874159"/>
            <a:chExt cx="7740098" cy="33136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9A3D288-4ABF-400F-AEA6-78A61304EEFC}"/>
                </a:ext>
              </a:extLst>
            </p:cNvPr>
            <p:cNvSpPr/>
            <p:nvPr/>
          </p:nvSpPr>
          <p:spPr>
            <a:xfrm>
              <a:off x="669651" y="3336192"/>
              <a:ext cx="1981059" cy="1448018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44DA14-A9AF-4733-B82D-7673648E7D6D}"/>
                </a:ext>
              </a:extLst>
            </p:cNvPr>
            <p:cNvSpPr/>
            <p:nvPr/>
          </p:nvSpPr>
          <p:spPr>
            <a:xfrm>
              <a:off x="3185660" y="4663542"/>
              <a:ext cx="2601726" cy="1524230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 err="1"/>
                <a:t>crsId</a:t>
              </a:r>
              <a:r>
                <a:rPr lang="en-US" sz="1400" dirty="0"/>
                <a:t> =2322</a:t>
              </a:r>
            </a:p>
            <a:p>
              <a:pPr>
                <a:defRPr/>
              </a:pPr>
              <a:r>
                <a:rPr lang="en-US" sz="1400" dirty="0" err="1"/>
                <a:t>crsName</a:t>
              </a:r>
              <a:r>
                <a:rPr lang="en-US" sz="1400" dirty="0"/>
                <a:t>=cmsc203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8A0682-2391-4A2C-845F-2615448E367C}"/>
                </a:ext>
              </a:extLst>
            </p:cNvPr>
            <p:cNvCxnSpPr/>
            <p:nvPr/>
          </p:nvCxnSpPr>
          <p:spPr>
            <a:xfrm>
              <a:off x="1634782" y="4339643"/>
              <a:ext cx="1550877" cy="943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465" name="TextBox 21">
              <a:extLst>
                <a:ext uri="{FF2B5EF4-FFF2-40B4-BE49-F238E27FC236}">
                  <a16:creationId xmlns:a16="http://schemas.microsoft.com/office/drawing/2014/main" id="{514D1A95-9DC4-4B6C-B6AB-BCF10420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737" y="2874159"/>
              <a:ext cx="12266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student1</a:t>
              </a:r>
            </a:p>
          </p:txBody>
        </p:sp>
        <p:sp>
          <p:nvSpPr>
            <p:cNvPr id="19466" name="TextBox 22">
              <a:extLst>
                <a:ext uri="{FF2B5EF4-FFF2-40B4-BE49-F238E27FC236}">
                  <a16:creationId xmlns:a16="http://schemas.microsoft.com/office/drawing/2014/main" id="{7777389A-4410-433E-A3F4-E17D3F791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368" y="2874159"/>
              <a:ext cx="13035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 student2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077CFF-90DB-4E7B-8448-10F836D2AA73}"/>
                </a:ext>
              </a:extLst>
            </p:cNvPr>
            <p:cNvSpPr/>
            <p:nvPr/>
          </p:nvSpPr>
          <p:spPr>
            <a:xfrm>
              <a:off x="6428690" y="3372709"/>
              <a:ext cx="1981059" cy="1448018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799C8DE-CFBF-4C53-A57E-01C0DCD58C32}"/>
                </a:ext>
              </a:extLst>
            </p:cNvPr>
            <p:cNvCxnSpPr/>
            <p:nvPr/>
          </p:nvCxnSpPr>
          <p:spPr>
            <a:xfrm flipH="1">
              <a:off x="5787386" y="4374573"/>
              <a:ext cx="1071487" cy="795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1CA0B99-C02C-408F-9977-8501ACAAB445}"/>
              </a:ext>
            </a:extLst>
          </p:cNvPr>
          <p:cNvSpPr/>
          <p:nvPr/>
        </p:nvSpPr>
        <p:spPr>
          <a:xfrm>
            <a:off x="2725738" y="2995613"/>
            <a:ext cx="37941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+mj-lt"/>
              </a:rPr>
              <a:t>A change in the </a:t>
            </a:r>
            <a:r>
              <a:rPr lang="en-US" sz="1400" b="1" i="1" dirty="0">
                <a:solidFill>
                  <a:srgbClr val="FF0000"/>
                </a:solidFill>
                <a:latin typeface="+mj-lt"/>
              </a:rPr>
              <a:t>course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object of </a:t>
            </a:r>
            <a:r>
              <a:rPr lang="en-US" sz="1400" b="1" i="1" dirty="0">
                <a:solidFill>
                  <a:srgbClr val="FF0000"/>
                </a:solidFill>
                <a:latin typeface="+mj-lt"/>
              </a:rPr>
              <a:t>student1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 would effect </a:t>
            </a:r>
            <a:r>
              <a:rPr lang="en-US" sz="1400" b="1" dirty="0">
                <a:solidFill>
                  <a:srgbClr val="FF0000"/>
                </a:solidFill>
                <a:latin typeface="+mj-lt"/>
              </a:rPr>
              <a:t>studnet2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 because they share the same copy of the Course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1DCD221-AEF8-429F-874B-CC80C584A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Deep Copy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8A4AD-1B05-4B38-B218-79CD0BF875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46213"/>
            <a:ext cx="8229600" cy="4803775"/>
          </a:xfrm>
        </p:spPr>
        <p:txBody>
          <a:bodyPr/>
          <a:lstStyle/>
          <a:p>
            <a:pPr marL="255588" indent="-153988">
              <a:buSzTx/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Unlike the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shallow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copy, a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deep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copy is a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 fully independent copy of an object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If we copied our 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student1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object, we would copy the entire object structure.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3339B-B111-41A4-9859-CB01F797CEB3}"/>
              </a:ext>
            </a:extLst>
          </p:cNvPr>
          <p:cNvCxnSpPr/>
          <p:nvPr/>
        </p:nvCxnSpPr>
        <p:spPr>
          <a:xfrm flipH="1">
            <a:off x="6481763" y="7327900"/>
            <a:ext cx="1200150" cy="744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BB949E-B736-41ED-9385-04EAC74A1673}"/>
              </a:ext>
            </a:extLst>
          </p:cNvPr>
          <p:cNvGrpSpPr>
            <a:grpSpLocks/>
          </p:cNvGrpSpPr>
          <p:nvPr/>
        </p:nvGrpSpPr>
        <p:grpSpPr bwMode="auto">
          <a:xfrm>
            <a:off x="1274763" y="2514600"/>
            <a:ext cx="6924675" cy="3810000"/>
            <a:chOff x="1274078" y="2641383"/>
            <a:chExt cx="6925034" cy="360817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A79CC8-374A-4369-8CA1-3FCCDA3D3168}"/>
                </a:ext>
              </a:extLst>
            </p:cNvPr>
            <p:cNvSpPr/>
            <p:nvPr/>
          </p:nvSpPr>
          <p:spPr>
            <a:xfrm>
              <a:off x="1274078" y="3032269"/>
              <a:ext cx="1981303" cy="1447782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F4CA9B-7557-4B3C-A5E8-3E19834C0FC8}"/>
                </a:ext>
              </a:extLst>
            </p:cNvPr>
            <p:cNvSpPr/>
            <p:nvPr/>
          </p:nvSpPr>
          <p:spPr>
            <a:xfrm>
              <a:off x="1599532" y="4837862"/>
              <a:ext cx="2525844" cy="1411699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 err="1"/>
                <a:t>crsId</a:t>
              </a:r>
              <a:r>
                <a:rPr lang="en-US" sz="1400" dirty="0"/>
                <a:t> =2322</a:t>
              </a:r>
            </a:p>
            <a:p>
              <a:pPr>
                <a:defRPr/>
              </a:pPr>
              <a:r>
                <a:rPr lang="en-US" sz="1400" dirty="0" err="1"/>
                <a:t>crsName</a:t>
              </a:r>
              <a:r>
                <a:rPr lang="en-US" sz="1400" dirty="0"/>
                <a:t>=cmsc203</a:t>
              </a:r>
            </a:p>
          </p:txBody>
        </p:sp>
        <p:sp>
          <p:nvSpPr>
            <p:cNvPr id="20489" name="TextBox 9">
              <a:extLst>
                <a:ext uri="{FF2B5EF4-FFF2-40B4-BE49-F238E27FC236}">
                  <a16:creationId xmlns:a16="http://schemas.microsoft.com/office/drawing/2014/main" id="{90900F1F-CAFA-4DE6-B1DD-1B0C94E55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208" y="2641383"/>
              <a:ext cx="8819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600"/>
                <a:t>student1</a:t>
              </a:r>
            </a:p>
          </p:txBody>
        </p:sp>
        <p:sp>
          <p:nvSpPr>
            <p:cNvPr id="20490" name="TextBox 10">
              <a:extLst>
                <a:ext uri="{FF2B5EF4-FFF2-40B4-BE49-F238E27FC236}">
                  <a16:creationId xmlns:a16="http://schemas.microsoft.com/office/drawing/2014/main" id="{CD342A43-1E96-420B-B67C-F379FE4BC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318" y="2662396"/>
              <a:ext cx="8819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student2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05BCDD-6715-4118-8E65-70605E8DD971}"/>
                </a:ext>
              </a:extLst>
            </p:cNvPr>
            <p:cNvSpPr/>
            <p:nvPr/>
          </p:nvSpPr>
          <p:spPr>
            <a:xfrm>
              <a:off x="6217809" y="3056323"/>
              <a:ext cx="1981303" cy="1447782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2CEA99-9075-43DD-A798-2C1246461965}"/>
                </a:ext>
              </a:extLst>
            </p:cNvPr>
            <p:cNvSpPr/>
            <p:nvPr/>
          </p:nvSpPr>
          <p:spPr>
            <a:xfrm>
              <a:off x="4949331" y="4878453"/>
              <a:ext cx="2732230" cy="1306462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 err="1"/>
                <a:t>crsId</a:t>
              </a:r>
              <a:r>
                <a:rPr lang="en-US" sz="1400" dirty="0"/>
                <a:t> =2322</a:t>
              </a:r>
            </a:p>
            <a:p>
              <a:pPr>
                <a:defRPr/>
              </a:pPr>
              <a:r>
                <a:rPr lang="en-US" sz="1400" dirty="0" err="1"/>
                <a:t>crsName</a:t>
              </a:r>
              <a:r>
                <a:rPr lang="en-US" sz="1400" dirty="0"/>
                <a:t>=cmsc203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3822D27-13E5-4352-B793-29107FBB4F13}"/>
                </a:ext>
              </a:extLst>
            </p:cNvPr>
            <p:cNvCxnSpPr/>
            <p:nvPr/>
          </p:nvCxnSpPr>
          <p:spPr>
            <a:xfrm>
              <a:off x="2115497" y="4039552"/>
              <a:ext cx="968425" cy="798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94A0B66-6715-435F-976D-CFA3706556EA}"/>
                </a:ext>
              </a:extLst>
            </p:cNvPr>
            <p:cNvCxnSpPr/>
            <p:nvPr/>
          </p:nvCxnSpPr>
          <p:spPr>
            <a:xfrm flipH="1">
              <a:off x="6217809" y="4129756"/>
              <a:ext cx="720762" cy="7486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EBD588C-35BC-4575-A525-7CC24B4110DF}"/>
              </a:ext>
            </a:extLst>
          </p:cNvPr>
          <p:cNvSpPr/>
          <p:nvPr/>
        </p:nvSpPr>
        <p:spPr>
          <a:xfrm>
            <a:off x="3255963" y="3829050"/>
            <a:ext cx="32861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0000"/>
                </a:solidFill>
                <a:latin typeface="+mj-lt"/>
              </a:rPr>
              <a:t>A change in the </a:t>
            </a:r>
            <a:r>
              <a:rPr lang="en-US" sz="1200" b="1" i="1" dirty="0">
                <a:solidFill>
                  <a:srgbClr val="FF0000"/>
                </a:solidFill>
                <a:latin typeface="+mj-lt"/>
              </a:rPr>
              <a:t>course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 object of </a:t>
            </a:r>
            <a:r>
              <a:rPr lang="en-US" sz="1200" b="1" i="1" dirty="0">
                <a:solidFill>
                  <a:srgbClr val="FF0000"/>
                </a:solidFill>
                <a:latin typeface="+mj-lt"/>
              </a:rPr>
              <a:t>student1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 would NOT</a:t>
            </a:r>
          </a:p>
          <a:p>
            <a:pPr>
              <a:defRPr/>
            </a:pPr>
            <a:r>
              <a:rPr lang="en-US" sz="1200" dirty="0">
                <a:solidFill>
                  <a:srgbClr val="FF0000"/>
                </a:solidFill>
                <a:latin typeface="+mj-lt"/>
              </a:rPr>
              <a:t>effect </a:t>
            </a:r>
            <a:r>
              <a:rPr lang="en-US" sz="1200" b="1" dirty="0">
                <a:solidFill>
                  <a:srgbClr val="FF0000"/>
                </a:solidFill>
                <a:latin typeface="+mj-lt"/>
              </a:rPr>
              <a:t>studnet2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  because they have their  own  copy of the </a:t>
            </a:r>
          </a:p>
          <a:p>
            <a:pPr>
              <a:defRPr/>
            </a:pPr>
            <a:r>
              <a:rPr lang="en-US" sz="1200" dirty="0">
                <a:solidFill>
                  <a:srgbClr val="FF0000"/>
                </a:solidFill>
                <a:latin typeface="+mj-lt"/>
              </a:rPr>
              <a:t>Course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82EE21C-38BD-4702-B102-945723B40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42863"/>
            <a:ext cx="8229600" cy="10842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code Example of the Student and Course Class (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Shallow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9097-769D-48EA-A192-69EAFE18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546725"/>
          </a:xfrm>
        </p:spPr>
        <p:txBody>
          <a:bodyPr/>
          <a:lstStyle/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Course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Student(String name, String id,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this.name = 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this.id = 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 new Course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//Copy constructor, will cause a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of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Student object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Student(Student s)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s.name;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this.id = s.id;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copy of the Course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this.course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s.course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//Change course for the student to a new course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changeCourse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course.setCrsId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course.setCrsName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"Student " + name +", " +  id + " ," +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course 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8D81B-4F2D-47A5-BEA8-AF35900A3F1B}"/>
              </a:ext>
            </a:extLst>
          </p:cNvPr>
          <p:cNvSpPr txBox="1"/>
          <p:nvPr/>
        </p:nvSpPr>
        <p:spPr>
          <a:xfrm>
            <a:off x="5421313" y="1122363"/>
            <a:ext cx="3906837" cy="4662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Course(String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"Course 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"," +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12224</TotalTime>
  <Words>2768</Words>
  <Application>Microsoft Office PowerPoint</Application>
  <PresentationFormat>On-screen Show (4:3)</PresentationFormat>
  <Paragraphs>518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 Arial</vt:lpstr>
      <vt:lpstr>Arial</vt:lpstr>
      <vt:lpstr>Cambria</vt:lpstr>
      <vt:lpstr>Courier New</vt:lpstr>
      <vt:lpstr>Noto Sans Symbols</vt:lpstr>
      <vt:lpstr>Times New Roman</vt:lpstr>
      <vt:lpstr>Tw Cen MT</vt:lpstr>
      <vt:lpstr>Verdana</vt:lpstr>
      <vt:lpstr>2_Gaddis_CntrlStrc</vt:lpstr>
      <vt:lpstr>1_508 Lecture</vt:lpstr>
      <vt:lpstr> Lecture 8_3  Copying Objects, Memory Mapping,  Privacy Leaks  </vt:lpstr>
      <vt:lpstr>Some Preliminary Concepts:</vt:lpstr>
      <vt:lpstr>Copying Data</vt:lpstr>
      <vt:lpstr>Reference Copy  versus  Object Copy</vt:lpstr>
      <vt:lpstr>Reference Copy  versus  Object Copy</vt:lpstr>
      <vt:lpstr>Shallow Copy and Deep Copy</vt:lpstr>
      <vt:lpstr>Shallow Copy  </vt:lpstr>
      <vt:lpstr>Deep Copy </vt:lpstr>
      <vt:lpstr>A code Example of the Student and Course Class (Shallow copy)</vt:lpstr>
      <vt:lpstr>A code Example of the Driver Demo Class</vt:lpstr>
      <vt:lpstr>A code Example of the Student and Course Class (Deep copy)</vt:lpstr>
      <vt:lpstr>A code Example of the Driver Demo Class</vt:lpstr>
      <vt:lpstr>Copying Arrays (1 of 3)</vt:lpstr>
      <vt:lpstr>Copying Arrays (2 of 3)</vt:lpstr>
      <vt:lpstr>Copying Arrays (3 of 3)</vt:lpstr>
      <vt:lpstr>PowerPoint Presentation</vt:lpstr>
      <vt:lpstr>PowerPoint Presentation</vt:lpstr>
      <vt:lpstr>PowerPoint Presentation</vt:lpstr>
      <vt:lpstr>PowerPoint Presentation</vt:lpstr>
      <vt:lpstr>Summary</vt:lpstr>
      <vt:lpstr>Privacy Leaks</vt:lpstr>
      <vt:lpstr>Objects created as the result of privacy leak</vt:lpstr>
      <vt:lpstr>How to Prevent Privacy Leak ?</vt:lpstr>
      <vt:lpstr>How to prevent Privacy Leak Code Example</vt:lpstr>
      <vt:lpstr>Objects created as the result of fixing privacy leak.</vt:lpstr>
      <vt:lpstr>Something to Think about…</vt:lpstr>
    </vt:vector>
  </TitlesOfParts>
  <Manager/>
  <Company>©2016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Arrays and the ArrayList Class</dc:subject>
  <dc:creator>Tony Gaddis</dc:creator>
  <cp:keywords/>
  <dc:description/>
  <cp:lastModifiedBy>Grinberg, Grigoriy A</cp:lastModifiedBy>
  <cp:revision>245</cp:revision>
  <cp:lastPrinted>2009-04-22T19:24:48Z</cp:lastPrinted>
  <dcterms:created xsi:type="dcterms:W3CDTF">2003-08-04T05:53:18Z</dcterms:created>
  <dcterms:modified xsi:type="dcterms:W3CDTF">2021-01-17T06:49:19Z</dcterms:modified>
  <cp:category/>
</cp:coreProperties>
</file>