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805" r:id="rId2"/>
    <p:sldMasterId id="2147483793" r:id="rId3"/>
    <p:sldMasterId id="2147483748" r:id="rId4"/>
  </p:sldMasterIdLst>
  <p:notesMasterIdLst>
    <p:notesMasterId r:id="rId32"/>
  </p:notesMasterIdLst>
  <p:sldIdLst>
    <p:sldId id="365" r:id="rId5"/>
    <p:sldId id="618" r:id="rId6"/>
    <p:sldId id="598" r:id="rId7"/>
    <p:sldId id="599" r:id="rId8"/>
    <p:sldId id="600" r:id="rId9"/>
    <p:sldId id="601" r:id="rId10"/>
    <p:sldId id="602" r:id="rId11"/>
    <p:sldId id="603" r:id="rId12"/>
    <p:sldId id="604" r:id="rId13"/>
    <p:sldId id="607" r:id="rId14"/>
    <p:sldId id="608" r:id="rId15"/>
    <p:sldId id="609" r:id="rId16"/>
    <p:sldId id="611" r:id="rId17"/>
    <p:sldId id="606" r:id="rId18"/>
    <p:sldId id="619" r:id="rId19"/>
    <p:sldId id="620" r:id="rId20"/>
    <p:sldId id="610" r:id="rId21"/>
    <p:sldId id="613" r:id="rId22"/>
    <p:sldId id="614" r:id="rId23"/>
    <p:sldId id="615" r:id="rId24"/>
    <p:sldId id="616" r:id="rId25"/>
    <p:sldId id="617" r:id="rId26"/>
    <p:sldId id="624" r:id="rId27"/>
    <p:sldId id="625" r:id="rId28"/>
    <p:sldId id="626" r:id="rId29"/>
    <p:sldId id="627" r:id="rId30"/>
    <p:sldId id="628"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7" charset="-128"/>
        <a:cs typeface="+mn-cs"/>
      </a:defRPr>
    </a:lvl5pPr>
    <a:lvl6pPr marL="2286000" algn="l" defTabSz="914400" rtl="0" eaLnBrk="1" latinLnBrk="0" hangingPunct="1">
      <a:defRPr kern="1200">
        <a:solidFill>
          <a:schemeClr val="tx1"/>
        </a:solidFill>
        <a:latin typeface="Arial" charset="0"/>
        <a:ea typeface="ＭＳ Ｐゴシック" pitchFamily="-107" charset="-128"/>
        <a:cs typeface="+mn-cs"/>
      </a:defRPr>
    </a:lvl6pPr>
    <a:lvl7pPr marL="2743200" algn="l" defTabSz="914400" rtl="0" eaLnBrk="1" latinLnBrk="0" hangingPunct="1">
      <a:defRPr kern="1200">
        <a:solidFill>
          <a:schemeClr val="tx1"/>
        </a:solidFill>
        <a:latin typeface="Arial" charset="0"/>
        <a:ea typeface="ＭＳ Ｐゴシック" pitchFamily="-107" charset="-128"/>
        <a:cs typeface="+mn-cs"/>
      </a:defRPr>
    </a:lvl7pPr>
    <a:lvl8pPr marL="3200400" algn="l" defTabSz="914400" rtl="0" eaLnBrk="1" latinLnBrk="0" hangingPunct="1">
      <a:defRPr kern="1200">
        <a:solidFill>
          <a:schemeClr val="tx1"/>
        </a:solidFill>
        <a:latin typeface="Arial" charset="0"/>
        <a:ea typeface="ＭＳ Ｐゴシック" pitchFamily="-107" charset="-128"/>
        <a:cs typeface="+mn-cs"/>
      </a:defRPr>
    </a:lvl8pPr>
    <a:lvl9pPr marL="3657600" algn="l" defTabSz="914400" rtl="0" eaLnBrk="1" latinLnBrk="0" hangingPunct="1">
      <a:defRPr kern="1200">
        <a:solidFill>
          <a:schemeClr val="tx1"/>
        </a:solidFill>
        <a:latin typeface="Arial" charset="0"/>
        <a:ea typeface="ＭＳ Ｐゴシック" pitchFamily="-107"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999FF"/>
    <a:srgbClr val="0057C1"/>
    <a:srgbClr val="6E7069"/>
    <a:srgbClr val="7A9ECD"/>
    <a:srgbClr val="D05B76"/>
    <a:srgbClr val="006CB8"/>
    <a:srgbClr val="0033CC"/>
    <a:srgbClr val="33333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8" autoAdjust="0"/>
    <p:restoredTop sz="94656" autoAdjust="0"/>
  </p:normalViewPr>
  <p:slideViewPr>
    <p:cSldViewPr snapToGrid="0">
      <p:cViewPr varScale="1">
        <p:scale>
          <a:sx n="65" d="100"/>
          <a:sy n="65" d="100"/>
        </p:scale>
        <p:origin x="-52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D5C691F8-81EA-4CE7-9B92-6A5F9E9DB9FC}" type="datetimeFigureOut">
              <a:rPr lang="en-US"/>
              <a:pPr>
                <a:defRPr/>
              </a:pPr>
              <a:t>11/27/2015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pPr>
              <a:defRPr/>
            </a:pPr>
            <a:fld id="{542B49F9-824A-47E7-A10C-6D4F29587032}" type="slidenum">
              <a:rPr lang="en-US"/>
              <a:pPr>
                <a:defRPr/>
              </a:pPr>
              <a:t>‹#›</a:t>
            </a:fld>
            <a:endParaRPr lang="en-US"/>
          </a:p>
        </p:txBody>
      </p:sp>
    </p:spTree>
    <p:extLst>
      <p:ext uri="{BB962C8B-B14F-4D97-AF65-F5344CB8AC3E}">
        <p14:creationId xmlns="" xmlns:p14="http://schemas.microsoft.com/office/powerpoint/2010/main" val="34681166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42B49F9-824A-47E7-A10C-6D4F29587032}" type="slidenum">
              <a:rPr lang="en-US" smtClean="0"/>
              <a:pPr>
                <a:defRPr/>
              </a:pPr>
              <a:t>25</a:t>
            </a:fld>
            <a:endParaRPr lang="en-US"/>
          </a:p>
        </p:txBody>
      </p:sp>
    </p:spTree>
    <p:extLst>
      <p:ext uri="{BB962C8B-B14F-4D97-AF65-F5344CB8AC3E}">
        <p14:creationId xmlns="" xmlns:p14="http://schemas.microsoft.com/office/powerpoint/2010/main" val="2923872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42B49F9-824A-47E7-A10C-6D4F29587032}" type="slidenum">
              <a:rPr lang="en-US" smtClean="0"/>
              <a:pPr>
                <a:defRPr/>
              </a:pPr>
              <a:t>26</a:t>
            </a:fld>
            <a:endParaRPr lang="en-US"/>
          </a:p>
        </p:txBody>
      </p:sp>
    </p:spTree>
    <p:extLst>
      <p:ext uri="{BB962C8B-B14F-4D97-AF65-F5344CB8AC3E}">
        <p14:creationId xmlns="" xmlns:p14="http://schemas.microsoft.com/office/powerpoint/2010/main" val="2923872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42B49F9-824A-47E7-A10C-6D4F29587032}" type="slidenum">
              <a:rPr lang="en-US" smtClean="0"/>
              <a:pPr>
                <a:defRPr/>
              </a:pPr>
              <a:t>27</a:t>
            </a:fld>
            <a:endParaRPr lang="en-US"/>
          </a:p>
        </p:txBody>
      </p:sp>
    </p:spTree>
    <p:extLst>
      <p:ext uri="{BB962C8B-B14F-4D97-AF65-F5344CB8AC3E}">
        <p14:creationId xmlns="" xmlns:p14="http://schemas.microsoft.com/office/powerpoint/2010/main" val="2923872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 xmlns:p14="http://schemas.microsoft.com/office/powerpoint/2010/main" val="2033524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 xmlns:p14="http://schemas.microsoft.com/office/powerpoint/2010/main" val="276055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 xmlns:p14="http://schemas.microsoft.com/office/powerpoint/2010/main" val="4007158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E14540D-83B8-4925-8955-DFEDDED910B8}" type="datetime1">
              <a:rPr lang="en-US"/>
              <a:pPr>
                <a:defRPr/>
              </a:pPr>
              <a:t>11/27/2015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EB544F-F385-4402-9056-05FB845FCAFE}" type="slidenum">
              <a:rPr lang="en-US"/>
              <a:pPr>
                <a:defRPr/>
              </a:pPr>
              <a:t>‹#›</a:t>
            </a:fld>
            <a:endParaRPr lang="en-US"/>
          </a:p>
        </p:txBody>
      </p:sp>
    </p:spTree>
    <p:extLst>
      <p:ext uri="{BB962C8B-B14F-4D97-AF65-F5344CB8AC3E}">
        <p14:creationId xmlns="" xmlns:p14="http://schemas.microsoft.com/office/powerpoint/2010/main" val="2750905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C2B4406-7E11-4FB1-901D-5CFA46A880A3}" type="datetime1">
              <a:rPr lang="en-US"/>
              <a:pPr>
                <a:defRPr/>
              </a:pPr>
              <a:t>11/27/2015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C608CC7-C8E7-42B5-8AA4-FF5A386C3828}" type="slidenum">
              <a:rPr lang="en-US"/>
              <a:pPr>
                <a:defRPr/>
              </a:pPr>
              <a:t>‹#›</a:t>
            </a:fld>
            <a:endParaRPr lang="en-US"/>
          </a:p>
        </p:txBody>
      </p:sp>
    </p:spTree>
    <p:extLst>
      <p:ext uri="{BB962C8B-B14F-4D97-AF65-F5344CB8AC3E}">
        <p14:creationId xmlns="" xmlns:p14="http://schemas.microsoft.com/office/powerpoint/2010/main" val="1218606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3DCE988-EFBD-4C8B-A644-D8BE21303ACB}" type="datetime1">
              <a:rPr lang="en-US"/>
              <a:pPr>
                <a:defRPr/>
              </a:pPr>
              <a:t>11/27/2015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FBBC6CC-1DC7-4E8E-949F-81C72FE32AE2}" type="slidenum">
              <a:rPr lang="en-US"/>
              <a:pPr>
                <a:defRPr/>
              </a:pPr>
              <a:t>‹#›</a:t>
            </a:fld>
            <a:endParaRPr lang="en-US"/>
          </a:p>
        </p:txBody>
      </p:sp>
    </p:spTree>
    <p:extLst>
      <p:ext uri="{BB962C8B-B14F-4D97-AF65-F5344CB8AC3E}">
        <p14:creationId xmlns="" xmlns:p14="http://schemas.microsoft.com/office/powerpoint/2010/main" val="1166808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43564FD-6C15-4E9E-95E9-255E20DD7ABA}" type="datetime1">
              <a:rPr lang="en-US"/>
              <a:pPr>
                <a:defRPr/>
              </a:pPr>
              <a:t>11/27/2015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733B97E-2C82-45FB-A1D7-A60CB15F15B0}" type="slidenum">
              <a:rPr lang="en-US"/>
              <a:pPr>
                <a:defRPr/>
              </a:pPr>
              <a:t>‹#›</a:t>
            </a:fld>
            <a:endParaRPr lang="en-US"/>
          </a:p>
        </p:txBody>
      </p:sp>
    </p:spTree>
    <p:extLst>
      <p:ext uri="{BB962C8B-B14F-4D97-AF65-F5344CB8AC3E}">
        <p14:creationId xmlns="" xmlns:p14="http://schemas.microsoft.com/office/powerpoint/2010/main" val="413204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E9E5940-6D71-467C-91EE-2EFA8796A4CA}" type="datetime1">
              <a:rPr lang="en-US"/>
              <a:pPr>
                <a:defRPr/>
              </a:pPr>
              <a:t>11/27/2015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90A4911-D9D6-4B05-BE8D-98FB13E6A34B}" type="slidenum">
              <a:rPr lang="en-US"/>
              <a:pPr>
                <a:defRPr/>
              </a:pPr>
              <a:t>‹#›</a:t>
            </a:fld>
            <a:endParaRPr lang="en-US"/>
          </a:p>
        </p:txBody>
      </p:sp>
    </p:spTree>
    <p:extLst>
      <p:ext uri="{BB962C8B-B14F-4D97-AF65-F5344CB8AC3E}">
        <p14:creationId xmlns="" xmlns:p14="http://schemas.microsoft.com/office/powerpoint/2010/main" val="2638658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197C551-F788-4520-820D-D5E35AEDB50F}" type="datetime1">
              <a:rPr lang="en-US"/>
              <a:pPr>
                <a:defRPr/>
              </a:pPr>
              <a:t>11/27/2015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F27E395-2C7B-44A9-9785-90EFB295433A}" type="slidenum">
              <a:rPr lang="en-US"/>
              <a:pPr>
                <a:defRPr/>
              </a:pPr>
              <a:t>‹#›</a:t>
            </a:fld>
            <a:endParaRPr lang="en-US"/>
          </a:p>
        </p:txBody>
      </p:sp>
    </p:spTree>
    <p:extLst>
      <p:ext uri="{BB962C8B-B14F-4D97-AF65-F5344CB8AC3E}">
        <p14:creationId xmlns="" xmlns:p14="http://schemas.microsoft.com/office/powerpoint/2010/main" val="22995313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F266C1B-BCB6-4C77-9AAA-D13F2BD5A96D}" type="datetime1">
              <a:rPr lang="en-US"/>
              <a:pPr>
                <a:defRPr/>
              </a:pPr>
              <a:t>11/27/2015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4EDA05A-FCD9-4738-AB64-AD348D344D38}" type="slidenum">
              <a:rPr lang="en-US"/>
              <a:pPr>
                <a:defRPr/>
              </a:pPr>
              <a:t>‹#›</a:t>
            </a:fld>
            <a:endParaRPr lang="en-US"/>
          </a:p>
        </p:txBody>
      </p:sp>
    </p:spTree>
    <p:extLst>
      <p:ext uri="{BB962C8B-B14F-4D97-AF65-F5344CB8AC3E}">
        <p14:creationId xmlns="" xmlns:p14="http://schemas.microsoft.com/office/powerpoint/2010/main" val="13617621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E3D137-0B9B-44C4-A105-9D3D6E5BAEDD}" type="datetime1">
              <a:rPr lang="en-US"/>
              <a:pPr>
                <a:defRPr/>
              </a:pPr>
              <a:t>11/27/2015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2A53C76-03FC-451B-A5DA-9AD093EBC122}" type="slidenum">
              <a:rPr lang="en-US"/>
              <a:pPr>
                <a:defRPr/>
              </a:pPr>
              <a:t>‹#›</a:t>
            </a:fld>
            <a:endParaRPr lang="en-US"/>
          </a:p>
        </p:txBody>
      </p:sp>
    </p:spTree>
    <p:extLst>
      <p:ext uri="{BB962C8B-B14F-4D97-AF65-F5344CB8AC3E}">
        <p14:creationId xmlns="" xmlns:p14="http://schemas.microsoft.com/office/powerpoint/2010/main" val="3440227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 xmlns:p14="http://schemas.microsoft.com/office/powerpoint/2010/main" val="26002338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3002C30-389E-41AD-BC9F-A878216E419E}" type="datetime1">
              <a:rPr lang="en-US"/>
              <a:pPr>
                <a:defRPr/>
              </a:pPr>
              <a:t>11/27/2015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536A1AA-31AE-4712-B274-214B7AF25285}" type="slidenum">
              <a:rPr lang="en-US"/>
              <a:pPr>
                <a:defRPr/>
              </a:pPr>
              <a:t>‹#›</a:t>
            </a:fld>
            <a:endParaRPr lang="en-US"/>
          </a:p>
        </p:txBody>
      </p:sp>
    </p:spTree>
    <p:extLst>
      <p:ext uri="{BB962C8B-B14F-4D97-AF65-F5344CB8AC3E}">
        <p14:creationId xmlns="" xmlns:p14="http://schemas.microsoft.com/office/powerpoint/2010/main" val="6139150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6B25F4F-5FB2-47EB-98FC-384EE8F7C3FB}" type="datetime1">
              <a:rPr lang="en-US"/>
              <a:pPr>
                <a:defRPr/>
              </a:pPr>
              <a:t>11/27/2015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A220F87-FD44-4D55-9351-7D304C99157E}" type="slidenum">
              <a:rPr lang="en-US"/>
              <a:pPr>
                <a:defRPr/>
              </a:pPr>
              <a:t>‹#›</a:t>
            </a:fld>
            <a:endParaRPr lang="en-US"/>
          </a:p>
        </p:txBody>
      </p:sp>
    </p:spTree>
    <p:extLst>
      <p:ext uri="{BB962C8B-B14F-4D97-AF65-F5344CB8AC3E}">
        <p14:creationId xmlns="" xmlns:p14="http://schemas.microsoft.com/office/powerpoint/2010/main" val="30267099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1916187-B9A6-492C-9648-988D7DD0B661}" type="datetime1">
              <a:rPr lang="en-US"/>
              <a:pPr>
                <a:defRPr/>
              </a:pPr>
              <a:t>11/27/2015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1CBEB51-58F3-4C71-A76D-D146A8994DCC}" type="slidenum">
              <a:rPr lang="en-US"/>
              <a:pPr>
                <a:defRPr/>
              </a:pPr>
              <a:t>‹#›</a:t>
            </a:fld>
            <a:endParaRPr lang="en-US"/>
          </a:p>
        </p:txBody>
      </p:sp>
    </p:spTree>
    <p:extLst>
      <p:ext uri="{BB962C8B-B14F-4D97-AF65-F5344CB8AC3E}">
        <p14:creationId xmlns="" xmlns:p14="http://schemas.microsoft.com/office/powerpoint/2010/main" val="4430971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A175791-0C3B-4AF1-8C54-406939BEB1CB}" type="datetime1">
              <a:rPr lang="en-US"/>
              <a:pPr>
                <a:defRPr/>
              </a:pPr>
              <a:t>11/27/2015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DE038AB-6BB7-4907-A6D7-41DC5497EDD3}" type="slidenum">
              <a:rPr lang="en-US"/>
              <a:pPr>
                <a:defRPr/>
              </a:pPr>
              <a:t>‹#›</a:t>
            </a:fld>
            <a:endParaRPr lang="en-US"/>
          </a:p>
        </p:txBody>
      </p:sp>
    </p:spTree>
    <p:extLst>
      <p:ext uri="{BB962C8B-B14F-4D97-AF65-F5344CB8AC3E}">
        <p14:creationId xmlns="" xmlns:p14="http://schemas.microsoft.com/office/powerpoint/2010/main" val="11663021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CE169C6-A785-4E80-B617-6E74CD1FB434}" type="datetime1">
              <a:rPr lang="en-US"/>
              <a:pPr>
                <a:defRPr/>
              </a:pPr>
              <a:t>11/27/2015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2528F2-C4C3-4282-A85F-B38A2343C3FC}" type="slidenum">
              <a:rPr lang="en-US"/>
              <a:pPr>
                <a:defRPr/>
              </a:pPr>
              <a:t>‹#›</a:t>
            </a:fld>
            <a:endParaRPr lang="en-US"/>
          </a:p>
        </p:txBody>
      </p:sp>
    </p:spTree>
    <p:extLst>
      <p:ext uri="{BB962C8B-B14F-4D97-AF65-F5344CB8AC3E}">
        <p14:creationId xmlns="" xmlns:p14="http://schemas.microsoft.com/office/powerpoint/2010/main" val="1476141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4AD2BE6-84CD-4814-A25A-2F8ADE858288}" type="datetime1">
              <a:rPr lang="en-US"/>
              <a:pPr>
                <a:defRPr/>
              </a:pPr>
              <a:t>11/27/2015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3A670E2-D631-483B-822D-D9DD92B9C41F}" type="slidenum">
              <a:rPr lang="en-US"/>
              <a:pPr>
                <a:defRPr/>
              </a:pPr>
              <a:t>‹#›</a:t>
            </a:fld>
            <a:endParaRPr lang="en-US"/>
          </a:p>
        </p:txBody>
      </p:sp>
    </p:spTree>
    <p:extLst>
      <p:ext uri="{BB962C8B-B14F-4D97-AF65-F5344CB8AC3E}">
        <p14:creationId xmlns="" xmlns:p14="http://schemas.microsoft.com/office/powerpoint/2010/main" val="10521246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A763518-6167-4678-A9F6-0ED3899C8164}" type="datetime1">
              <a:rPr lang="en-US"/>
              <a:pPr>
                <a:defRPr/>
              </a:pPr>
              <a:t>11/27/2015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84E166C-CEAA-4E05-977F-3E66F528F25E}" type="slidenum">
              <a:rPr lang="en-US"/>
              <a:pPr>
                <a:defRPr/>
              </a:pPr>
              <a:t>‹#›</a:t>
            </a:fld>
            <a:endParaRPr lang="en-US"/>
          </a:p>
        </p:txBody>
      </p:sp>
    </p:spTree>
    <p:extLst>
      <p:ext uri="{BB962C8B-B14F-4D97-AF65-F5344CB8AC3E}">
        <p14:creationId xmlns="" xmlns:p14="http://schemas.microsoft.com/office/powerpoint/2010/main" val="38244742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C9FF939-6A91-4368-8B39-57BAF5250791}" type="datetime1">
              <a:rPr lang="en-US"/>
              <a:pPr>
                <a:defRPr/>
              </a:pPr>
              <a:t>11/27/2015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56AF51A-9F89-4F17-ACF5-B9726A73A264}" type="slidenum">
              <a:rPr lang="en-US"/>
              <a:pPr>
                <a:defRPr/>
              </a:pPr>
              <a:t>‹#›</a:t>
            </a:fld>
            <a:endParaRPr lang="en-US"/>
          </a:p>
        </p:txBody>
      </p:sp>
    </p:spTree>
    <p:extLst>
      <p:ext uri="{BB962C8B-B14F-4D97-AF65-F5344CB8AC3E}">
        <p14:creationId xmlns="" xmlns:p14="http://schemas.microsoft.com/office/powerpoint/2010/main" val="34599554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987C006-E6CE-4045-BC59-939F5C0A8BE1}" type="datetime1">
              <a:rPr lang="en-US"/>
              <a:pPr>
                <a:defRPr/>
              </a:pPr>
              <a:t>11/27/2015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4C10634-4D50-49E3-B94F-564D9457FF77}" type="slidenum">
              <a:rPr lang="en-US"/>
              <a:pPr>
                <a:defRPr/>
              </a:pPr>
              <a:t>‹#›</a:t>
            </a:fld>
            <a:endParaRPr lang="en-US"/>
          </a:p>
        </p:txBody>
      </p:sp>
    </p:spTree>
    <p:extLst>
      <p:ext uri="{BB962C8B-B14F-4D97-AF65-F5344CB8AC3E}">
        <p14:creationId xmlns="" xmlns:p14="http://schemas.microsoft.com/office/powerpoint/2010/main" val="31627523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7C22D1E-7AC4-4A18-9522-F82F299025A0}" type="datetime1">
              <a:rPr lang="en-US"/>
              <a:pPr>
                <a:defRPr/>
              </a:pPr>
              <a:t>11/27/2015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5178A34-42A3-4E2E-B80F-BBCEB54574F9}" type="slidenum">
              <a:rPr lang="en-US"/>
              <a:pPr>
                <a:defRPr/>
              </a:pPr>
              <a:t>‹#›</a:t>
            </a:fld>
            <a:endParaRPr lang="en-US"/>
          </a:p>
        </p:txBody>
      </p:sp>
    </p:spTree>
    <p:extLst>
      <p:ext uri="{BB962C8B-B14F-4D97-AF65-F5344CB8AC3E}">
        <p14:creationId xmlns="" xmlns:p14="http://schemas.microsoft.com/office/powerpoint/2010/main" val="196517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 xmlns:p14="http://schemas.microsoft.com/office/powerpoint/2010/main" val="12449202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2CEE990-4C6E-47A4-8245-83B9E6DB3761}" type="datetime1">
              <a:rPr lang="en-US"/>
              <a:pPr>
                <a:defRPr/>
              </a:pPr>
              <a:t>11/27/2015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085DB5F-4B2F-4743-B434-7B56B0C2A9D2}" type="slidenum">
              <a:rPr lang="en-US"/>
              <a:pPr>
                <a:defRPr/>
              </a:pPr>
              <a:t>‹#›</a:t>
            </a:fld>
            <a:endParaRPr lang="en-US"/>
          </a:p>
        </p:txBody>
      </p:sp>
    </p:spTree>
    <p:extLst>
      <p:ext uri="{BB962C8B-B14F-4D97-AF65-F5344CB8AC3E}">
        <p14:creationId xmlns="" xmlns:p14="http://schemas.microsoft.com/office/powerpoint/2010/main" val="14907114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2B78E13-5406-46C3-AB07-7F4F488C34EC}" type="datetime1">
              <a:rPr lang="en-US"/>
              <a:pPr>
                <a:defRPr/>
              </a:pPr>
              <a:t>11/27/2015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B6A9845-994A-415B-84D4-E13002FAC304}" type="slidenum">
              <a:rPr lang="en-US"/>
              <a:pPr>
                <a:defRPr/>
              </a:pPr>
              <a:t>‹#›</a:t>
            </a:fld>
            <a:endParaRPr lang="en-US"/>
          </a:p>
        </p:txBody>
      </p:sp>
    </p:spTree>
    <p:extLst>
      <p:ext uri="{BB962C8B-B14F-4D97-AF65-F5344CB8AC3E}">
        <p14:creationId xmlns="" xmlns:p14="http://schemas.microsoft.com/office/powerpoint/2010/main" val="46362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791D6D0-6E23-49EB-9BA3-1DF75A5F0CA3}" type="datetime1">
              <a:rPr lang="en-US"/>
              <a:pPr>
                <a:defRPr/>
              </a:pPr>
              <a:t>11/27/2015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F091C3A-4FBA-4FA9-8B69-413C2AE618AF}" type="slidenum">
              <a:rPr lang="en-US"/>
              <a:pPr>
                <a:defRPr/>
              </a:pPr>
              <a:t>‹#›</a:t>
            </a:fld>
            <a:endParaRPr lang="en-US"/>
          </a:p>
        </p:txBody>
      </p:sp>
    </p:spTree>
    <p:extLst>
      <p:ext uri="{BB962C8B-B14F-4D97-AF65-F5344CB8AC3E}">
        <p14:creationId xmlns="" xmlns:p14="http://schemas.microsoft.com/office/powerpoint/2010/main" val="14556539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FF2484B-9EE8-44E4-A9BE-1D59D303C058}" type="datetime1">
              <a:rPr lang="en-US"/>
              <a:pPr>
                <a:defRPr/>
              </a:pPr>
              <a:t>11/27/2015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8AF8578-B73C-4A3D-BAD5-2367D71DE24E}" type="slidenum">
              <a:rPr lang="en-US"/>
              <a:pPr>
                <a:defRPr/>
              </a:pPr>
              <a:t>‹#›</a:t>
            </a:fld>
            <a:endParaRPr lang="en-US"/>
          </a:p>
        </p:txBody>
      </p:sp>
    </p:spTree>
    <p:extLst>
      <p:ext uri="{BB962C8B-B14F-4D97-AF65-F5344CB8AC3E}">
        <p14:creationId xmlns="" xmlns:p14="http://schemas.microsoft.com/office/powerpoint/2010/main" val="41587247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EDCDABC-821E-4BA0-AE6C-5D8F536F2BC3}" type="datetime1">
              <a:rPr lang="en-US"/>
              <a:pPr>
                <a:defRPr/>
              </a:pPr>
              <a:t>11/27/2015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6F108FF-F6A8-461B-8137-E7D57074AE61}" type="slidenum">
              <a:rPr lang="en-US"/>
              <a:pPr>
                <a:defRPr/>
              </a:pPr>
              <a:t>‹#›</a:t>
            </a:fld>
            <a:endParaRPr lang="en-US"/>
          </a:p>
        </p:txBody>
      </p:sp>
    </p:spTree>
    <p:extLst>
      <p:ext uri="{BB962C8B-B14F-4D97-AF65-F5344CB8AC3E}">
        <p14:creationId xmlns="" xmlns:p14="http://schemas.microsoft.com/office/powerpoint/2010/main" val="7441241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BCC9675-35A0-44EC-A301-F8ADD32633B3}" type="datetime1">
              <a:rPr lang="en-US"/>
              <a:pPr>
                <a:defRPr/>
              </a:pPr>
              <a:t>11/27/2015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4EE7458-34B5-4DA9-826E-8E144E5A20BE}" type="slidenum">
              <a:rPr lang="en-US"/>
              <a:pPr>
                <a:defRPr/>
              </a:pPr>
              <a:t>‹#›</a:t>
            </a:fld>
            <a:endParaRPr lang="en-US"/>
          </a:p>
        </p:txBody>
      </p:sp>
    </p:spTree>
    <p:extLst>
      <p:ext uri="{BB962C8B-B14F-4D97-AF65-F5344CB8AC3E}">
        <p14:creationId xmlns="" xmlns:p14="http://schemas.microsoft.com/office/powerpoint/2010/main" val="8371843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9F69103-6C0E-44E3-834D-A9FF2F8D07F9}" type="datetime1">
              <a:rPr lang="en-US"/>
              <a:pPr>
                <a:defRPr/>
              </a:pPr>
              <a:t>11/27/2015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BBE7B92-4BE1-4091-A444-E21656A59E16}" type="slidenum">
              <a:rPr lang="en-US"/>
              <a:pPr>
                <a:defRPr/>
              </a:pPr>
              <a:t>‹#›</a:t>
            </a:fld>
            <a:endParaRPr lang="en-US"/>
          </a:p>
        </p:txBody>
      </p:sp>
    </p:spTree>
    <p:extLst>
      <p:ext uri="{BB962C8B-B14F-4D97-AF65-F5344CB8AC3E}">
        <p14:creationId xmlns="" xmlns:p14="http://schemas.microsoft.com/office/powerpoint/2010/main" val="21134701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70E48F7-70DB-407A-BB5F-7DFBB559B39F}" type="datetime1">
              <a:rPr lang="en-US"/>
              <a:pPr>
                <a:defRPr/>
              </a:pPr>
              <a:t>11/27/2015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8FBFBE3-EEFC-4713-870D-DE1F62AB2478}" type="slidenum">
              <a:rPr lang="en-US"/>
              <a:pPr>
                <a:defRPr/>
              </a:pPr>
              <a:t>‹#›</a:t>
            </a:fld>
            <a:endParaRPr lang="en-US"/>
          </a:p>
        </p:txBody>
      </p:sp>
    </p:spTree>
    <p:extLst>
      <p:ext uri="{BB962C8B-B14F-4D97-AF65-F5344CB8AC3E}">
        <p14:creationId xmlns="" xmlns:p14="http://schemas.microsoft.com/office/powerpoint/2010/main" val="178963527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6551A0A-DEE0-4620-8827-6460F2FC47F0}" type="datetime1">
              <a:rPr lang="en-US"/>
              <a:pPr>
                <a:defRPr/>
              </a:pPr>
              <a:t>11/27/2015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44F77C6-7B03-4C56-BC6C-5D73AF124F52}" type="slidenum">
              <a:rPr lang="en-US"/>
              <a:pPr>
                <a:defRPr/>
              </a:pPr>
              <a:t>‹#›</a:t>
            </a:fld>
            <a:endParaRPr lang="en-US"/>
          </a:p>
        </p:txBody>
      </p:sp>
    </p:spTree>
    <p:extLst>
      <p:ext uri="{BB962C8B-B14F-4D97-AF65-F5344CB8AC3E}">
        <p14:creationId xmlns="" xmlns:p14="http://schemas.microsoft.com/office/powerpoint/2010/main" val="8954614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907F533-2756-41EB-B842-2BC9B9D3F2F3}" type="datetime1">
              <a:rPr lang="en-US"/>
              <a:pPr>
                <a:defRPr/>
              </a:pPr>
              <a:t>11/27/2015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1579B9E-5767-4167-AB24-4421F2421523}" type="slidenum">
              <a:rPr lang="en-US"/>
              <a:pPr>
                <a:defRPr/>
              </a:pPr>
              <a:t>‹#›</a:t>
            </a:fld>
            <a:endParaRPr lang="en-US"/>
          </a:p>
        </p:txBody>
      </p:sp>
    </p:spTree>
    <p:extLst>
      <p:ext uri="{BB962C8B-B14F-4D97-AF65-F5344CB8AC3E}">
        <p14:creationId xmlns="" xmlns:p14="http://schemas.microsoft.com/office/powerpoint/2010/main" val="396658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 xmlns:p14="http://schemas.microsoft.com/office/powerpoint/2010/main" val="14040470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AF0F300-1E9C-4349-A8AF-16F19FEE0691}" type="datetime1">
              <a:rPr lang="en-US"/>
              <a:pPr>
                <a:defRPr/>
              </a:pPr>
              <a:t>11/27/2015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 xmlns:p14="http://schemas.microsoft.com/office/powerpoint/2010/main" val="17177674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758C1E9-B3A3-4795-A4D2-B60E8AB4C5AC}" type="datetime1">
              <a:rPr lang="en-US"/>
              <a:pPr>
                <a:defRPr/>
              </a:pPr>
              <a:t>11/27/2015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0E1993B-5803-4476-BCB7-F273F75BA79B}" type="slidenum">
              <a:rPr lang="en-US"/>
              <a:pPr>
                <a:defRPr/>
              </a:pPr>
              <a:t>‹#›</a:t>
            </a:fld>
            <a:endParaRPr lang="en-US"/>
          </a:p>
        </p:txBody>
      </p:sp>
    </p:spTree>
    <p:extLst>
      <p:ext uri="{BB962C8B-B14F-4D97-AF65-F5344CB8AC3E}">
        <p14:creationId xmlns="" xmlns:p14="http://schemas.microsoft.com/office/powerpoint/2010/main" val="1035967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4131399-9DBE-4EFE-8AF0-92085703DA8A}" type="datetime1">
              <a:rPr lang="en-US"/>
              <a:pPr>
                <a:defRPr/>
              </a:pPr>
              <a:t>11/27/2015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0EF2A82-D6A6-489D-9E4A-23C1628A9396}" type="slidenum">
              <a:rPr lang="en-US"/>
              <a:pPr>
                <a:defRPr/>
              </a:pPr>
              <a:t>‹#›</a:t>
            </a:fld>
            <a:endParaRPr lang="en-US"/>
          </a:p>
        </p:txBody>
      </p:sp>
    </p:spTree>
    <p:extLst>
      <p:ext uri="{BB962C8B-B14F-4D97-AF65-F5344CB8AC3E}">
        <p14:creationId xmlns="" xmlns:p14="http://schemas.microsoft.com/office/powerpoint/2010/main" val="7655036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72D56AD-CCD4-44C2-AF29-8EB84159744F}" type="datetime1">
              <a:rPr lang="en-US"/>
              <a:pPr>
                <a:defRPr/>
              </a:pPr>
              <a:t>11/27/2015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7227BE-B4CA-4283-8E73-007A78F01CA3}" type="slidenum">
              <a:rPr lang="en-US"/>
              <a:pPr>
                <a:defRPr/>
              </a:pPr>
              <a:t>‹#›</a:t>
            </a:fld>
            <a:endParaRPr lang="en-US"/>
          </a:p>
        </p:txBody>
      </p:sp>
    </p:spTree>
    <p:extLst>
      <p:ext uri="{BB962C8B-B14F-4D97-AF65-F5344CB8AC3E}">
        <p14:creationId xmlns="" xmlns:p14="http://schemas.microsoft.com/office/powerpoint/2010/main" val="3613605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FE1B462-4368-4E5D-8064-660BA305F859}" type="datetime1">
              <a:rPr lang="en-US"/>
              <a:pPr>
                <a:defRPr/>
              </a:pPr>
              <a:t>11/27/2015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E54E03C-B193-4FD9-9B37-06AF432419E5}" type="slidenum">
              <a:rPr lang="en-US"/>
              <a:pPr>
                <a:defRPr/>
              </a:pPr>
              <a:t>‹#›</a:t>
            </a:fld>
            <a:endParaRPr lang="en-US"/>
          </a:p>
        </p:txBody>
      </p:sp>
    </p:spTree>
    <p:extLst>
      <p:ext uri="{BB962C8B-B14F-4D97-AF65-F5344CB8AC3E}">
        <p14:creationId xmlns="" xmlns:p14="http://schemas.microsoft.com/office/powerpoint/2010/main" val="3005646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 xmlns:p14="http://schemas.microsoft.com/office/powerpoint/2010/main" val="4158101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 xmlns:p14="http://schemas.microsoft.com/office/powerpoint/2010/main" val="44895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 xmlns:p14="http://schemas.microsoft.com/office/powerpoint/2010/main" val="2239053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 xmlns:p14="http://schemas.microsoft.com/office/powerpoint/2010/main" val="3364383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 xmlns:p14="http://schemas.microsoft.com/office/powerpoint/2010/main" val="1226634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3"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mn-ea"/>
              </a:defRPr>
            </a:lvl1pPr>
          </a:lstStyle>
          <a:p>
            <a:pPr>
              <a:defRPr/>
            </a:pPr>
            <a:endParaRPr lang="en-US"/>
          </a:p>
        </p:txBody>
      </p:sp>
      <p:sp>
        <p:nvSpPr>
          <p:cNvPr id="1031" name="Rectangle 7"/>
          <p:cNvSpPr>
            <a:spLocks noGrp="1" noChangeArrowheads="1"/>
          </p:cNvSpPr>
          <p:nvPr>
            <p:ph type="ftr" sz="quarter" idx="3"/>
          </p:nvPr>
        </p:nvSpPr>
        <p:spPr bwMode="auto">
          <a:xfrm>
            <a:off x="4800600" y="6305550"/>
            <a:ext cx="4343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1">
                <a:latin typeface="Arial" pitchFamily="34" charset="0"/>
              </a:defRPr>
            </a:lvl1pPr>
          </a:lstStyle>
          <a:p>
            <a:pPr>
              <a:defRPr/>
            </a:pPr>
            <a:r>
              <a:rPr lang="en-US"/>
              <a:t>Big Java by Cay Horstmann</a:t>
            </a:r>
          </a:p>
          <a:p>
            <a:pPr>
              <a:defRPr/>
            </a:pPr>
            <a:r>
              <a:rPr lang="en-US"/>
              <a:t>Copyright © 2009 by John Wiley &amp; Sons.  All rights reserved.</a:t>
            </a:r>
          </a:p>
        </p:txBody>
      </p:sp>
    </p:spTree>
  </p:cSld>
  <p:clrMap bg1="lt1" tx1="dk1" bg2="lt2" tx2="dk2" accent1="accent1" accent2="accent2" accent3="accent3" accent4="accent4" accent5="accent5" accent6="accent6" hlink="hlink" folHlink="folHlink"/>
  <p:sldLayoutIdLst>
    <p:sldLayoutId id="2147484703" r:id="rId1"/>
    <p:sldLayoutId id="2147484704" r:id="rId2"/>
    <p:sldLayoutId id="2147484705" r:id="rId3"/>
    <p:sldLayoutId id="2147484706" r:id="rId4"/>
    <p:sldLayoutId id="2147484707" r:id="rId5"/>
    <p:sldLayoutId id="2147484708" r:id="rId6"/>
    <p:sldLayoutId id="2147484709" r:id="rId7"/>
    <p:sldLayoutId id="2147484710" r:id="rId8"/>
    <p:sldLayoutId id="2147484711" r:id="rId9"/>
    <p:sldLayoutId id="2147484712" r:id="rId10"/>
    <p:sldLayoutId id="2147484713" r:id="rId11"/>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a:solidFill>
            <a:schemeClr val="tx2"/>
          </a:solidFill>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a:solidFill>
            <a:schemeClr val="tx2"/>
          </a:solidFill>
          <a:latin typeface="Arial"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a:solidFill>
            <a:schemeClr val="tx2"/>
          </a:solidFill>
          <a:latin typeface="Arial"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a:solidFill>
            <a:schemeClr val="tx2"/>
          </a:solidFill>
          <a:latin typeface="Arial"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a:solidFill>
            <a:schemeClr val="tx2"/>
          </a:solidFill>
          <a:latin typeface="Arial" charset="0"/>
          <a:ea typeface="ＭＳ Ｐゴシック" pitchFamily="-107" charset="-128"/>
          <a:cs typeface="ＭＳ Ｐゴシック" pitchFamily="-107"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07"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07"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07"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CA" smtClean="0"/>
              <a:t>Click to edit Master title style</a:t>
            </a:r>
            <a:endParaRPr lang="en-US" smtClean="0"/>
          </a:p>
        </p:txBody>
      </p:sp>
      <p:sp>
        <p:nvSpPr>
          <p:cNvPr id="614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defRPr>
            </a:lvl1pPr>
          </a:lstStyle>
          <a:p>
            <a:pPr>
              <a:defRPr/>
            </a:pPr>
            <a:fld id="{713B92BA-ADFF-4C5C-B368-1133FEFB0742}" type="datetime1">
              <a:rPr lang="en-US"/>
              <a:pPr>
                <a:defRPr/>
              </a:pPr>
              <a:t>11/27/2015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107" charset="0"/>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defRPr>
            </a:lvl1pPr>
          </a:lstStyle>
          <a:p>
            <a:pPr>
              <a:defRPr/>
            </a:pPr>
            <a:fld id="{5A3F086F-3CFB-44F1-AD2C-04A306E50830}" type="slidenum">
              <a:rPr lang="en-US"/>
              <a:pPr>
                <a:defRPr/>
              </a:pPr>
              <a:t>‹#›</a:t>
            </a:fld>
            <a:endParaRPr lang="en-US"/>
          </a:p>
        </p:txBody>
      </p:sp>
      <p:sp>
        <p:nvSpPr>
          <p:cNvPr id="2055" name="Footer Placeholder 4"/>
          <p:cNvSpPr txBox="1">
            <a:spLocks/>
          </p:cNvSpPr>
          <p:nvPr userDrawn="1"/>
        </p:nvSpPr>
        <p:spPr bwMode="auto">
          <a:xfrm>
            <a:off x="4800600" y="6305550"/>
            <a:ext cx="4343400" cy="476250"/>
          </a:xfrm>
          <a:prstGeom prst="rect">
            <a:avLst/>
          </a:prstGeom>
          <a:noFill/>
          <a:ln w="9525">
            <a:noFill/>
            <a:miter lim="800000"/>
            <a:headEnd/>
            <a:tailEnd/>
          </a:ln>
        </p:spPr>
        <p:txBody>
          <a:bodyPr/>
          <a:lstStyle/>
          <a:p>
            <a:pPr algn="r">
              <a:defRPr/>
            </a:pPr>
            <a:r>
              <a:rPr lang="en-US" sz="1200" i="1"/>
              <a:t>Big Java</a:t>
            </a:r>
            <a:r>
              <a:rPr lang="en-US" sz="1200"/>
              <a:t> by Cay Horstmann</a:t>
            </a:r>
          </a:p>
          <a:p>
            <a:pPr algn="r">
              <a:defRPr/>
            </a:pPr>
            <a:r>
              <a:rPr lang="en-US" sz="1200"/>
              <a:t>Copyright © 2009 by John Wiley &amp; Sons.  All rights reserved.</a:t>
            </a:r>
          </a:p>
        </p:txBody>
      </p:sp>
      <p:sp>
        <p:nvSpPr>
          <p:cNvPr id="2056" name="Line 2"/>
          <p:cNvSpPr>
            <a:spLocks noChangeShapeType="1"/>
          </p:cNvSpPr>
          <p:nvPr userDrawn="1"/>
        </p:nvSpPr>
        <p:spPr bwMode="auto">
          <a:xfrm>
            <a:off x="0" y="762000"/>
            <a:ext cx="9144000" cy="0"/>
          </a:xfrm>
          <a:prstGeom prst="line">
            <a:avLst/>
          </a:prstGeom>
          <a:noFill/>
          <a:ln w="50800">
            <a:solidFill>
              <a:srgbClr val="DDF1F3"/>
            </a:solidFill>
            <a:round/>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4670" r:id="rId1"/>
    <p:sldLayoutId id="2147484671" r:id="rId2"/>
    <p:sldLayoutId id="2147484672" r:id="rId3"/>
    <p:sldLayoutId id="2147484673" r:id="rId4"/>
    <p:sldLayoutId id="2147484674" r:id="rId5"/>
    <p:sldLayoutId id="2147484675" r:id="rId6"/>
    <p:sldLayoutId id="2147484676" r:id="rId7"/>
    <p:sldLayoutId id="2147484677" r:id="rId8"/>
    <p:sldLayoutId id="2147484678" r:id="rId9"/>
    <p:sldLayoutId id="2147484679" r:id="rId10"/>
    <p:sldLayoutId id="2147484680" r:id="rId11"/>
  </p:sldLayoutIdLst>
  <p:timing>
    <p:tnLst>
      <p:par>
        <p:cTn id="1" dur="indefinite" restart="never" nodeType="tmRoot"/>
      </p:par>
    </p:tnLst>
  </p:timing>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107" charset="-128"/>
          <a:cs typeface="ＭＳ Ｐゴシック" pitchFamily="-107" charset="-128"/>
        </a:defRPr>
      </a:lvl1pPr>
      <a:lvl2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2pPr>
      <a:lvl3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3pPr>
      <a:lvl4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4pPr>
      <a:lvl5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5pPr>
      <a:lvl6pPr marL="4572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6pPr>
      <a:lvl7pPr marL="9144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7pPr>
      <a:lvl8pPr marL="13716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8pPr>
      <a:lvl9pPr marL="18288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7" charset="-128"/>
          <a:cs typeface="ＭＳ Ｐゴシック" pitchFamily="-107"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7"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7"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7"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CA" smtClean="0"/>
              <a:t>Click to edit Master title style</a:t>
            </a:r>
            <a:endParaRPr lang="en-US" smtClean="0"/>
          </a:p>
        </p:txBody>
      </p:sp>
      <p:sp>
        <p:nvSpPr>
          <p:cNvPr id="717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defRPr>
            </a:lvl1pPr>
          </a:lstStyle>
          <a:p>
            <a:pPr>
              <a:defRPr/>
            </a:pPr>
            <a:fld id="{8B0C3BC1-75AF-41D5-8A8B-8343A93DF0DA}" type="datetime1">
              <a:rPr lang="en-US"/>
              <a:pPr>
                <a:defRPr/>
              </a:pPr>
              <a:t>11/27/2015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107" charset="0"/>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defRPr>
            </a:lvl1pPr>
          </a:lstStyle>
          <a:p>
            <a:pPr>
              <a:defRPr/>
            </a:pPr>
            <a:fld id="{F77F2073-BF12-470C-A9C6-894211C12F7B}" type="slidenum">
              <a:rPr lang="en-US"/>
              <a:pPr>
                <a:defRPr/>
              </a:pPr>
              <a:t>‹#›</a:t>
            </a:fld>
            <a:endParaRPr lang="en-US"/>
          </a:p>
        </p:txBody>
      </p:sp>
      <p:sp>
        <p:nvSpPr>
          <p:cNvPr id="3079" name="Footer Placeholder 4"/>
          <p:cNvSpPr txBox="1">
            <a:spLocks/>
          </p:cNvSpPr>
          <p:nvPr userDrawn="1"/>
        </p:nvSpPr>
        <p:spPr bwMode="auto">
          <a:xfrm>
            <a:off x="4800600" y="6305550"/>
            <a:ext cx="4343400" cy="476250"/>
          </a:xfrm>
          <a:prstGeom prst="rect">
            <a:avLst/>
          </a:prstGeom>
          <a:noFill/>
          <a:ln w="9525">
            <a:noFill/>
            <a:miter lim="800000"/>
            <a:headEnd/>
            <a:tailEnd/>
          </a:ln>
        </p:spPr>
        <p:txBody>
          <a:bodyPr/>
          <a:lstStyle/>
          <a:p>
            <a:pPr algn="r">
              <a:defRPr/>
            </a:pPr>
            <a:r>
              <a:rPr lang="en-US" sz="1200" i="1"/>
              <a:t>Big Java</a:t>
            </a:r>
            <a:r>
              <a:rPr lang="en-US" sz="1200"/>
              <a:t> by Cay Horstmann</a:t>
            </a:r>
          </a:p>
          <a:p>
            <a:pPr algn="r">
              <a:defRPr/>
            </a:pPr>
            <a:r>
              <a:rPr lang="en-US" sz="1200"/>
              <a:t>Copyright © 2009 by John Wiley &amp; Sons.  All rights reserved.</a:t>
            </a:r>
          </a:p>
        </p:txBody>
      </p:sp>
      <p:sp>
        <p:nvSpPr>
          <p:cNvPr id="3080" name="Line 2"/>
          <p:cNvSpPr>
            <a:spLocks noChangeShapeType="1"/>
          </p:cNvSpPr>
          <p:nvPr userDrawn="1"/>
        </p:nvSpPr>
        <p:spPr bwMode="auto">
          <a:xfrm>
            <a:off x="0" y="762000"/>
            <a:ext cx="9144000" cy="0"/>
          </a:xfrm>
          <a:prstGeom prst="line">
            <a:avLst/>
          </a:prstGeom>
          <a:noFill/>
          <a:ln w="50800">
            <a:solidFill>
              <a:srgbClr val="DDF1F3"/>
            </a:solidFill>
            <a:round/>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4681" r:id="rId1"/>
    <p:sldLayoutId id="2147484682" r:id="rId2"/>
    <p:sldLayoutId id="2147484683" r:id="rId3"/>
    <p:sldLayoutId id="2147484684" r:id="rId4"/>
    <p:sldLayoutId id="2147484685" r:id="rId5"/>
    <p:sldLayoutId id="2147484686" r:id="rId6"/>
    <p:sldLayoutId id="2147484687" r:id="rId7"/>
    <p:sldLayoutId id="2147484688" r:id="rId8"/>
    <p:sldLayoutId id="2147484689" r:id="rId9"/>
    <p:sldLayoutId id="2147484690" r:id="rId10"/>
    <p:sldLayoutId id="2147484691" r:id="rId11"/>
  </p:sldLayoutIdLst>
  <p:timing>
    <p:tnLst>
      <p:par>
        <p:cTn id="1" dur="indefinite" restart="never" nodeType="tmRoot"/>
      </p:par>
    </p:tnLst>
  </p:timing>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107" charset="-128"/>
          <a:cs typeface="ＭＳ Ｐゴシック" pitchFamily="-107" charset="-128"/>
        </a:defRPr>
      </a:lvl1pPr>
      <a:lvl2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2pPr>
      <a:lvl3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3pPr>
      <a:lvl4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4pPr>
      <a:lvl5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5pPr>
      <a:lvl6pPr marL="4572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6pPr>
      <a:lvl7pPr marL="9144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7pPr>
      <a:lvl8pPr marL="13716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8pPr>
      <a:lvl9pPr marL="18288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7" charset="-128"/>
          <a:cs typeface="ＭＳ Ｐゴシック" pitchFamily="-107"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7"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7"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7"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CA" smtClean="0"/>
              <a:t>Click to edit Master title style</a:t>
            </a:r>
            <a:endParaRPr lang="en-US" smtClean="0"/>
          </a:p>
        </p:txBody>
      </p:sp>
      <p:sp>
        <p:nvSpPr>
          <p:cNvPr id="819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defRPr>
            </a:lvl1pPr>
          </a:lstStyle>
          <a:p>
            <a:pPr>
              <a:defRPr/>
            </a:pPr>
            <a:fld id="{FC7FE815-DAC2-4E2D-946C-A555851D50B8}" type="datetime1">
              <a:rPr lang="en-US"/>
              <a:pPr>
                <a:defRPr/>
              </a:pPr>
              <a:t>11/27/2015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107" charset="0"/>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defRPr>
            </a:lvl1pPr>
          </a:lstStyle>
          <a:p>
            <a:pPr>
              <a:defRPr/>
            </a:pPr>
            <a:fld id="{FBDDCB2E-A066-4689-9EA6-31AB0425B810}" type="slidenum">
              <a:rPr lang="en-US"/>
              <a:pPr>
                <a:defRPr/>
              </a:pPr>
              <a:t>‹#›</a:t>
            </a:fld>
            <a:endParaRPr lang="en-US"/>
          </a:p>
        </p:txBody>
      </p:sp>
      <p:sp>
        <p:nvSpPr>
          <p:cNvPr id="4103" name="Footer Placeholder 4"/>
          <p:cNvSpPr txBox="1">
            <a:spLocks/>
          </p:cNvSpPr>
          <p:nvPr userDrawn="1"/>
        </p:nvSpPr>
        <p:spPr bwMode="auto">
          <a:xfrm>
            <a:off x="4800600" y="6305550"/>
            <a:ext cx="4343400" cy="476250"/>
          </a:xfrm>
          <a:prstGeom prst="rect">
            <a:avLst/>
          </a:prstGeom>
          <a:noFill/>
          <a:ln w="9525">
            <a:noFill/>
            <a:miter lim="800000"/>
            <a:headEnd/>
            <a:tailEnd/>
          </a:ln>
        </p:spPr>
        <p:txBody>
          <a:bodyPr/>
          <a:lstStyle/>
          <a:p>
            <a:pPr algn="r">
              <a:defRPr/>
            </a:pPr>
            <a:r>
              <a:rPr lang="en-US" sz="1200" i="1"/>
              <a:t>Big Java </a:t>
            </a:r>
            <a:r>
              <a:rPr lang="en-US" sz="1200"/>
              <a:t>by Cay Horstmann</a:t>
            </a:r>
          </a:p>
          <a:p>
            <a:pPr algn="r">
              <a:defRPr/>
            </a:pPr>
            <a:r>
              <a:rPr lang="en-US" sz="1200"/>
              <a:t>Copyright © 2009 by John Wiley &amp; Sons.  All rights reserved.</a:t>
            </a:r>
          </a:p>
        </p:txBody>
      </p:sp>
      <p:sp>
        <p:nvSpPr>
          <p:cNvPr id="4104" name="Line 2"/>
          <p:cNvSpPr>
            <a:spLocks noChangeShapeType="1"/>
          </p:cNvSpPr>
          <p:nvPr userDrawn="1"/>
        </p:nvSpPr>
        <p:spPr bwMode="auto">
          <a:xfrm>
            <a:off x="0" y="762000"/>
            <a:ext cx="9144000" cy="0"/>
          </a:xfrm>
          <a:prstGeom prst="line">
            <a:avLst/>
          </a:prstGeom>
          <a:noFill/>
          <a:ln w="50800">
            <a:solidFill>
              <a:srgbClr val="C6E8B4"/>
            </a:solidFill>
            <a:round/>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4692" r:id="rId1"/>
    <p:sldLayoutId id="2147484693" r:id="rId2"/>
    <p:sldLayoutId id="2147484694" r:id="rId3"/>
    <p:sldLayoutId id="2147484695" r:id="rId4"/>
    <p:sldLayoutId id="2147484696" r:id="rId5"/>
    <p:sldLayoutId id="2147484697" r:id="rId6"/>
    <p:sldLayoutId id="2147484698" r:id="rId7"/>
    <p:sldLayoutId id="2147484699" r:id="rId8"/>
    <p:sldLayoutId id="2147484700" r:id="rId9"/>
    <p:sldLayoutId id="2147484701" r:id="rId10"/>
    <p:sldLayoutId id="2147484702" r:id="rId11"/>
  </p:sldLayoutIdLst>
  <p:timing>
    <p:tnLst>
      <p:par>
        <p:cTn id="1" dur="indefinite" restart="never" nodeType="tmRoot"/>
      </p:par>
    </p:tnLst>
  </p:timing>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107" charset="-128"/>
          <a:cs typeface="ＭＳ Ｐゴシック" pitchFamily="-107" charset="-128"/>
        </a:defRPr>
      </a:lvl1pPr>
      <a:lvl2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2pPr>
      <a:lvl3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3pPr>
      <a:lvl4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4pPr>
      <a:lvl5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5pPr>
      <a:lvl6pPr marL="4572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6pPr>
      <a:lvl7pPr marL="9144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7pPr>
      <a:lvl8pPr marL="13716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8pPr>
      <a:lvl9pPr marL="18288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7" charset="-128"/>
          <a:cs typeface="ＭＳ Ｐゴシック" pitchFamily="-107"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7"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7"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7"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1676400" y="1524000"/>
            <a:ext cx="6019800" cy="1477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algn="ctr" eaLnBrk="1" hangingPunct="1">
              <a:spcBef>
                <a:spcPct val="50000"/>
              </a:spcBef>
            </a:pPr>
            <a:r>
              <a:rPr lang="en-US" sz="3600" b="1" dirty="0" smtClean="0">
                <a:latin typeface="Lucida Sans" pitchFamily="34" charset="0"/>
              </a:rPr>
              <a:t>Lecture 18</a:t>
            </a:r>
          </a:p>
          <a:p>
            <a:pPr algn="ctr" eaLnBrk="1" hangingPunct="1">
              <a:spcBef>
                <a:spcPct val="50000"/>
              </a:spcBef>
            </a:pPr>
            <a:r>
              <a:rPr lang="en-US" sz="3600" b="1" dirty="0" smtClean="0">
                <a:latin typeface="Lucida Sans" pitchFamily="34" charset="0"/>
              </a:rPr>
              <a:t>Other Data Structures</a:t>
            </a:r>
            <a:endParaRPr lang="en-US" sz="3600" b="1" dirty="0">
              <a:latin typeface="Lucida Sans" pitchFamily="34" charset="0"/>
            </a:endParaRPr>
          </a:p>
        </p:txBody>
      </p:sp>
      <p:sp>
        <p:nvSpPr>
          <p:cNvPr id="24581" name="Line 4"/>
          <p:cNvSpPr>
            <a:spLocks noChangeShapeType="1"/>
          </p:cNvSpPr>
          <p:nvPr/>
        </p:nvSpPr>
        <p:spPr bwMode="auto">
          <a:xfrm>
            <a:off x="0" y="5867400"/>
            <a:ext cx="9144000" cy="0"/>
          </a:xfrm>
          <a:prstGeom prst="line">
            <a:avLst/>
          </a:prstGeom>
          <a:noFill/>
          <a:ln w="50800">
            <a:solidFill>
              <a:srgbClr val="C6E8B4"/>
            </a:solidFill>
            <a:round/>
            <a:headEnd/>
            <a:tailEnd/>
          </a:ln>
          <a:extLst>
            <a:ext uri="{909E8E84-426E-40DD-AFC4-6F175D3DCCD1}">
              <a14:hiddenFill xmlns=""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14400"/>
            <a:ext cx="8458200" cy="1200329"/>
          </a:xfrm>
          <a:prstGeom prst="rect">
            <a:avLst/>
          </a:prstGeom>
        </p:spPr>
        <p:txBody>
          <a:bodyPr wrap="square">
            <a:spAutoFit/>
          </a:bodyPr>
          <a:lstStyle/>
          <a:p>
            <a:r>
              <a:rPr lang="en-US" dirty="0" smtClean="0"/>
              <a:t>A </a:t>
            </a:r>
            <a:r>
              <a:rPr lang="en-US" b="1" dirty="0" smtClean="0"/>
              <a:t>rope</a:t>
            </a:r>
            <a:r>
              <a:rPr lang="en-US" dirty="0"/>
              <a:t>, or </a:t>
            </a:r>
            <a:r>
              <a:rPr lang="en-US" b="1" dirty="0"/>
              <a:t>cord</a:t>
            </a:r>
            <a:r>
              <a:rPr lang="en-US" dirty="0"/>
              <a:t>, is a data structure for efficiently storing and manipulating a very long string. For example, a text editing program may use a rope to represent the text being edited, so that operations such as insertion, deletion, and random access can be done efficiently</a:t>
            </a:r>
            <a:r>
              <a:rPr lang="en-US" dirty="0" smtClean="0"/>
              <a:t>.</a:t>
            </a:r>
            <a:r>
              <a:rPr lang="en-US" baseline="30000" dirty="0"/>
              <a:t> </a:t>
            </a:r>
            <a:r>
              <a:rPr lang="en-US" dirty="0" smtClean="0"/>
              <a:t> It is a binary tree.</a:t>
            </a:r>
            <a:endParaRPr lang="en-US" dirty="0"/>
          </a:p>
        </p:txBody>
      </p:sp>
      <p:sp>
        <p:nvSpPr>
          <p:cNvPr id="3" name="TextBox 2"/>
          <p:cNvSpPr txBox="1"/>
          <p:nvPr/>
        </p:nvSpPr>
        <p:spPr>
          <a:xfrm>
            <a:off x="3810000" y="228600"/>
            <a:ext cx="1600200" cy="523220"/>
          </a:xfrm>
          <a:prstGeom prst="rect">
            <a:avLst/>
          </a:prstGeom>
          <a:noFill/>
        </p:spPr>
        <p:txBody>
          <a:bodyPr wrap="square" rtlCol="0">
            <a:spAutoFit/>
          </a:bodyPr>
          <a:lstStyle/>
          <a:p>
            <a:r>
              <a:rPr lang="en-US" sz="2800" dirty="0" smtClean="0"/>
              <a:t>ROPE</a:t>
            </a:r>
            <a:endParaRPr lang="en-US" sz="2800" dirty="0"/>
          </a:p>
        </p:txBody>
      </p:sp>
      <p:pic>
        <p:nvPicPr>
          <p:cNvPr id="8194" name="Picture 2" descr="http://upload.wikimedia.org/wikipedia/commons/c/c2/Rope_example.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05037" y="2438400"/>
            <a:ext cx="4810125" cy="39970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44195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ile:Skip list.sv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09800" y="2514600"/>
            <a:ext cx="4476750" cy="104775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1"/>
          <p:cNvSpPr/>
          <p:nvPr/>
        </p:nvSpPr>
        <p:spPr>
          <a:xfrm>
            <a:off x="609600" y="914400"/>
            <a:ext cx="8001000" cy="1477328"/>
          </a:xfrm>
          <a:prstGeom prst="rect">
            <a:avLst/>
          </a:prstGeom>
        </p:spPr>
        <p:txBody>
          <a:bodyPr wrap="square">
            <a:spAutoFit/>
          </a:bodyPr>
          <a:lstStyle/>
          <a:p>
            <a:r>
              <a:rPr lang="en-US" dirty="0"/>
              <a:t>A </a:t>
            </a:r>
            <a:r>
              <a:rPr lang="en-US" b="1" dirty="0"/>
              <a:t>skip list</a:t>
            </a:r>
            <a:r>
              <a:rPr lang="en-US" dirty="0"/>
              <a:t> is a data structure for storing a sorted list of items using a hierarchy of linked </a:t>
            </a:r>
            <a:r>
              <a:rPr lang="en-US" dirty="0" smtClean="0"/>
              <a:t>lists that </a:t>
            </a:r>
            <a:r>
              <a:rPr lang="en-US" dirty="0"/>
              <a:t>connect increasingly sparse subsequences of the items. These auxiliary lists allow item lookup with efficiency comparable to balanced binary search trees (that is, with number of probes proportional to log </a:t>
            </a:r>
            <a:r>
              <a:rPr lang="en-US" i="1" dirty="0"/>
              <a:t>n</a:t>
            </a:r>
            <a:r>
              <a:rPr lang="en-US" dirty="0"/>
              <a:t> instead of </a:t>
            </a:r>
            <a:r>
              <a:rPr lang="en-US" i="1" dirty="0"/>
              <a:t>n</a:t>
            </a:r>
            <a:r>
              <a:rPr lang="en-US" dirty="0"/>
              <a:t>).</a:t>
            </a:r>
          </a:p>
        </p:txBody>
      </p:sp>
      <p:sp>
        <p:nvSpPr>
          <p:cNvPr id="3" name="Rectangle 2"/>
          <p:cNvSpPr/>
          <p:nvPr/>
        </p:nvSpPr>
        <p:spPr>
          <a:xfrm>
            <a:off x="609600" y="3884474"/>
            <a:ext cx="8229600" cy="646331"/>
          </a:xfrm>
          <a:prstGeom prst="rect">
            <a:avLst/>
          </a:prstGeom>
        </p:spPr>
        <p:txBody>
          <a:bodyPr wrap="square">
            <a:spAutoFit/>
          </a:bodyPr>
          <a:lstStyle/>
          <a:p>
            <a:r>
              <a:rPr lang="en-US" dirty="0"/>
              <a:t>Each link of the sparser lists skips over many items of the full list in one step, hence the structure's name. </a:t>
            </a:r>
          </a:p>
        </p:txBody>
      </p:sp>
      <p:sp>
        <p:nvSpPr>
          <p:cNvPr id="4" name="TextBox 3"/>
          <p:cNvSpPr txBox="1"/>
          <p:nvPr/>
        </p:nvSpPr>
        <p:spPr>
          <a:xfrm>
            <a:off x="3352800" y="228600"/>
            <a:ext cx="1721946" cy="523220"/>
          </a:xfrm>
          <a:prstGeom prst="rect">
            <a:avLst/>
          </a:prstGeom>
          <a:noFill/>
        </p:spPr>
        <p:txBody>
          <a:bodyPr wrap="none" rtlCol="0">
            <a:spAutoFit/>
          </a:bodyPr>
          <a:lstStyle/>
          <a:p>
            <a:r>
              <a:rPr lang="en-US" sz="2800" dirty="0" smtClean="0"/>
              <a:t>Skip Lists</a:t>
            </a:r>
            <a:endParaRPr lang="en-US" sz="2800" dirty="0"/>
          </a:p>
        </p:txBody>
      </p:sp>
    </p:spTree>
    <p:extLst>
      <p:ext uri="{BB962C8B-B14F-4D97-AF65-F5344CB8AC3E}">
        <p14:creationId xmlns="" xmlns:p14="http://schemas.microsoft.com/office/powerpoint/2010/main" val="25096861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914400"/>
            <a:ext cx="8839200" cy="5355312"/>
          </a:xfrm>
          <a:prstGeom prst="rect">
            <a:avLst/>
          </a:prstGeom>
        </p:spPr>
        <p:txBody>
          <a:bodyPr wrap="square">
            <a:spAutoFit/>
          </a:bodyPr>
          <a:lstStyle/>
          <a:p>
            <a:r>
              <a:rPr lang="en-US" dirty="0"/>
              <a:t>A</a:t>
            </a:r>
            <a:r>
              <a:rPr lang="en-US" dirty="0" smtClean="0"/>
              <a:t> </a:t>
            </a:r>
            <a:r>
              <a:rPr lang="en-US" b="1" dirty="0"/>
              <a:t>disjoint-set data structure</a:t>
            </a:r>
            <a:r>
              <a:rPr lang="en-US" dirty="0"/>
              <a:t> is a data structure that keeps track of a set of elements </a:t>
            </a:r>
            <a:r>
              <a:rPr lang="en-US" dirty="0" smtClean="0"/>
              <a:t>partitioned into </a:t>
            </a:r>
            <a:r>
              <a:rPr lang="en-US" dirty="0"/>
              <a:t>a number of </a:t>
            </a:r>
            <a:r>
              <a:rPr lang="en-US" dirty="0" smtClean="0"/>
              <a:t>disjoint (</a:t>
            </a:r>
            <a:r>
              <a:rPr lang="en-US" dirty="0" err="1" smtClean="0">
                <a:solidFill>
                  <a:srgbClr val="FF0000"/>
                </a:solidFill>
              </a:rPr>
              <a:t>nonoverlapping</a:t>
            </a:r>
            <a:r>
              <a:rPr lang="en-US" dirty="0"/>
              <a:t>) subsets. A </a:t>
            </a:r>
            <a:r>
              <a:rPr lang="en-US" b="1" dirty="0"/>
              <a:t>union-find algorithm</a:t>
            </a:r>
            <a:r>
              <a:rPr lang="en-US" dirty="0"/>
              <a:t> is an algorithm that performs two useful operations on such a data structure</a:t>
            </a:r>
            <a:r>
              <a:rPr lang="en-US" dirty="0" smtClean="0"/>
              <a:t>:</a:t>
            </a:r>
          </a:p>
          <a:p>
            <a:endParaRPr lang="en-US" dirty="0"/>
          </a:p>
          <a:p>
            <a:r>
              <a:rPr lang="en-US" i="1" dirty="0"/>
              <a:t>Find</a:t>
            </a:r>
            <a:r>
              <a:rPr lang="en-US" dirty="0"/>
              <a:t>: Determine which subset a particular element is in. This can be used for determining if two elements are in the same subset.</a:t>
            </a:r>
          </a:p>
          <a:p>
            <a:r>
              <a:rPr lang="en-US" i="1" dirty="0"/>
              <a:t>Union</a:t>
            </a:r>
            <a:r>
              <a:rPr lang="en-US" dirty="0"/>
              <a:t>: Join two subsets into a single subset</a:t>
            </a:r>
            <a:r>
              <a:rPr lang="en-US" dirty="0" smtClean="0"/>
              <a:t>.</a:t>
            </a:r>
          </a:p>
          <a:p>
            <a:endParaRPr lang="en-US" dirty="0"/>
          </a:p>
          <a:p>
            <a:r>
              <a:rPr lang="en-US" dirty="0"/>
              <a:t>Because it supports these two operations, a disjoint-set data structure is sometimes called a </a:t>
            </a:r>
            <a:r>
              <a:rPr lang="en-US" i="1" dirty="0"/>
              <a:t>union-find data structure</a:t>
            </a:r>
            <a:r>
              <a:rPr lang="en-US" dirty="0"/>
              <a:t> or </a:t>
            </a:r>
            <a:r>
              <a:rPr lang="en-US" i="1" dirty="0"/>
              <a:t>merge-find set</a:t>
            </a:r>
            <a:r>
              <a:rPr lang="en-US" dirty="0"/>
              <a:t>. The other important operation, </a:t>
            </a:r>
            <a:r>
              <a:rPr lang="en-US" i="1" dirty="0" err="1"/>
              <a:t>MakeSet</a:t>
            </a:r>
            <a:r>
              <a:rPr lang="en-US" dirty="0"/>
              <a:t>, which makes a set containing only a given element (a singleton), is generally trivial. With these three operations, many practical partitioning problems can be </a:t>
            </a:r>
            <a:r>
              <a:rPr lang="en-US" dirty="0" smtClean="0"/>
              <a:t>solved.</a:t>
            </a:r>
          </a:p>
          <a:p>
            <a:endParaRPr lang="en-US" dirty="0"/>
          </a:p>
          <a:p>
            <a:r>
              <a:rPr lang="en-US" dirty="0"/>
              <a:t>Disjoint-set data structures model the </a:t>
            </a:r>
            <a:r>
              <a:rPr lang="en-US" dirty="0">
                <a:solidFill>
                  <a:srgbClr val="FF0000"/>
                </a:solidFill>
              </a:rPr>
              <a:t>partitioning of a set</a:t>
            </a:r>
            <a:r>
              <a:rPr lang="en-US" dirty="0"/>
              <a:t>, for example to keep track of the connected components of an undirected graph. This model can then be used to determine whether two vertices belong to the same component, or whether adding an edge between them would result in a cycle</a:t>
            </a:r>
            <a:r>
              <a:rPr lang="en-US" dirty="0" smtClean="0"/>
              <a:t>.</a:t>
            </a:r>
            <a:endParaRPr lang="en-US" dirty="0"/>
          </a:p>
        </p:txBody>
      </p:sp>
      <p:sp>
        <p:nvSpPr>
          <p:cNvPr id="3" name="TextBox 2"/>
          <p:cNvSpPr txBox="1"/>
          <p:nvPr/>
        </p:nvSpPr>
        <p:spPr>
          <a:xfrm>
            <a:off x="3505200" y="271790"/>
            <a:ext cx="2023311" cy="523220"/>
          </a:xfrm>
          <a:prstGeom prst="rect">
            <a:avLst/>
          </a:prstGeom>
          <a:noFill/>
        </p:spPr>
        <p:txBody>
          <a:bodyPr wrap="none" rtlCol="0">
            <a:spAutoFit/>
          </a:bodyPr>
          <a:lstStyle/>
          <a:p>
            <a:r>
              <a:rPr lang="en-US" sz="2800" dirty="0" smtClean="0"/>
              <a:t>Disjoint-Set</a:t>
            </a:r>
            <a:endParaRPr lang="en-US" sz="2800" dirty="0"/>
          </a:p>
        </p:txBody>
      </p:sp>
    </p:spTree>
    <p:extLst>
      <p:ext uri="{BB962C8B-B14F-4D97-AF65-F5344CB8AC3E}">
        <p14:creationId xmlns="" xmlns:p14="http://schemas.microsoft.com/office/powerpoint/2010/main" val="5029277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14400"/>
            <a:ext cx="8534400" cy="1200329"/>
          </a:xfrm>
          <a:prstGeom prst="rect">
            <a:avLst/>
          </a:prstGeom>
        </p:spPr>
        <p:txBody>
          <a:bodyPr wrap="square">
            <a:spAutoFit/>
          </a:bodyPr>
          <a:lstStyle/>
          <a:p>
            <a:r>
              <a:rPr lang="en-US" b="1" dirty="0"/>
              <a:t>Cuckoo hashing</a:t>
            </a:r>
            <a:r>
              <a:rPr lang="en-US" dirty="0"/>
              <a:t> is a scheme </a:t>
            </a:r>
            <a:r>
              <a:rPr lang="en-US" dirty="0" smtClean="0"/>
              <a:t>for </a:t>
            </a:r>
            <a:r>
              <a:rPr lang="en-US" dirty="0">
                <a:solidFill>
                  <a:srgbClr val="FF0000"/>
                </a:solidFill>
              </a:rPr>
              <a:t>resolving hash collisions </a:t>
            </a:r>
            <a:r>
              <a:rPr lang="en-US" dirty="0"/>
              <a:t>of values of hash functions in a </a:t>
            </a:r>
            <a:r>
              <a:rPr lang="en-US" dirty="0" err="1" smtClean="0"/>
              <a:t>hashtable</a:t>
            </a:r>
            <a:r>
              <a:rPr lang="en-US" dirty="0"/>
              <a:t>. The name derives from the behavior of some species of cuckoo, where the cuckoo chick pushes the other eggs or young out of the nest when it hatches.</a:t>
            </a:r>
          </a:p>
        </p:txBody>
      </p:sp>
      <p:sp>
        <p:nvSpPr>
          <p:cNvPr id="3" name="Rectangle 2"/>
          <p:cNvSpPr/>
          <p:nvPr/>
        </p:nvSpPr>
        <p:spPr>
          <a:xfrm>
            <a:off x="304800" y="2270879"/>
            <a:ext cx="8458200" cy="2585323"/>
          </a:xfrm>
          <a:prstGeom prst="rect">
            <a:avLst/>
          </a:prstGeom>
        </p:spPr>
        <p:txBody>
          <a:bodyPr wrap="square">
            <a:spAutoFit/>
          </a:bodyPr>
          <a:lstStyle/>
          <a:p>
            <a:r>
              <a:rPr lang="en-US" dirty="0"/>
              <a:t>The basic idea is to use </a:t>
            </a:r>
            <a:r>
              <a:rPr lang="en-US" dirty="0">
                <a:solidFill>
                  <a:srgbClr val="FF0000"/>
                </a:solidFill>
              </a:rPr>
              <a:t>two hash functions </a:t>
            </a:r>
            <a:r>
              <a:rPr lang="en-US" dirty="0"/>
              <a:t>instead of only one. This provides two possible locations in the hash table for each key. In one of the commonly used variants of the algorithm, the hash table is split into two smaller tables of equal size, and each hash function provides an index into one of these two tables.</a:t>
            </a:r>
          </a:p>
          <a:p>
            <a:r>
              <a:rPr lang="en-US" dirty="0"/>
              <a:t>T</a:t>
            </a:r>
            <a:r>
              <a:rPr lang="en-US" dirty="0" smtClean="0"/>
              <a:t>he new </a:t>
            </a:r>
            <a:r>
              <a:rPr lang="en-US" dirty="0"/>
              <a:t>key is inserted in one of its two possible locations, "kicking out", that is, displacing, any key that might already reside in this location. This displaced key is then inserted in its alternative location, again kicking out any key that might reside there, until a vacant position is found, or the procedure enters an infinite loop. In the latter case, the hash table is rebuilt in-place using new hash </a:t>
            </a:r>
            <a:r>
              <a:rPr lang="en-US" dirty="0" smtClean="0"/>
              <a:t>functions.</a:t>
            </a:r>
            <a:endParaRPr lang="en-US" dirty="0"/>
          </a:p>
        </p:txBody>
      </p:sp>
      <p:sp>
        <p:nvSpPr>
          <p:cNvPr id="4" name="TextBox 3"/>
          <p:cNvSpPr txBox="1"/>
          <p:nvPr/>
        </p:nvSpPr>
        <p:spPr>
          <a:xfrm>
            <a:off x="3124200" y="304800"/>
            <a:ext cx="2824812" cy="523220"/>
          </a:xfrm>
          <a:prstGeom prst="rect">
            <a:avLst/>
          </a:prstGeom>
          <a:noFill/>
        </p:spPr>
        <p:txBody>
          <a:bodyPr wrap="none" rtlCol="0">
            <a:spAutoFit/>
          </a:bodyPr>
          <a:lstStyle/>
          <a:p>
            <a:r>
              <a:rPr lang="en-US" sz="2800" dirty="0" smtClean="0"/>
              <a:t>Cuckoo Hashing</a:t>
            </a:r>
            <a:endParaRPr lang="en-US" sz="2800" dirty="0"/>
          </a:p>
        </p:txBody>
      </p:sp>
    </p:spTree>
    <p:extLst>
      <p:ext uri="{BB962C8B-B14F-4D97-AF65-F5344CB8AC3E}">
        <p14:creationId xmlns="" xmlns:p14="http://schemas.microsoft.com/office/powerpoint/2010/main" val="32983836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8077200" cy="923330"/>
          </a:xfrm>
          <a:prstGeom prst="rect">
            <a:avLst/>
          </a:prstGeom>
        </p:spPr>
        <p:txBody>
          <a:bodyPr wrap="square">
            <a:spAutoFit/>
          </a:bodyPr>
          <a:lstStyle/>
          <a:p>
            <a:r>
              <a:rPr lang="en-US" dirty="0"/>
              <a:t>A </a:t>
            </a:r>
            <a:r>
              <a:rPr lang="en-US" b="1" dirty="0"/>
              <a:t>quad-edge</a:t>
            </a:r>
            <a:r>
              <a:rPr lang="en-US" dirty="0"/>
              <a:t> data </a:t>
            </a:r>
            <a:r>
              <a:rPr lang="en-US" dirty="0" smtClean="0"/>
              <a:t>structure is </a:t>
            </a:r>
            <a:r>
              <a:rPr lang="en-US" dirty="0"/>
              <a:t>a </a:t>
            </a:r>
            <a:r>
              <a:rPr lang="en-US" dirty="0" smtClean="0"/>
              <a:t>computer  </a:t>
            </a:r>
            <a:r>
              <a:rPr lang="en-US" dirty="0"/>
              <a:t>representation of the </a:t>
            </a:r>
            <a:r>
              <a:rPr lang="en-US" dirty="0" smtClean="0">
                <a:solidFill>
                  <a:srgbClr val="FF0000"/>
                </a:solidFill>
              </a:rPr>
              <a:t>topology</a:t>
            </a:r>
            <a:r>
              <a:rPr lang="en-US" dirty="0" smtClean="0"/>
              <a:t> of </a:t>
            </a:r>
            <a:r>
              <a:rPr lang="en-US" dirty="0"/>
              <a:t>a </a:t>
            </a:r>
            <a:r>
              <a:rPr lang="en-US" dirty="0" smtClean="0"/>
              <a:t>two-dimensional or </a:t>
            </a:r>
            <a:r>
              <a:rPr lang="en-US" dirty="0"/>
              <a:t>three-dimensional map, that is, a graph drawn on a (closed) </a:t>
            </a:r>
            <a:r>
              <a:rPr lang="en-US" dirty="0" smtClean="0"/>
              <a:t>surface. </a:t>
            </a:r>
            <a:endParaRPr lang="en-US" dirty="0"/>
          </a:p>
        </p:txBody>
      </p:sp>
      <p:sp>
        <p:nvSpPr>
          <p:cNvPr id="3" name="Rectangle 2"/>
          <p:cNvSpPr/>
          <p:nvPr/>
        </p:nvSpPr>
        <p:spPr>
          <a:xfrm>
            <a:off x="609600" y="1720840"/>
            <a:ext cx="8305800" cy="1754326"/>
          </a:xfrm>
          <a:prstGeom prst="rect">
            <a:avLst/>
          </a:prstGeom>
        </p:spPr>
        <p:txBody>
          <a:bodyPr wrap="square">
            <a:spAutoFit/>
          </a:bodyPr>
          <a:lstStyle/>
          <a:p>
            <a:r>
              <a:rPr lang="en-US" dirty="0"/>
              <a:t>The </a:t>
            </a:r>
            <a:r>
              <a:rPr lang="en-US" b="1" dirty="0"/>
              <a:t>doubly connected edge list</a:t>
            </a:r>
            <a:r>
              <a:rPr lang="en-US" dirty="0"/>
              <a:t> (</a:t>
            </a:r>
            <a:r>
              <a:rPr lang="en-US" b="1" dirty="0"/>
              <a:t>DCEL</a:t>
            </a:r>
            <a:r>
              <a:rPr lang="en-US" dirty="0"/>
              <a:t>) is a data </a:t>
            </a:r>
            <a:r>
              <a:rPr lang="en-US" dirty="0" smtClean="0"/>
              <a:t>structure to </a:t>
            </a:r>
            <a:r>
              <a:rPr lang="en-US" dirty="0"/>
              <a:t>represent an </a:t>
            </a:r>
            <a:r>
              <a:rPr lang="en-US" dirty="0" smtClean="0"/>
              <a:t>embedding </a:t>
            </a:r>
            <a:r>
              <a:rPr lang="en-US" dirty="0"/>
              <a:t>of a planar graph in the plane and </a:t>
            </a:r>
            <a:r>
              <a:rPr lang="en-US" dirty="0" err="1"/>
              <a:t>polytopes</a:t>
            </a:r>
            <a:r>
              <a:rPr lang="en-US" dirty="0"/>
              <a:t> in 3D. This data structure provides efficient manipulation of the topological information associated with the objects in question (</a:t>
            </a:r>
            <a:r>
              <a:rPr lang="en-US" dirty="0">
                <a:solidFill>
                  <a:srgbClr val="FF0000"/>
                </a:solidFill>
              </a:rPr>
              <a:t>vertices, edges, faces</a:t>
            </a:r>
            <a:r>
              <a:rPr lang="en-US" dirty="0"/>
              <a:t>). It is used in many algorithms of computational geometry to handle polygonal subdivisions of the plane, commonly called planar straight-line </a:t>
            </a:r>
            <a:r>
              <a:rPr lang="en-US" dirty="0" smtClean="0"/>
              <a:t>graphs (PSLG).</a:t>
            </a:r>
            <a:endParaRPr lang="en-US" dirty="0"/>
          </a:p>
        </p:txBody>
      </p:sp>
      <p:sp>
        <p:nvSpPr>
          <p:cNvPr id="4" name="TextBox 3"/>
          <p:cNvSpPr txBox="1"/>
          <p:nvPr/>
        </p:nvSpPr>
        <p:spPr>
          <a:xfrm>
            <a:off x="609600" y="3733800"/>
            <a:ext cx="1144865" cy="461665"/>
          </a:xfrm>
          <a:prstGeom prst="rect">
            <a:avLst/>
          </a:prstGeom>
          <a:noFill/>
        </p:spPr>
        <p:txBody>
          <a:bodyPr wrap="none" rtlCol="0">
            <a:spAutoFit/>
          </a:bodyPr>
          <a:lstStyle/>
          <a:p>
            <a:r>
              <a:rPr lang="en-US" sz="2400" dirty="0" smtClean="0"/>
              <a:t>Unions</a:t>
            </a:r>
            <a:endParaRPr lang="en-US" sz="2400" dirty="0"/>
          </a:p>
        </p:txBody>
      </p:sp>
      <p:sp>
        <p:nvSpPr>
          <p:cNvPr id="5" name="Rectangle 4"/>
          <p:cNvSpPr/>
          <p:nvPr/>
        </p:nvSpPr>
        <p:spPr>
          <a:xfrm>
            <a:off x="609600" y="4191000"/>
            <a:ext cx="7924800" cy="369332"/>
          </a:xfrm>
          <a:prstGeom prst="rect">
            <a:avLst/>
          </a:prstGeom>
        </p:spPr>
        <p:txBody>
          <a:bodyPr wrap="square">
            <a:spAutoFit/>
          </a:bodyPr>
          <a:lstStyle/>
          <a:p>
            <a:r>
              <a:rPr lang="en-US" dirty="0"/>
              <a:t>C style unions allow the same bit pattern to be interpreted in multiple ways.</a:t>
            </a:r>
          </a:p>
        </p:txBody>
      </p:sp>
      <p:sp>
        <p:nvSpPr>
          <p:cNvPr id="6" name="TextBox 5"/>
          <p:cNvSpPr txBox="1"/>
          <p:nvPr/>
        </p:nvSpPr>
        <p:spPr>
          <a:xfrm>
            <a:off x="609600" y="4572000"/>
            <a:ext cx="2313454" cy="369332"/>
          </a:xfrm>
          <a:prstGeom prst="rect">
            <a:avLst/>
          </a:prstGeom>
          <a:noFill/>
        </p:spPr>
        <p:txBody>
          <a:bodyPr wrap="none" rtlCol="0">
            <a:spAutoFit/>
          </a:bodyPr>
          <a:lstStyle/>
          <a:p>
            <a:r>
              <a:rPr lang="en-US" dirty="0" smtClean="0"/>
              <a:t>Not available in Java</a:t>
            </a:r>
            <a:endParaRPr lang="en-US" dirty="0"/>
          </a:p>
        </p:txBody>
      </p:sp>
      <p:sp>
        <p:nvSpPr>
          <p:cNvPr id="7" name="TextBox 6"/>
          <p:cNvSpPr txBox="1"/>
          <p:nvPr/>
        </p:nvSpPr>
        <p:spPr>
          <a:xfrm>
            <a:off x="914400" y="5257800"/>
            <a:ext cx="1438214" cy="1384995"/>
          </a:xfrm>
          <a:prstGeom prst="rect">
            <a:avLst/>
          </a:prstGeom>
          <a:noFill/>
        </p:spPr>
        <p:txBody>
          <a:bodyPr wrap="none" rtlCol="0">
            <a:spAutoFit/>
          </a:bodyPr>
          <a:lstStyle/>
          <a:p>
            <a:r>
              <a:rPr lang="en-US" sz="1400" dirty="0"/>
              <a:t>u</a:t>
            </a:r>
            <a:r>
              <a:rPr lang="en-US" sz="1400" dirty="0" smtClean="0"/>
              <a:t>nion</a:t>
            </a:r>
          </a:p>
          <a:p>
            <a:r>
              <a:rPr lang="en-US" sz="1400" dirty="0" smtClean="0"/>
              <a:t>{</a:t>
            </a:r>
          </a:p>
          <a:p>
            <a:r>
              <a:rPr lang="en-US" sz="1400" dirty="0"/>
              <a:t> </a:t>
            </a:r>
            <a:r>
              <a:rPr lang="en-US" sz="1400" dirty="0" smtClean="0"/>
              <a:t>    char key;</a:t>
            </a:r>
          </a:p>
          <a:p>
            <a:r>
              <a:rPr lang="en-US" sz="1400" dirty="0"/>
              <a:t> </a:t>
            </a:r>
            <a:r>
              <a:rPr lang="en-US" sz="1400" dirty="0" smtClean="0"/>
              <a:t>    </a:t>
            </a:r>
            <a:r>
              <a:rPr lang="en-US" sz="1400" dirty="0" err="1" smtClean="0"/>
              <a:t>int</a:t>
            </a:r>
            <a:r>
              <a:rPr lang="en-US" sz="1400" dirty="0" smtClean="0"/>
              <a:t> </a:t>
            </a:r>
            <a:r>
              <a:rPr lang="en-US" sz="1400" dirty="0" err="1" smtClean="0"/>
              <a:t>num</a:t>
            </a:r>
            <a:r>
              <a:rPr lang="en-US" sz="1400" dirty="0" smtClean="0"/>
              <a:t>;</a:t>
            </a:r>
          </a:p>
          <a:p>
            <a:r>
              <a:rPr lang="en-US" sz="1400" dirty="0"/>
              <a:t> </a:t>
            </a:r>
            <a:r>
              <a:rPr lang="en-US" sz="1400" dirty="0" smtClean="0"/>
              <a:t>    double volts;</a:t>
            </a:r>
          </a:p>
          <a:p>
            <a:r>
              <a:rPr lang="en-US" sz="1400" dirty="0"/>
              <a:t>}</a:t>
            </a:r>
          </a:p>
        </p:txBody>
      </p:sp>
      <p:sp>
        <p:nvSpPr>
          <p:cNvPr id="8" name="TextBox 7"/>
          <p:cNvSpPr txBox="1"/>
          <p:nvPr/>
        </p:nvSpPr>
        <p:spPr>
          <a:xfrm>
            <a:off x="3200400" y="5486400"/>
            <a:ext cx="5339923" cy="646331"/>
          </a:xfrm>
          <a:prstGeom prst="rect">
            <a:avLst/>
          </a:prstGeom>
          <a:noFill/>
        </p:spPr>
        <p:txBody>
          <a:bodyPr wrap="none" rtlCol="0">
            <a:spAutoFit/>
          </a:bodyPr>
          <a:lstStyle/>
          <a:p>
            <a:r>
              <a:rPr lang="en-US" dirty="0" smtClean="0"/>
              <a:t>This union contains a single member that can be a</a:t>
            </a:r>
          </a:p>
          <a:p>
            <a:r>
              <a:rPr lang="en-US" dirty="0"/>
              <a:t>c</a:t>
            </a:r>
            <a:r>
              <a:rPr lang="en-US" dirty="0" smtClean="0"/>
              <a:t>har, </a:t>
            </a:r>
            <a:r>
              <a:rPr lang="en-US" dirty="0" err="1" smtClean="0"/>
              <a:t>int</a:t>
            </a:r>
            <a:r>
              <a:rPr lang="en-US" dirty="0" smtClean="0"/>
              <a:t> or double</a:t>
            </a:r>
            <a:endParaRPr lang="en-US" dirty="0"/>
          </a:p>
        </p:txBody>
      </p:sp>
    </p:spTree>
    <p:extLst>
      <p:ext uri="{BB962C8B-B14F-4D97-AF65-F5344CB8AC3E}">
        <p14:creationId xmlns="" xmlns:p14="http://schemas.microsoft.com/office/powerpoint/2010/main" val="9997451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14400"/>
            <a:ext cx="8534400" cy="2308324"/>
          </a:xfrm>
          <a:prstGeom prst="rect">
            <a:avLst/>
          </a:prstGeom>
        </p:spPr>
        <p:txBody>
          <a:bodyPr wrap="square">
            <a:spAutoFit/>
          </a:bodyPr>
          <a:lstStyle/>
          <a:p>
            <a:r>
              <a:rPr lang="en-US" smtClean="0"/>
              <a:t>In robotics or many other applications, we want to find the shortest path from a given point to any other place on the map.</a:t>
            </a:r>
          </a:p>
          <a:p>
            <a:endParaRPr lang="en-US" smtClean="0"/>
          </a:p>
          <a:p>
            <a:r>
              <a:rPr lang="en-US" smtClean="0"/>
              <a:t>Given a terrain representation where the underlying terrain allows for a fixed speed, and polyonal obstacles are placed throughout, we can find a shortest path map.</a:t>
            </a:r>
          </a:p>
          <a:p>
            <a:endParaRPr lang="en-US" smtClean="0"/>
          </a:p>
          <a:p>
            <a:r>
              <a:rPr lang="en-US" smtClean="0"/>
              <a:t>Example: </a:t>
            </a:r>
            <a:endParaRPr lang="en-US" dirty="0"/>
          </a:p>
        </p:txBody>
      </p:sp>
      <p:sp>
        <p:nvSpPr>
          <p:cNvPr id="4" name="TextBox 3"/>
          <p:cNvSpPr txBox="1"/>
          <p:nvPr/>
        </p:nvSpPr>
        <p:spPr>
          <a:xfrm>
            <a:off x="3124200" y="304800"/>
            <a:ext cx="3340979" cy="523220"/>
          </a:xfrm>
          <a:prstGeom prst="rect">
            <a:avLst/>
          </a:prstGeom>
          <a:noFill/>
        </p:spPr>
        <p:txBody>
          <a:bodyPr wrap="none" rtlCol="0">
            <a:spAutoFit/>
          </a:bodyPr>
          <a:lstStyle/>
          <a:p>
            <a:r>
              <a:rPr lang="en-US" sz="2800" smtClean="0"/>
              <a:t>Shortest Path Maps</a:t>
            </a:r>
            <a:endParaRPr lang="en-US" sz="2800" dirty="0"/>
          </a:p>
        </p:txBody>
      </p:sp>
      <p:pic>
        <p:nvPicPr>
          <p:cNvPr id="5" name="Picture 4" descr="SPM.jpg"/>
          <p:cNvPicPr>
            <a:picLocks noChangeAspect="1"/>
          </p:cNvPicPr>
          <p:nvPr/>
        </p:nvPicPr>
        <p:blipFill>
          <a:blip r:embed="rId2" cstate="print"/>
          <a:stretch>
            <a:fillRect/>
          </a:stretch>
        </p:blipFill>
        <p:spPr>
          <a:xfrm>
            <a:off x="2126840" y="2467435"/>
            <a:ext cx="5067300" cy="3781425"/>
          </a:xfrm>
          <a:prstGeom prst="rect">
            <a:avLst/>
          </a:prstGeom>
        </p:spPr>
      </p:pic>
    </p:spTree>
    <p:extLst>
      <p:ext uri="{BB962C8B-B14F-4D97-AF65-F5344CB8AC3E}">
        <p14:creationId xmlns="" xmlns:p14="http://schemas.microsoft.com/office/powerpoint/2010/main" val="3298383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14400"/>
            <a:ext cx="8534400" cy="1754326"/>
          </a:xfrm>
          <a:prstGeom prst="rect">
            <a:avLst/>
          </a:prstGeom>
        </p:spPr>
        <p:txBody>
          <a:bodyPr wrap="square">
            <a:spAutoFit/>
          </a:bodyPr>
          <a:lstStyle/>
          <a:p>
            <a:r>
              <a:rPr lang="en-US" dirty="0" smtClean="0"/>
              <a:t>For this example, there are only </a:t>
            </a:r>
            <a:r>
              <a:rPr lang="en-US" dirty="0" smtClean="0"/>
              <a:t>eight regions </a:t>
            </a:r>
            <a:r>
              <a:rPr lang="en-US" dirty="0" smtClean="0"/>
              <a:t>of similarly-behaved paths, so if these regions are stored in a binary search tree, it takes at most 3 checks </a:t>
            </a:r>
            <a:r>
              <a:rPr lang="en-US" dirty="0" smtClean="0"/>
              <a:t>(log</a:t>
            </a:r>
            <a:r>
              <a:rPr lang="en-US" baseline="-25000" dirty="0" smtClean="0"/>
              <a:t>2</a:t>
            </a:r>
            <a:r>
              <a:rPr lang="en-US" dirty="0" smtClean="0"/>
              <a:t> n) of </a:t>
            </a:r>
            <a:r>
              <a:rPr lang="en-US" dirty="0" smtClean="0"/>
              <a:t>the destination (‘x’ in the example) to find what region to go to.</a:t>
            </a:r>
          </a:p>
          <a:p>
            <a:endParaRPr lang="en-US" dirty="0" smtClean="0"/>
          </a:p>
          <a:p>
            <a:r>
              <a:rPr lang="en-US" dirty="0" smtClean="0"/>
              <a:t>The resulting path could then be specified by listing the turn-points, in this case </a:t>
            </a:r>
          </a:p>
          <a:p>
            <a:r>
              <a:rPr lang="en-US" dirty="0" smtClean="0"/>
              <a:t>g -&gt; 4 -&gt; x.</a:t>
            </a:r>
          </a:p>
        </p:txBody>
      </p:sp>
      <p:sp>
        <p:nvSpPr>
          <p:cNvPr id="4" name="TextBox 3"/>
          <p:cNvSpPr txBox="1"/>
          <p:nvPr/>
        </p:nvSpPr>
        <p:spPr>
          <a:xfrm>
            <a:off x="3124200" y="304800"/>
            <a:ext cx="3340979" cy="523220"/>
          </a:xfrm>
          <a:prstGeom prst="rect">
            <a:avLst/>
          </a:prstGeom>
          <a:noFill/>
        </p:spPr>
        <p:txBody>
          <a:bodyPr wrap="none" rtlCol="0">
            <a:spAutoFit/>
          </a:bodyPr>
          <a:lstStyle/>
          <a:p>
            <a:r>
              <a:rPr lang="en-US" sz="2800" smtClean="0"/>
              <a:t>Shortest Path Maps</a:t>
            </a:r>
            <a:endParaRPr lang="en-US" sz="2800" dirty="0"/>
          </a:p>
        </p:txBody>
      </p:sp>
      <p:pic>
        <p:nvPicPr>
          <p:cNvPr id="5" name="Picture 4" descr="SPM.jpg"/>
          <p:cNvPicPr>
            <a:picLocks noChangeAspect="1"/>
          </p:cNvPicPr>
          <p:nvPr/>
        </p:nvPicPr>
        <p:blipFill>
          <a:blip r:embed="rId2" cstate="print"/>
          <a:stretch>
            <a:fillRect/>
          </a:stretch>
        </p:blipFill>
        <p:spPr>
          <a:xfrm>
            <a:off x="2126840" y="2467435"/>
            <a:ext cx="5067300" cy="3781425"/>
          </a:xfrm>
          <a:prstGeom prst="rect">
            <a:avLst/>
          </a:prstGeom>
        </p:spPr>
      </p:pic>
    </p:spTree>
    <p:extLst>
      <p:ext uri="{BB962C8B-B14F-4D97-AF65-F5344CB8AC3E}">
        <p14:creationId xmlns="" xmlns:p14="http://schemas.microsoft.com/office/powerpoint/2010/main" val="3298383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62000"/>
            <a:ext cx="6553200" cy="2031325"/>
          </a:xfrm>
          <a:prstGeom prst="rect">
            <a:avLst/>
          </a:prstGeom>
        </p:spPr>
        <p:txBody>
          <a:bodyPr wrap="square">
            <a:spAutoFit/>
          </a:bodyPr>
          <a:lstStyle/>
          <a:p>
            <a:r>
              <a:rPr lang="en-US" b="1" dirty="0" smtClean="0"/>
              <a:t>Huffman </a:t>
            </a:r>
            <a:r>
              <a:rPr lang="en-US" b="1" dirty="0"/>
              <a:t>coding</a:t>
            </a:r>
            <a:r>
              <a:rPr lang="en-US" dirty="0"/>
              <a:t> is an entropy encoding algorithm used for </a:t>
            </a:r>
            <a:r>
              <a:rPr lang="en-US" dirty="0">
                <a:solidFill>
                  <a:srgbClr val="FF0000"/>
                </a:solidFill>
              </a:rPr>
              <a:t>lossless data compression</a:t>
            </a:r>
            <a:r>
              <a:rPr lang="en-US" dirty="0"/>
              <a:t>. The term refers to the use of a variable-length code table for encoding a source symbol (such as a character in a file) where the variable-length code table has been derived in a particular way based on the estimated probability of occurrence for each possible value of the source symbol. </a:t>
            </a:r>
            <a:r>
              <a:rPr lang="en-US" dirty="0" smtClean="0"/>
              <a:t>Uses a priority queue based on frequency.</a:t>
            </a:r>
            <a:endParaRPr lang="en-US" dirty="0"/>
          </a:p>
        </p:txBody>
      </p:sp>
      <p:sp>
        <p:nvSpPr>
          <p:cNvPr id="3" name="TextBox 2"/>
          <p:cNvSpPr txBox="1"/>
          <p:nvPr/>
        </p:nvSpPr>
        <p:spPr>
          <a:xfrm>
            <a:off x="3876152" y="195590"/>
            <a:ext cx="2537233" cy="523220"/>
          </a:xfrm>
          <a:prstGeom prst="rect">
            <a:avLst/>
          </a:prstGeom>
          <a:noFill/>
        </p:spPr>
        <p:txBody>
          <a:bodyPr wrap="none" rtlCol="0">
            <a:spAutoFit/>
          </a:bodyPr>
          <a:lstStyle/>
          <a:p>
            <a:r>
              <a:rPr lang="en-US" sz="2800" dirty="0" smtClean="0"/>
              <a:t>Huffman Trees</a:t>
            </a:r>
            <a:endParaRPr lang="en-US" sz="2800" dirty="0"/>
          </a:p>
        </p:txBody>
      </p:sp>
      <p:pic>
        <p:nvPicPr>
          <p:cNvPr id="10242" name="Picture 2" descr="File:Huffman tree 2.sv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99291" y="2895600"/>
            <a:ext cx="4914094" cy="316074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76201" y="6397823"/>
            <a:ext cx="8839200" cy="307777"/>
          </a:xfrm>
          <a:prstGeom prst="rect">
            <a:avLst/>
          </a:prstGeom>
          <a:noFill/>
        </p:spPr>
        <p:txBody>
          <a:bodyPr wrap="square" rtlCol="0">
            <a:spAutoFit/>
          </a:bodyPr>
          <a:lstStyle/>
          <a:p>
            <a:r>
              <a:rPr lang="en-US" sz="1400" dirty="0"/>
              <a:t>Huffman tree generated from the exact frequencies in the sentence "this is an example of a </a:t>
            </a:r>
            <a:r>
              <a:rPr lang="en-US" sz="1400" dirty="0" err="1"/>
              <a:t>huffman</a:t>
            </a:r>
            <a:r>
              <a:rPr lang="en-US" sz="1400" dirty="0"/>
              <a:t> tree".</a:t>
            </a:r>
          </a:p>
        </p:txBody>
      </p:sp>
      <p:pic>
        <p:nvPicPr>
          <p:cNvPr id="10243"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96753" y="2169142"/>
            <a:ext cx="1647825" cy="419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280495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991612"/>
            <a:ext cx="8382000" cy="3046988"/>
          </a:xfrm>
          <a:prstGeom prst="rect">
            <a:avLst/>
          </a:prstGeom>
        </p:spPr>
        <p:txBody>
          <a:bodyPr wrap="square">
            <a:spAutoFit/>
          </a:bodyPr>
          <a:lstStyle/>
          <a:p>
            <a:pPr lvl="0">
              <a:tabLst>
                <a:tab pos="6400800" algn="l"/>
              </a:tabLst>
            </a:pPr>
            <a:r>
              <a:rPr lang="en-US" sz="2000" dirty="0" smtClean="0">
                <a:latin typeface="Times"/>
              </a:rPr>
              <a:t>The first step is to </a:t>
            </a:r>
            <a:r>
              <a:rPr lang="en-US" sz="2000" dirty="0" smtClean="0">
                <a:solidFill>
                  <a:srgbClr val="FF0000"/>
                </a:solidFill>
                <a:latin typeface="Times"/>
              </a:rPr>
              <a:t>compute the frequency </a:t>
            </a:r>
            <a:r>
              <a:rPr lang="en-US" sz="2000" dirty="0" smtClean="0">
                <a:latin typeface="Times"/>
              </a:rPr>
              <a:t>of each character in the file you wish to encode.  This allows you to determine which characters should have the fewest bits, etc.   The next step is to </a:t>
            </a:r>
            <a:r>
              <a:rPr lang="en-US" sz="2000" dirty="0" smtClean="0">
                <a:solidFill>
                  <a:srgbClr val="FF0000"/>
                </a:solidFill>
                <a:latin typeface="Times"/>
              </a:rPr>
              <a:t>build</a:t>
            </a:r>
            <a:r>
              <a:rPr lang="en-US" sz="2000" dirty="0" smtClean="0">
                <a:latin typeface="Times"/>
              </a:rPr>
              <a:t> a “coding tree” from the </a:t>
            </a:r>
            <a:r>
              <a:rPr lang="en-US" sz="2000" dirty="0" smtClean="0">
                <a:solidFill>
                  <a:srgbClr val="FF0000"/>
                </a:solidFill>
                <a:latin typeface="Times"/>
              </a:rPr>
              <a:t>bottom up </a:t>
            </a:r>
            <a:r>
              <a:rPr lang="en-US" sz="2000" dirty="0" smtClean="0">
                <a:latin typeface="Times"/>
              </a:rPr>
              <a:t>according to the frequencies.  An example will help make this clear.  To make the example easier, suppose we only want to encode the five letters (a, b, c, d, e) and they have frequencies 3, 3, 1, 1, and 2, respectively. </a:t>
            </a:r>
          </a:p>
          <a:p>
            <a:pPr lvl="0">
              <a:tabLst>
                <a:tab pos="6400800" algn="l"/>
              </a:tabLst>
            </a:pPr>
            <a:endParaRPr lang="en-US" sz="2000" dirty="0" smtClean="0">
              <a:latin typeface="Times"/>
            </a:endParaRPr>
          </a:p>
          <a:p>
            <a:pPr lvl="0">
              <a:tabLst>
                <a:tab pos="6400800" algn="l"/>
              </a:tabLst>
            </a:pPr>
            <a:endParaRPr lang="en-US" sz="1200" dirty="0" smtClean="0">
              <a:latin typeface="Arial" pitchFamily="34" charset="0"/>
            </a:endParaRPr>
          </a:p>
          <a:p>
            <a:pPr lvl="0" eaLnBrk="0" hangingPunct="0">
              <a:tabLst>
                <a:tab pos="6400800" algn="l"/>
              </a:tabLst>
            </a:pPr>
            <a:r>
              <a:rPr lang="en-US" sz="2000" dirty="0" smtClean="0">
                <a:latin typeface="Times"/>
              </a:rPr>
              <a:t>We first create a </a:t>
            </a:r>
            <a:r>
              <a:rPr lang="en-US" sz="2000" dirty="0" smtClean="0">
                <a:solidFill>
                  <a:srgbClr val="FF0000"/>
                </a:solidFill>
                <a:latin typeface="Times"/>
              </a:rPr>
              <a:t>leaf node </a:t>
            </a:r>
            <a:r>
              <a:rPr lang="en-US" sz="2000" dirty="0" smtClean="0">
                <a:latin typeface="Times"/>
              </a:rPr>
              <a:t>for each character/frequency pair and put them into a priority queue, so that the characters with lower frequencies appear first:</a:t>
            </a:r>
            <a:endParaRPr lang="en-US" sz="1200" dirty="0" smtClean="0">
              <a:latin typeface="Arial" pitchFamily="34" charset="0"/>
            </a:endParaRPr>
          </a:p>
        </p:txBody>
      </p:sp>
      <p:sp>
        <p:nvSpPr>
          <p:cNvPr id="6" name="TextBox 5"/>
          <p:cNvSpPr txBox="1"/>
          <p:nvPr/>
        </p:nvSpPr>
        <p:spPr>
          <a:xfrm>
            <a:off x="2286000" y="152400"/>
            <a:ext cx="4856779" cy="523220"/>
          </a:xfrm>
          <a:prstGeom prst="rect">
            <a:avLst/>
          </a:prstGeom>
          <a:noFill/>
        </p:spPr>
        <p:txBody>
          <a:bodyPr wrap="none" rtlCol="0">
            <a:spAutoFit/>
          </a:bodyPr>
          <a:lstStyle/>
          <a:p>
            <a:r>
              <a:rPr lang="en-US" sz="2800" dirty="0" smtClean="0"/>
              <a:t>Huffman Trees – how to build</a:t>
            </a:r>
            <a:endParaRPr lang="en-US" sz="2800" dirty="0"/>
          </a:p>
        </p:txBody>
      </p:sp>
      <p:grpSp>
        <p:nvGrpSpPr>
          <p:cNvPr id="10" name="Group 9"/>
          <p:cNvGrpSpPr/>
          <p:nvPr/>
        </p:nvGrpSpPr>
        <p:grpSpPr>
          <a:xfrm>
            <a:off x="990600" y="4793673"/>
            <a:ext cx="852055" cy="290945"/>
            <a:chOff x="2362200" y="6165273"/>
            <a:chExt cx="852055" cy="290945"/>
          </a:xfrm>
        </p:grpSpPr>
        <p:sp>
          <p:nvSpPr>
            <p:cNvPr id="7" name="Rectangle 6"/>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 </a:t>
              </a:r>
              <a:endParaRPr lang="en-US" dirty="0"/>
            </a:p>
          </p:txBody>
        </p:sp>
        <p:sp>
          <p:nvSpPr>
            <p:cNvPr id="9" name="Rectangle 8"/>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t>
              </a:r>
              <a:endParaRPr lang="en-US" dirty="0"/>
            </a:p>
          </p:txBody>
        </p:sp>
      </p:grpSp>
      <p:grpSp>
        <p:nvGrpSpPr>
          <p:cNvPr id="11" name="Group 10"/>
          <p:cNvGrpSpPr/>
          <p:nvPr/>
        </p:nvGrpSpPr>
        <p:grpSpPr>
          <a:xfrm>
            <a:off x="2389909" y="4807527"/>
            <a:ext cx="852055" cy="290945"/>
            <a:chOff x="2362200" y="6165273"/>
            <a:chExt cx="852055" cy="290945"/>
          </a:xfrm>
        </p:grpSpPr>
        <p:sp>
          <p:nvSpPr>
            <p:cNvPr id="12" name="Rectangle 11"/>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 </a:t>
              </a:r>
              <a:endParaRPr lang="en-US" dirty="0"/>
            </a:p>
          </p:txBody>
        </p:sp>
        <p:sp>
          <p:nvSpPr>
            <p:cNvPr id="13" name="Rectangle 12"/>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
              </a:r>
              <a:endParaRPr lang="en-US" dirty="0"/>
            </a:p>
          </p:txBody>
        </p:sp>
      </p:grpSp>
      <p:grpSp>
        <p:nvGrpSpPr>
          <p:cNvPr id="14" name="Group 13"/>
          <p:cNvGrpSpPr/>
          <p:nvPr/>
        </p:nvGrpSpPr>
        <p:grpSpPr>
          <a:xfrm>
            <a:off x="3789218" y="4821381"/>
            <a:ext cx="852055" cy="290945"/>
            <a:chOff x="2362200" y="6165273"/>
            <a:chExt cx="852055" cy="290945"/>
          </a:xfrm>
        </p:grpSpPr>
        <p:sp>
          <p:nvSpPr>
            <p:cNvPr id="15" name="Rectangle 14"/>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 </a:t>
              </a:r>
              <a:endParaRPr lang="en-US" dirty="0"/>
            </a:p>
          </p:txBody>
        </p:sp>
        <p:sp>
          <p:nvSpPr>
            <p:cNvPr id="16" name="Rectangle 15"/>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a:t>
              </a:r>
              <a:endParaRPr lang="en-US" dirty="0"/>
            </a:p>
          </p:txBody>
        </p:sp>
      </p:grpSp>
      <p:grpSp>
        <p:nvGrpSpPr>
          <p:cNvPr id="17" name="Group 16"/>
          <p:cNvGrpSpPr/>
          <p:nvPr/>
        </p:nvGrpSpPr>
        <p:grpSpPr>
          <a:xfrm>
            <a:off x="5188527" y="4835235"/>
            <a:ext cx="852055" cy="290945"/>
            <a:chOff x="2362200" y="6165273"/>
            <a:chExt cx="852055" cy="290945"/>
          </a:xfrm>
        </p:grpSpPr>
        <p:sp>
          <p:nvSpPr>
            <p:cNvPr id="18" name="Rectangle 17"/>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 </a:t>
              </a:r>
              <a:endParaRPr lang="en-US" dirty="0"/>
            </a:p>
          </p:txBody>
        </p:sp>
        <p:sp>
          <p:nvSpPr>
            <p:cNvPr id="19" name="Rectangle 18"/>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grpSp>
      <p:grpSp>
        <p:nvGrpSpPr>
          <p:cNvPr id="20" name="Group 19"/>
          <p:cNvGrpSpPr/>
          <p:nvPr/>
        </p:nvGrpSpPr>
        <p:grpSpPr>
          <a:xfrm>
            <a:off x="6587836" y="4849089"/>
            <a:ext cx="852055" cy="290945"/>
            <a:chOff x="2362200" y="6165273"/>
            <a:chExt cx="852055" cy="290945"/>
          </a:xfrm>
        </p:grpSpPr>
        <p:sp>
          <p:nvSpPr>
            <p:cNvPr id="21" name="Rectangle 20"/>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 </a:t>
              </a:r>
              <a:endParaRPr lang="en-US" dirty="0"/>
            </a:p>
          </p:txBody>
        </p:sp>
        <p:sp>
          <p:nvSpPr>
            <p:cNvPr id="22" name="Rectangle 21"/>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t>
              </a:r>
              <a:endParaRPr lang="en-US" dirty="0"/>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1032808"/>
            <a:ext cx="8077200" cy="1938992"/>
          </a:xfrm>
          <a:prstGeom prst="rect">
            <a:avLst/>
          </a:prstGeom>
          <a:noFill/>
        </p:spPr>
        <p:txBody>
          <a:bodyPr wrap="square" rtlCol="0">
            <a:spAutoFit/>
          </a:bodyPr>
          <a:lstStyle/>
          <a:p>
            <a:r>
              <a:rPr lang="en-US" sz="2000" dirty="0" smtClean="0"/>
              <a:t>Now we pick the two nodes with the </a:t>
            </a:r>
            <a:r>
              <a:rPr lang="en-US" sz="2000" dirty="0" smtClean="0">
                <a:solidFill>
                  <a:srgbClr val="FF0000"/>
                </a:solidFill>
              </a:rPr>
              <a:t>smallest frequencies </a:t>
            </a:r>
            <a:r>
              <a:rPr lang="en-US" sz="2000" dirty="0" smtClean="0"/>
              <a:t>(the two at the front of the priority queue) and create a new node with those two nodes as children (the first value from the queue becomes the left, the second value from the queue becomes the right).  We assign this new branch node a frequency that is the </a:t>
            </a:r>
            <a:r>
              <a:rPr lang="en-US" sz="2000" dirty="0" smtClean="0">
                <a:solidFill>
                  <a:srgbClr val="FF0000"/>
                </a:solidFill>
              </a:rPr>
              <a:t>sum of the frequencies </a:t>
            </a:r>
            <a:r>
              <a:rPr lang="en-US" sz="2000" dirty="0" smtClean="0"/>
              <a:t>of the two children.  This </a:t>
            </a:r>
            <a:r>
              <a:rPr lang="en-US" sz="2000" dirty="0" smtClean="0">
                <a:solidFill>
                  <a:srgbClr val="FF0000"/>
                </a:solidFill>
              </a:rPr>
              <a:t>new node </a:t>
            </a:r>
            <a:r>
              <a:rPr lang="en-US" sz="2000" dirty="0" smtClean="0"/>
              <a:t>is then put back into the </a:t>
            </a:r>
            <a:r>
              <a:rPr lang="en-US" sz="2000" dirty="0" smtClean="0">
                <a:solidFill>
                  <a:srgbClr val="FF0000"/>
                </a:solidFill>
              </a:rPr>
              <a:t>priority queue</a:t>
            </a:r>
            <a:r>
              <a:rPr lang="en-US" sz="2000" dirty="0" smtClean="0"/>
              <a:t>:</a:t>
            </a:r>
            <a:endParaRPr lang="en-US" sz="2000" dirty="0"/>
          </a:p>
        </p:txBody>
      </p:sp>
      <p:sp>
        <p:nvSpPr>
          <p:cNvPr id="4" name="TextBox 3"/>
          <p:cNvSpPr txBox="1"/>
          <p:nvPr/>
        </p:nvSpPr>
        <p:spPr>
          <a:xfrm>
            <a:off x="2286000" y="152400"/>
            <a:ext cx="4856779" cy="523220"/>
          </a:xfrm>
          <a:prstGeom prst="rect">
            <a:avLst/>
          </a:prstGeom>
          <a:noFill/>
        </p:spPr>
        <p:txBody>
          <a:bodyPr wrap="none" rtlCol="0">
            <a:spAutoFit/>
          </a:bodyPr>
          <a:lstStyle/>
          <a:p>
            <a:r>
              <a:rPr lang="en-US" sz="2800" dirty="0" smtClean="0"/>
              <a:t>Huffman Trees – how to build</a:t>
            </a:r>
            <a:endParaRPr lang="en-US" sz="2800" dirty="0"/>
          </a:p>
        </p:txBody>
      </p:sp>
      <p:grpSp>
        <p:nvGrpSpPr>
          <p:cNvPr id="43" name="Group 42"/>
          <p:cNvGrpSpPr/>
          <p:nvPr/>
        </p:nvGrpSpPr>
        <p:grpSpPr>
          <a:xfrm>
            <a:off x="2880852" y="4911659"/>
            <a:ext cx="884904" cy="328935"/>
            <a:chOff x="2792362" y="4542949"/>
            <a:chExt cx="884904" cy="328935"/>
          </a:xfrm>
        </p:grpSpPr>
        <p:sp>
          <p:nvSpPr>
            <p:cNvPr id="33" name="Rectangle 32"/>
            <p:cNvSpPr/>
            <p:nvPr/>
          </p:nvSpPr>
          <p:spPr>
            <a:xfrm>
              <a:off x="2792362" y="4547420"/>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p:cNvGrpSpPr/>
            <p:nvPr/>
          </p:nvGrpSpPr>
          <p:grpSpPr>
            <a:xfrm>
              <a:off x="2804650" y="4542949"/>
              <a:ext cx="852055" cy="290945"/>
              <a:chOff x="2362200" y="6165273"/>
              <a:chExt cx="852055" cy="290945"/>
            </a:xfrm>
          </p:grpSpPr>
          <p:sp>
            <p:nvSpPr>
              <p:cNvPr id="6" name="Rectangle 5"/>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 </a:t>
                </a:r>
                <a:endParaRPr lang="en-US" dirty="0"/>
              </a:p>
            </p:txBody>
          </p:sp>
          <p:sp>
            <p:nvSpPr>
              <p:cNvPr id="7" name="Rectangle 6"/>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t>
                </a:r>
                <a:endParaRPr lang="en-US" dirty="0"/>
              </a:p>
            </p:txBody>
          </p:sp>
        </p:grpSp>
      </p:grpSp>
      <p:grpSp>
        <p:nvGrpSpPr>
          <p:cNvPr id="44" name="Group 43"/>
          <p:cNvGrpSpPr/>
          <p:nvPr/>
        </p:nvGrpSpPr>
        <p:grpSpPr>
          <a:xfrm>
            <a:off x="4272115" y="4891548"/>
            <a:ext cx="887137" cy="324464"/>
            <a:chOff x="4183625" y="4522838"/>
            <a:chExt cx="887137" cy="324464"/>
          </a:xfrm>
        </p:grpSpPr>
        <p:sp>
          <p:nvSpPr>
            <p:cNvPr id="34" name="Rectangle 33"/>
            <p:cNvSpPr/>
            <p:nvPr/>
          </p:nvSpPr>
          <p:spPr>
            <a:xfrm>
              <a:off x="4183625" y="4522838"/>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p:cNvGrpSpPr/>
            <p:nvPr/>
          </p:nvGrpSpPr>
          <p:grpSpPr>
            <a:xfrm>
              <a:off x="4218707" y="4542055"/>
              <a:ext cx="852055" cy="290945"/>
              <a:chOff x="2362200" y="6165273"/>
              <a:chExt cx="852055" cy="290945"/>
            </a:xfrm>
          </p:grpSpPr>
          <p:sp>
            <p:nvSpPr>
              <p:cNvPr id="9" name="Rectangle 8"/>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 </a:t>
                </a:r>
                <a:endParaRPr lang="en-US" dirty="0"/>
              </a:p>
            </p:txBody>
          </p:sp>
          <p:sp>
            <p:nvSpPr>
              <p:cNvPr id="10" name="Rectangle 9"/>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
                </a:r>
                <a:endParaRPr lang="en-US" dirty="0"/>
              </a:p>
            </p:txBody>
          </p:sp>
        </p:grpSp>
      </p:grpSp>
      <p:grpSp>
        <p:nvGrpSpPr>
          <p:cNvPr id="11" name="Group 10"/>
          <p:cNvGrpSpPr/>
          <p:nvPr/>
        </p:nvGrpSpPr>
        <p:grpSpPr>
          <a:xfrm>
            <a:off x="1621204" y="3626761"/>
            <a:ext cx="852055" cy="290945"/>
            <a:chOff x="2362200" y="6165273"/>
            <a:chExt cx="852055" cy="290945"/>
          </a:xfrm>
        </p:grpSpPr>
        <p:sp>
          <p:nvSpPr>
            <p:cNvPr id="12" name="Rectangle 11"/>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 </a:t>
              </a:r>
              <a:endParaRPr lang="en-US" dirty="0"/>
            </a:p>
          </p:txBody>
        </p:sp>
        <p:sp>
          <p:nvSpPr>
            <p:cNvPr id="13" name="Rectangle 12"/>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a:t>
              </a:r>
              <a:endParaRPr lang="en-US" dirty="0"/>
            </a:p>
          </p:txBody>
        </p:sp>
      </p:grpSp>
      <p:grpSp>
        <p:nvGrpSpPr>
          <p:cNvPr id="14" name="Group 13"/>
          <p:cNvGrpSpPr/>
          <p:nvPr/>
        </p:nvGrpSpPr>
        <p:grpSpPr>
          <a:xfrm>
            <a:off x="5306513" y="3625867"/>
            <a:ext cx="852055" cy="290945"/>
            <a:chOff x="2362200" y="6165273"/>
            <a:chExt cx="852055" cy="290945"/>
          </a:xfrm>
        </p:grpSpPr>
        <p:sp>
          <p:nvSpPr>
            <p:cNvPr id="15" name="Rectangle 14"/>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 </a:t>
              </a:r>
              <a:endParaRPr lang="en-US" dirty="0"/>
            </a:p>
          </p:txBody>
        </p:sp>
        <p:sp>
          <p:nvSpPr>
            <p:cNvPr id="16" name="Rectangle 15"/>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grpSp>
      <p:grpSp>
        <p:nvGrpSpPr>
          <p:cNvPr id="17" name="Group 16"/>
          <p:cNvGrpSpPr/>
          <p:nvPr/>
        </p:nvGrpSpPr>
        <p:grpSpPr>
          <a:xfrm>
            <a:off x="6705822" y="3639721"/>
            <a:ext cx="852055" cy="290945"/>
            <a:chOff x="2362200" y="6165273"/>
            <a:chExt cx="852055" cy="290945"/>
          </a:xfrm>
        </p:grpSpPr>
        <p:sp>
          <p:nvSpPr>
            <p:cNvPr id="18" name="Rectangle 17"/>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 </a:t>
              </a:r>
              <a:endParaRPr lang="en-US" dirty="0"/>
            </a:p>
          </p:txBody>
        </p:sp>
        <p:sp>
          <p:nvSpPr>
            <p:cNvPr id="19" name="Rectangle 18"/>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t>
              </a:r>
              <a:endParaRPr lang="en-US" dirty="0"/>
            </a:p>
          </p:txBody>
        </p:sp>
      </p:grpSp>
      <p:grpSp>
        <p:nvGrpSpPr>
          <p:cNvPr id="45" name="Group 44"/>
          <p:cNvGrpSpPr/>
          <p:nvPr/>
        </p:nvGrpSpPr>
        <p:grpSpPr>
          <a:xfrm>
            <a:off x="3539613" y="3657601"/>
            <a:ext cx="884904" cy="324464"/>
            <a:chOff x="3451123" y="3288891"/>
            <a:chExt cx="884904" cy="324464"/>
          </a:xfrm>
        </p:grpSpPr>
        <p:sp>
          <p:nvSpPr>
            <p:cNvPr id="27" name="Rectangle 26"/>
            <p:cNvSpPr/>
            <p:nvPr/>
          </p:nvSpPr>
          <p:spPr>
            <a:xfrm>
              <a:off x="3451123" y="3288891"/>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 name="Group 19"/>
            <p:cNvGrpSpPr/>
            <p:nvPr/>
          </p:nvGrpSpPr>
          <p:grpSpPr>
            <a:xfrm>
              <a:off x="3454921" y="3292464"/>
              <a:ext cx="852055" cy="290945"/>
              <a:chOff x="2362200" y="6165273"/>
              <a:chExt cx="852055" cy="290945"/>
            </a:xfrm>
          </p:grpSpPr>
          <p:sp>
            <p:nvSpPr>
              <p:cNvPr id="21" name="Rectangle 20"/>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 </a:t>
                </a:r>
                <a:endParaRPr lang="en-US" dirty="0"/>
              </a:p>
            </p:txBody>
          </p:sp>
          <p:sp>
            <p:nvSpPr>
              <p:cNvPr id="22" name="Rectangle 21"/>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grpSp>
      </p:grpSp>
      <p:cxnSp>
        <p:nvCxnSpPr>
          <p:cNvPr id="31" name="Straight Connector 30"/>
          <p:cNvCxnSpPr>
            <a:stCxn id="27" idx="2"/>
            <a:endCxn id="33" idx="0"/>
          </p:cNvCxnSpPr>
          <p:nvPr/>
        </p:nvCxnSpPr>
        <p:spPr>
          <a:xfrm flipH="1">
            <a:off x="3323304" y="3982065"/>
            <a:ext cx="658761" cy="934065"/>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27" idx="2"/>
            <a:endCxn id="34" idx="0"/>
          </p:cNvCxnSpPr>
          <p:nvPr/>
        </p:nvCxnSpPr>
        <p:spPr>
          <a:xfrm>
            <a:off x="3982065" y="3982065"/>
            <a:ext cx="732502" cy="909483"/>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smtClean="0"/>
              <a:t>.</a:t>
            </a:r>
            <a:endParaRPr lang="en-US" dirty="0"/>
          </a:p>
        </p:txBody>
      </p:sp>
      <p:sp>
        <p:nvSpPr>
          <p:cNvPr id="4" name="Rectangle 3"/>
          <p:cNvSpPr/>
          <p:nvPr/>
        </p:nvSpPr>
        <p:spPr>
          <a:xfrm>
            <a:off x="457200" y="533400"/>
            <a:ext cx="8458200" cy="523220"/>
          </a:xfrm>
          <a:prstGeom prst="rect">
            <a:avLst/>
          </a:prstGeom>
        </p:spPr>
        <p:txBody>
          <a:bodyPr wrap="square">
            <a:spAutoFit/>
          </a:bodyPr>
          <a:lstStyle/>
          <a:p>
            <a:pPr eaLnBrk="1" hangingPunct="1">
              <a:buFontTx/>
              <a:buNone/>
            </a:pPr>
            <a:r>
              <a:rPr lang="en-US" sz="2800" smtClean="0"/>
              <a:t>Topics: the following data </a:t>
            </a:r>
            <a:r>
              <a:rPr lang="en-US" sz="2800" dirty="0" smtClean="0"/>
              <a:t>structures:</a:t>
            </a:r>
            <a:endParaRPr lang="en-US" sz="2800" dirty="0"/>
          </a:p>
        </p:txBody>
      </p:sp>
      <p:sp>
        <p:nvSpPr>
          <p:cNvPr id="5" name="TextBox 4"/>
          <p:cNvSpPr txBox="1"/>
          <p:nvPr/>
        </p:nvSpPr>
        <p:spPr>
          <a:xfrm>
            <a:off x="1600200" y="1600200"/>
            <a:ext cx="4996881" cy="4524315"/>
          </a:xfrm>
          <a:prstGeom prst="rect">
            <a:avLst/>
          </a:prstGeom>
          <a:noFill/>
        </p:spPr>
        <p:txBody>
          <a:bodyPr wrap="none" rtlCol="0">
            <a:spAutoFit/>
          </a:bodyPr>
          <a:lstStyle/>
          <a:p>
            <a:r>
              <a:rPr lang="en-US" sz="2400" dirty="0" smtClean="0"/>
              <a:t>Dictionary</a:t>
            </a:r>
          </a:p>
          <a:p>
            <a:r>
              <a:rPr lang="en-US" sz="2400" dirty="0" smtClean="0"/>
              <a:t>Properties</a:t>
            </a:r>
          </a:p>
          <a:p>
            <a:r>
              <a:rPr lang="en-US" sz="2400" dirty="0" err="1" smtClean="0"/>
              <a:t>BitSet</a:t>
            </a:r>
            <a:endParaRPr lang="en-US" sz="2400" dirty="0" smtClean="0"/>
          </a:p>
          <a:p>
            <a:r>
              <a:rPr lang="en-US" sz="2400" dirty="0" smtClean="0"/>
              <a:t>Rope</a:t>
            </a:r>
          </a:p>
          <a:p>
            <a:r>
              <a:rPr lang="en-US" sz="2400" dirty="0" err="1" smtClean="0"/>
              <a:t>SkipList</a:t>
            </a:r>
            <a:endParaRPr lang="en-US" sz="2400" dirty="0" smtClean="0"/>
          </a:p>
          <a:p>
            <a:r>
              <a:rPr lang="en-US" sz="2400" dirty="0" smtClean="0"/>
              <a:t>Disjoint Set</a:t>
            </a:r>
          </a:p>
          <a:p>
            <a:r>
              <a:rPr lang="en-US" sz="2400" dirty="0" smtClean="0"/>
              <a:t>Cuckoo </a:t>
            </a:r>
            <a:r>
              <a:rPr lang="en-US" sz="2400" dirty="0" smtClean="0"/>
              <a:t>Hashing</a:t>
            </a:r>
          </a:p>
          <a:p>
            <a:r>
              <a:rPr lang="en-US" sz="2400" dirty="0" smtClean="0"/>
              <a:t>Quad Edge</a:t>
            </a:r>
          </a:p>
          <a:p>
            <a:r>
              <a:rPr lang="en-US" sz="2400" dirty="0" smtClean="0"/>
              <a:t>Doubly </a:t>
            </a:r>
            <a:r>
              <a:rPr lang="en-US" sz="2400" dirty="0"/>
              <a:t>connected edge list (DCEL</a:t>
            </a:r>
            <a:r>
              <a:rPr lang="en-US" sz="2400" dirty="0" smtClean="0"/>
              <a:t>)</a:t>
            </a:r>
          </a:p>
          <a:p>
            <a:r>
              <a:rPr lang="en-US" sz="2400" dirty="0" smtClean="0"/>
              <a:t>Unions</a:t>
            </a:r>
          </a:p>
          <a:p>
            <a:r>
              <a:rPr lang="en-US" sz="2400" dirty="0" smtClean="0"/>
              <a:t>Shortest Path Maps</a:t>
            </a:r>
          </a:p>
          <a:p>
            <a:r>
              <a:rPr lang="en-US" sz="2400" dirty="0" smtClean="0"/>
              <a:t>Huffman </a:t>
            </a:r>
            <a:r>
              <a:rPr lang="en-US" sz="2400" dirty="0" smtClean="0"/>
              <a:t>Trees</a:t>
            </a:r>
            <a:endParaRPr lang="en-US" sz="2400" dirty="0" smtClean="0"/>
          </a:p>
        </p:txBody>
      </p:sp>
    </p:spTree>
    <p:extLst>
      <p:ext uri="{BB962C8B-B14F-4D97-AF65-F5344CB8AC3E}">
        <p14:creationId xmlns="" xmlns:p14="http://schemas.microsoft.com/office/powerpoint/2010/main" val="19582463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914400"/>
            <a:ext cx="7175554" cy="400110"/>
          </a:xfrm>
          <a:prstGeom prst="rect">
            <a:avLst/>
          </a:prstGeom>
          <a:noFill/>
        </p:spPr>
        <p:txBody>
          <a:bodyPr wrap="none" rtlCol="0">
            <a:spAutoFit/>
          </a:bodyPr>
          <a:lstStyle/>
          <a:p>
            <a:r>
              <a:rPr lang="en-US" sz="2000" dirty="0" smtClean="0"/>
              <a:t>Continuing in this way, we build up larger and larger </a:t>
            </a:r>
            <a:r>
              <a:rPr lang="en-US" sz="2000" dirty="0" err="1" smtClean="0"/>
              <a:t>subtrees</a:t>
            </a:r>
            <a:r>
              <a:rPr lang="en-US" sz="2000" dirty="0" smtClean="0"/>
              <a:t>.</a:t>
            </a:r>
            <a:endParaRPr lang="en-US" sz="2000" dirty="0"/>
          </a:p>
        </p:txBody>
      </p:sp>
      <p:sp>
        <p:nvSpPr>
          <p:cNvPr id="7" name="Freeform 6"/>
          <p:cNvSpPr/>
          <p:nvPr/>
        </p:nvSpPr>
        <p:spPr>
          <a:xfrm>
            <a:off x="4343400" y="2667000"/>
            <a:ext cx="2082800" cy="1143000"/>
          </a:xfrm>
          <a:custGeom>
            <a:avLst/>
            <a:gdLst>
              <a:gd name="connsiteX0" fmla="*/ 0 w 2286000"/>
              <a:gd name="connsiteY0" fmla="*/ 275167 h 2154767"/>
              <a:gd name="connsiteX1" fmla="*/ 1727200 w 2286000"/>
              <a:gd name="connsiteY1" fmla="*/ 313267 h 2154767"/>
              <a:gd name="connsiteX2" fmla="*/ 2286000 w 2286000"/>
              <a:gd name="connsiteY2" fmla="*/ 2154767 h 2154767"/>
            </a:gdLst>
            <a:ahLst/>
            <a:cxnLst>
              <a:cxn ang="0">
                <a:pos x="connsiteX0" y="connsiteY0"/>
              </a:cxn>
              <a:cxn ang="0">
                <a:pos x="connsiteX1" y="connsiteY1"/>
              </a:cxn>
              <a:cxn ang="0">
                <a:pos x="connsiteX2" y="connsiteY2"/>
              </a:cxn>
            </a:cxnLst>
            <a:rect l="l" t="t" r="r" b="b"/>
            <a:pathLst>
              <a:path w="2286000" h="2154767">
                <a:moveTo>
                  <a:pt x="0" y="275167"/>
                </a:moveTo>
                <a:cubicBezTo>
                  <a:pt x="673100" y="137583"/>
                  <a:pt x="1346200" y="0"/>
                  <a:pt x="1727200" y="313267"/>
                </a:cubicBezTo>
                <a:cubicBezTo>
                  <a:pt x="2108200" y="626534"/>
                  <a:pt x="2197100" y="1390650"/>
                  <a:pt x="2286000" y="2154767"/>
                </a:cubicBezTo>
              </a:path>
            </a:pathLst>
          </a:custGeom>
          <a:ln w="50800">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2286000" y="152400"/>
            <a:ext cx="4856779" cy="523220"/>
          </a:xfrm>
          <a:prstGeom prst="rect">
            <a:avLst/>
          </a:prstGeom>
          <a:noFill/>
        </p:spPr>
        <p:txBody>
          <a:bodyPr wrap="none" rtlCol="0">
            <a:spAutoFit/>
          </a:bodyPr>
          <a:lstStyle/>
          <a:p>
            <a:r>
              <a:rPr lang="en-US" sz="2800" dirty="0" smtClean="0"/>
              <a:t>Huffman Trees – how to build</a:t>
            </a:r>
            <a:endParaRPr lang="en-US" sz="2800" dirty="0"/>
          </a:p>
        </p:txBody>
      </p:sp>
      <p:grpSp>
        <p:nvGrpSpPr>
          <p:cNvPr id="9" name="Group 8"/>
          <p:cNvGrpSpPr/>
          <p:nvPr/>
        </p:nvGrpSpPr>
        <p:grpSpPr>
          <a:xfrm>
            <a:off x="2711918" y="3068109"/>
            <a:ext cx="884904" cy="328935"/>
            <a:chOff x="2792362" y="4542949"/>
            <a:chExt cx="884904" cy="328935"/>
          </a:xfrm>
        </p:grpSpPr>
        <p:sp>
          <p:nvSpPr>
            <p:cNvPr id="10" name="Rectangle 9"/>
            <p:cNvSpPr/>
            <p:nvPr/>
          </p:nvSpPr>
          <p:spPr>
            <a:xfrm>
              <a:off x="2792362" y="4547420"/>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4"/>
            <p:cNvGrpSpPr/>
            <p:nvPr/>
          </p:nvGrpSpPr>
          <p:grpSpPr>
            <a:xfrm>
              <a:off x="2804650" y="4542949"/>
              <a:ext cx="852055" cy="290945"/>
              <a:chOff x="2362200" y="6165273"/>
              <a:chExt cx="852055" cy="290945"/>
            </a:xfrm>
          </p:grpSpPr>
          <p:sp>
            <p:nvSpPr>
              <p:cNvPr id="12" name="Rectangle 11"/>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 </a:t>
                </a:r>
                <a:endParaRPr lang="en-US" dirty="0"/>
              </a:p>
            </p:txBody>
          </p:sp>
          <p:sp>
            <p:nvSpPr>
              <p:cNvPr id="13" name="Rectangle 12"/>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t>
                </a:r>
                <a:endParaRPr lang="en-US" dirty="0"/>
              </a:p>
            </p:txBody>
          </p:sp>
        </p:grpSp>
      </p:grpSp>
      <p:grpSp>
        <p:nvGrpSpPr>
          <p:cNvPr id="14" name="Group 13"/>
          <p:cNvGrpSpPr/>
          <p:nvPr/>
        </p:nvGrpSpPr>
        <p:grpSpPr>
          <a:xfrm>
            <a:off x="3743857" y="3033249"/>
            <a:ext cx="887137" cy="324464"/>
            <a:chOff x="4183625" y="4522838"/>
            <a:chExt cx="887137" cy="324464"/>
          </a:xfrm>
        </p:grpSpPr>
        <p:sp>
          <p:nvSpPr>
            <p:cNvPr id="15" name="Rectangle 14"/>
            <p:cNvSpPr/>
            <p:nvPr/>
          </p:nvSpPr>
          <p:spPr>
            <a:xfrm>
              <a:off x="4183625" y="4522838"/>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7"/>
            <p:cNvGrpSpPr/>
            <p:nvPr/>
          </p:nvGrpSpPr>
          <p:grpSpPr>
            <a:xfrm>
              <a:off x="4218707" y="4542055"/>
              <a:ext cx="852055" cy="290945"/>
              <a:chOff x="2362200" y="6165273"/>
              <a:chExt cx="852055" cy="290945"/>
            </a:xfrm>
          </p:grpSpPr>
          <p:sp>
            <p:nvSpPr>
              <p:cNvPr id="17" name="Rectangle 8"/>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 </a:t>
                </a:r>
                <a:endParaRPr lang="en-US" dirty="0"/>
              </a:p>
            </p:txBody>
          </p:sp>
          <p:sp>
            <p:nvSpPr>
              <p:cNvPr id="18" name="Rectangle 17"/>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
                </a:r>
                <a:endParaRPr lang="en-US" dirty="0"/>
              </a:p>
            </p:txBody>
          </p:sp>
        </p:grpSp>
      </p:grpSp>
      <p:grpSp>
        <p:nvGrpSpPr>
          <p:cNvPr id="51" name="Group 50"/>
          <p:cNvGrpSpPr/>
          <p:nvPr/>
        </p:nvGrpSpPr>
        <p:grpSpPr>
          <a:xfrm>
            <a:off x="2082653" y="2310579"/>
            <a:ext cx="884904" cy="324464"/>
            <a:chOff x="6595659" y="2118850"/>
            <a:chExt cx="884904" cy="324464"/>
          </a:xfrm>
        </p:grpSpPr>
        <p:sp>
          <p:nvSpPr>
            <p:cNvPr id="46" name="Rectangle 45"/>
            <p:cNvSpPr/>
            <p:nvPr/>
          </p:nvSpPr>
          <p:spPr>
            <a:xfrm>
              <a:off x="6595659" y="2118850"/>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19" name="Group 18"/>
            <p:cNvGrpSpPr/>
            <p:nvPr/>
          </p:nvGrpSpPr>
          <p:grpSpPr>
            <a:xfrm>
              <a:off x="6599457" y="2122424"/>
              <a:ext cx="852055" cy="290945"/>
              <a:chOff x="2362200" y="6165273"/>
              <a:chExt cx="852055" cy="290945"/>
            </a:xfrm>
          </p:grpSpPr>
          <p:sp>
            <p:nvSpPr>
              <p:cNvPr id="20" name="Rectangle 19"/>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 </a:t>
                </a:r>
                <a:endParaRPr lang="en-US" dirty="0"/>
              </a:p>
            </p:txBody>
          </p:sp>
          <p:sp>
            <p:nvSpPr>
              <p:cNvPr id="21" name="Rectangle 20"/>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a:t>
                </a:r>
                <a:endParaRPr lang="en-US" dirty="0"/>
              </a:p>
            </p:txBody>
          </p:sp>
        </p:grpSp>
      </p:grpSp>
      <p:grpSp>
        <p:nvGrpSpPr>
          <p:cNvPr id="22" name="Group 21"/>
          <p:cNvGrpSpPr/>
          <p:nvPr/>
        </p:nvGrpSpPr>
        <p:grpSpPr>
          <a:xfrm>
            <a:off x="447591" y="1634834"/>
            <a:ext cx="852055" cy="290945"/>
            <a:chOff x="2362200" y="6165273"/>
            <a:chExt cx="852055" cy="290945"/>
          </a:xfrm>
        </p:grpSpPr>
        <p:sp>
          <p:nvSpPr>
            <p:cNvPr id="23" name="Rectangle 22"/>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 </a:t>
              </a:r>
              <a:endParaRPr lang="en-US" dirty="0"/>
            </a:p>
          </p:txBody>
        </p:sp>
        <p:sp>
          <p:nvSpPr>
            <p:cNvPr id="24" name="Rectangle 23"/>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grpSp>
      <p:grpSp>
        <p:nvGrpSpPr>
          <p:cNvPr id="25" name="Group 24"/>
          <p:cNvGrpSpPr/>
          <p:nvPr/>
        </p:nvGrpSpPr>
        <p:grpSpPr>
          <a:xfrm>
            <a:off x="1625674" y="1663437"/>
            <a:ext cx="852055" cy="290945"/>
            <a:chOff x="2362200" y="6165273"/>
            <a:chExt cx="852055" cy="290945"/>
          </a:xfrm>
        </p:grpSpPr>
        <p:sp>
          <p:nvSpPr>
            <p:cNvPr id="26" name="Rectangle 25"/>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 </a:t>
              </a:r>
              <a:endParaRPr lang="en-US" dirty="0"/>
            </a:p>
          </p:txBody>
        </p:sp>
        <p:sp>
          <p:nvSpPr>
            <p:cNvPr id="27" name="Rectangle 26"/>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t>
              </a:r>
              <a:endParaRPr lang="en-US" dirty="0"/>
            </a:p>
          </p:txBody>
        </p:sp>
      </p:grpSp>
      <p:grpSp>
        <p:nvGrpSpPr>
          <p:cNvPr id="52" name="Group 51"/>
          <p:cNvGrpSpPr/>
          <p:nvPr/>
        </p:nvGrpSpPr>
        <p:grpSpPr>
          <a:xfrm>
            <a:off x="3237943" y="2300746"/>
            <a:ext cx="899653" cy="324466"/>
            <a:chOff x="7750949" y="2109017"/>
            <a:chExt cx="899653" cy="324466"/>
          </a:xfrm>
        </p:grpSpPr>
        <p:sp>
          <p:nvSpPr>
            <p:cNvPr id="47" name="Rectangle 46"/>
            <p:cNvSpPr/>
            <p:nvPr/>
          </p:nvSpPr>
          <p:spPr>
            <a:xfrm>
              <a:off x="7750949" y="2109017"/>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28" name="Group 27"/>
            <p:cNvGrpSpPr/>
            <p:nvPr/>
          </p:nvGrpSpPr>
          <p:grpSpPr>
            <a:xfrm>
              <a:off x="7765698" y="2109019"/>
              <a:ext cx="884904" cy="324464"/>
              <a:chOff x="3451123" y="3288891"/>
              <a:chExt cx="884904" cy="324464"/>
            </a:xfrm>
          </p:grpSpPr>
          <p:sp>
            <p:nvSpPr>
              <p:cNvPr id="29" name="Rectangle 28"/>
              <p:cNvSpPr/>
              <p:nvPr/>
            </p:nvSpPr>
            <p:spPr>
              <a:xfrm>
                <a:off x="3451123" y="3288891"/>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9"/>
              <p:cNvGrpSpPr/>
              <p:nvPr/>
            </p:nvGrpSpPr>
            <p:grpSpPr>
              <a:xfrm>
                <a:off x="3454921" y="3292464"/>
                <a:ext cx="852055" cy="290945"/>
                <a:chOff x="2362200" y="6165273"/>
                <a:chExt cx="852055" cy="290945"/>
              </a:xfrm>
            </p:grpSpPr>
            <p:sp>
              <p:nvSpPr>
                <p:cNvPr id="31" name="Rectangle 30"/>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 </a:t>
                  </a:r>
                  <a:endParaRPr lang="en-US" dirty="0"/>
                </a:p>
              </p:txBody>
            </p:sp>
            <p:sp>
              <p:nvSpPr>
                <p:cNvPr id="32" name="Rectangle 31"/>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grpSp>
        </p:grpSp>
      </p:grpSp>
      <p:cxnSp>
        <p:nvCxnSpPr>
          <p:cNvPr id="33" name="Straight Connector 32"/>
          <p:cNvCxnSpPr>
            <a:stCxn id="29" idx="2"/>
            <a:endCxn id="10" idx="0"/>
          </p:cNvCxnSpPr>
          <p:nvPr/>
        </p:nvCxnSpPr>
        <p:spPr>
          <a:xfrm flipH="1">
            <a:off x="3154370" y="2625212"/>
            <a:ext cx="540774" cy="447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29" idx="2"/>
            <a:endCxn id="15" idx="0"/>
          </p:cNvCxnSpPr>
          <p:nvPr/>
        </p:nvCxnSpPr>
        <p:spPr>
          <a:xfrm>
            <a:off x="3695144" y="2625212"/>
            <a:ext cx="491165" cy="4080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2726666" y="1671483"/>
            <a:ext cx="900098" cy="324464"/>
            <a:chOff x="7239672" y="1479754"/>
            <a:chExt cx="900098" cy="324464"/>
          </a:xfrm>
        </p:grpSpPr>
        <p:sp>
          <p:nvSpPr>
            <p:cNvPr id="36" name="Rectangle 35"/>
            <p:cNvSpPr/>
            <p:nvPr/>
          </p:nvSpPr>
          <p:spPr>
            <a:xfrm>
              <a:off x="7239672" y="1479754"/>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37" name="Group 19"/>
            <p:cNvGrpSpPr/>
            <p:nvPr/>
          </p:nvGrpSpPr>
          <p:grpSpPr>
            <a:xfrm>
              <a:off x="7287715" y="1483328"/>
              <a:ext cx="852055" cy="290945"/>
              <a:chOff x="2362200" y="6165273"/>
              <a:chExt cx="852055" cy="290945"/>
            </a:xfrm>
          </p:grpSpPr>
          <p:sp>
            <p:nvSpPr>
              <p:cNvPr id="38" name="Rectangle 37"/>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4 </a:t>
                </a:r>
                <a:endParaRPr lang="en-US" dirty="0"/>
              </a:p>
            </p:txBody>
          </p:sp>
          <p:sp>
            <p:nvSpPr>
              <p:cNvPr id="39" name="Rectangle 38"/>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grpSp>
      </p:grpSp>
      <p:cxnSp>
        <p:nvCxnSpPr>
          <p:cNvPr id="40" name="Straight Connector 39"/>
          <p:cNvCxnSpPr>
            <a:stCxn id="36" idx="2"/>
            <a:endCxn id="46" idx="0"/>
          </p:cNvCxnSpPr>
          <p:nvPr/>
        </p:nvCxnSpPr>
        <p:spPr>
          <a:xfrm flipH="1">
            <a:off x="2525105" y="1995947"/>
            <a:ext cx="644013" cy="314632"/>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36" idx="2"/>
            <a:endCxn id="47" idx="0"/>
          </p:cNvCxnSpPr>
          <p:nvPr/>
        </p:nvCxnSpPr>
        <p:spPr>
          <a:xfrm>
            <a:off x="3169118" y="1995947"/>
            <a:ext cx="511277" cy="304799"/>
          </a:xfrm>
          <a:prstGeom prst="line">
            <a:avLst/>
          </a:prstGeom>
        </p:spPr>
        <p:style>
          <a:lnRef idx="2">
            <a:schemeClr val="accent1"/>
          </a:lnRef>
          <a:fillRef idx="0">
            <a:schemeClr val="accent1"/>
          </a:fillRef>
          <a:effectRef idx="1">
            <a:schemeClr val="accent1"/>
          </a:effectRef>
          <a:fontRef idx="minor">
            <a:schemeClr val="tx1"/>
          </a:fontRef>
        </p:style>
      </p:cxnSp>
      <p:grpSp>
        <p:nvGrpSpPr>
          <p:cNvPr id="53" name="Group 52"/>
          <p:cNvGrpSpPr/>
          <p:nvPr/>
        </p:nvGrpSpPr>
        <p:grpSpPr>
          <a:xfrm>
            <a:off x="5024285" y="5565503"/>
            <a:ext cx="884904" cy="328935"/>
            <a:chOff x="2792362" y="4542949"/>
            <a:chExt cx="884904" cy="328935"/>
          </a:xfrm>
        </p:grpSpPr>
        <p:sp>
          <p:nvSpPr>
            <p:cNvPr id="54" name="Rectangle 53"/>
            <p:cNvSpPr/>
            <p:nvPr/>
          </p:nvSpPr>
          <p:spPr>
            <a:xfrm>
              <a:off x="2792362" y="4547420"/>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5" name="Group 4"/>
            <p:cNvGrpSpPr/>
            <p:nvPr/>
          </p:nvGrpSpPr>
          <p:grpSpPr>
            <a:xfrm>
              <a:off x="2804650" y="4542949"/>
              <a:ext cx="852055" cy="290945"/>
              <a:chOff x="2362200" y="6165273"/>
              <a:chExt cx="852055" cy="290945"/>
            </a:xfrm>
          </p:grpSpPr>
          <p:sp>
            <p:nvSpPr>
              <p:cNvPr id="56" name="Rectangle 55"/>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 </a:t>
                </a:r>
                <a:endParaRPr lang="en-US" dirty="0"/>
              </a:p>
            </p:txBody>
          </p:sp>
          <p:sp>
            <p:nvSpPr>
              <p:cNvPr id="57" name="Rectangle 56"/>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t>
                </a:r>
                <a:endParaRPr lang="en-US" dirty="0"/>
              </a:p>
            </p:txBody>
          </p:sp>
        </p:grpSp>
      </p:grpSp>
      <p:grpSp>
        <p:nvGrpSpPr>
          <p:cNvPr id="58" name="Group 57"/>
          <p:cNvGrpSpPr/>
          <p:nvPr/>
        </p:nvGrpSpPr>
        <p:grpSpPr>
          <a:xfrm>
            <a:off x="6056224" y="5530643"/>
            <a:ext cx="887137" cy="324464"/>
            <a:chOff x="4183625" y="4522838"/>
            <a:chExt cx="887137" cy="324464"/>
          </a:xfrm>
        </p:grpSpPr>
        <p:sp>
          <p:nvSpPr>
            <p:cNvPr id="59" name="Rectangle 58"/>
            <p:cNvSpPr/>
            <p:nvPr/>
          </p:nvSpPr>
          <p:spPr>
            <a:xfrm>
              <a:off x="4183625" y="4522838"/>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0" name="Group 7"/>
            <p:cNvGrpSpPr/>
            <p:nvPr/>
          </p:nvGrpSpPr>
          <p:grpSpPr>
            <a:xfrm>
              <a:off x="4218707" y="4542055"/>
              <a:ext cx="852055" cy="290945"/>
              <a:chOff x="2362200" y="6165273"/>
              <a:chExt cx="852055" cy="290945"/>
            </a:xfrm>
          </p:grpSpPr>
          <p:sp>
            <p:nvSpPr>
              <p:cNvPr id="61" name="Rectangle 8"/>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 </a:t>
                </a:r>
                <a:endParaRPr lang="en-US" dirty="0"/>
              </a:p>
            </p:txBody>
          </p:sp>
          <p:sp>
            <p:nvSpPr>
              <p:cNvPr id="62" name="Rectangle 61"/>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
                </a:r>
                <a:endParaRPr lang="en-US" dirty="0"/>
              </a:p>
            </p:txBody>
          </p:sp>
        </p:grpSp>
      </p:grpSp>
      <p:grpSp>
        <p:nvGrpSpPr>
          <p:cNvPr id="63" name="Group 62"/>
          <p:cNvGrpSpPr/>
          <p:nvPr/>
        </p:nvGrpSpPr>
        <p:grpSpPr>
          <a:xfrm>
            <a:off x="4395020" y="4807973"/>
            <a:ext cx="884904" cy="324464"/>
            <a:chOff x="6595659" y="2118850"/>
            <a:chExt cx="884904" cy="324464"/>
          </a:xfrm>
        </p:grpSpPr>
        <p:sp>
          <p:nvSpPr>
            <p:cNvPr id="64" name="Rectangle 63"/>
            <p:cNvSpPr/>
            <p:nvPr/>
          </p:nvSpPr>
          <p:spPr>
            <a:xfrm>
              <a:off x="6595659" y="2118850"/>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65" name="Group 64"/>
            <p:cNvGrpSpPr/>
            <p:nvPr/>
          </p:nvGrpSpPr>
          <p:grpSpPr>
            <a:xfrm>
              <a:off x="6599457" y="2122424"/>
              <a:ext cx="852055" cy="290945"/>
              <a:chOff x="2362200" y="6165273"/>
              <a:chExt cx="852055" cy="290945"/>
            </a:xfrm>
          </p:grpSpPr>
          <p:sp>
            <p:nvSpPr>
              <p:cNvPr id="66" name="Rectangle 65"/>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 </a:t>
                </a:r>
                <a:endParaRPr lang="en-US" dirty="0"/>
              </a:p>
            </p:txBody>
          </p:sp>
          <p:sp>
            <p:nvSpPr>
              <p:cNvPr id="67" name="Rectangle 66"/>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a:t>
                </a:r>
                <a:endParaRPr lang="en-US" dirty="0"/>
              </a:p>
            </p:txBody>
          </p:sp>
        </p:grpSp>
      </p:grpSp>
      <p:grpSp>
        <p:nvGrpSpPr>
          <p:cNvPr id="108" name="Group 107"/>
          <p:cNvGrpSpPr/>
          <p:nvPr/>
        </p:nvGrpSpPr>
        <p:grpSpPr>
          <a:xfrm>
            <a:off x="7696876" y="4832556"/>
            <a:ext cx="891608" cy="324464"/>
            <a:chOff x="1178083" y="3918155"/>
            <a:chExt cx="891608" cy="324464"/>
          </a:xfrm>
        </p:grpSpPr>
        <p:sp>
          <p:nvSpPr>
            <p:cNvPr id="92" name="Rectangle 91"/>
            <p:cNvSpPr/>
            <p:nvPr/>
          </p:nvSpPr>
          <p:spPr>
            <a:xfrm>
              <a:off x="1184787" y="3918155"/>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71" name="Group 70"/>
            <p:cNvGrpSpPr/>
            <p:nvPr/>
          </p:nvGrpSpPr>
          <p:grpSpPr>
            <a:xfrm>
              <a:off x="1178083" y="3924857"/>
              <a:ext cx="852055" cy="290945"/>
              <a:chOff x="2362200" y="6165273"/>
              <a:chExt cx="852055" cy="290945"/>
            </a:xfrm>
          </p:grpSpPr>
          <p:sp>
            <p:nvSpPr>
              <p:cNvPr id="72" name="Rectangle 71"/>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 </a:t>
                </a:r>
                <a:endParaRPr lang="en-US" dirty="0"/>
              </a:p>
            </p:txBody>
          </p:sp>
          <p:sp>
            <p:nvSpPr>
              <p:cNvPr id="73" name="Rectangle 72"/>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t>
                </a:r>
                <a:endParaRPr lang="en-US" dirty="0"/>
              </a:p>
            </p:txBody>
          </p:sp>
        </p:grpSp>
      </p:grpSp>
      <p:grpSp>
        <p:nvGrpSpPr>
          <p:cNvPr id="74" name="Group 73"/>
          <p:cNvGrpSpPr/>
          <p:nvPr/>
        </p:nvGrpSpPr>
        <p:grpSpPr>
          <a:xfrm>
            <a:off x="5550310" y="4798140"/>
            <a:ext cx="899653" cy="324466"/>
            <a:chOff x="7750949" y="2109017"/>
            <a:chExt cx="899653" cy="324466"/>
          </a:xfrm>
        </p:grpSpPr>
        <p:sp>
          <p:nvSpPr>
            <p:cNvPr id="75" name="Rectangle 74"/>
            <p:cNvSpPr/>
            <p:nvPr/>
          </p:nvSpPr>
          <p:spPr>
            <a:xfrm>
              <a:off x="7750949" y="2109017"/>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76" name="Group 75"/>
            <p:cNvGrpSpPr/>
            <p:nvPr/>
          </p:nvGrpSpPr>
          <p:grpSpPr>
            <a:xfrm>
              <a:off x="7765698" y="2109019"/>
              <a:ext cx="884904" cy="324464"/>
              <a:chOff x="3451123" y="3288891"/>
              <a:chExt cx="884904" cy="324464"/>
            </a:xfrm>
          </p:grpSpPr>
          <p:sp>
            <p:nvSpPr>
              <p:cNvPr id="77" name="Rectangle 76"/>
              <p:cNvSpPr/>
              <p:nvPr/>
            </p:nvSpPr>
            <p:spPr>
              <a:xfrm>
                <a:off x="3451123" y="3288891"/>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8" name="Group 19"/>
              <p:cNvGrpSpPr/>
              <p:nvPr/>
            </p:nvGrpSpPr>
            <p:grpSpPr>
              <a:xfrm>
                <a:off x="3454921" y="3292464"/>
                <a:ext cx="852055" cy="290945"/>
                <a:chOff x="2362200" y="6165273"/>
                <a:chExt cx="852055" cy="290945"/>
              </a:xfrm>
            </p:grpSpPr>
            <p:sp>
              <p:nvSpPr>
                <p:cNvPr id="79" name="Rectangle 78"/>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 </a:t>
                  </a:r>
                  <a:endParaRPr lang="en-US" dirty="0"/>
                </a:p>
              </p:txBody>
            </p:sp>
            <p:sp>
              <p:nvSpPr>
                <p:cNvPr id="80" name="Rectangle 79"/>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grpSp>
        </p:grpSp>
      </p:grpSp>
      <p:cxnSp>
        <p:nvCxnSpPr>
          <p:cNvPr id="81" name="Straight Connector 80"/>
          <p:cNvCxnSpPr>
            <a:stCxn id="77" idx="2"/>
            <a:endCxn id="54" idx="0"/>
          </p:cNvCxnSpPr>
          <p:nvPr/>
        </p:nvCxnSpPr>
        <p:spPr>
          <a:xfrm flipH="1">
            <a:off x="5466737" y="5122606"/>
            <a:ext cx="540774" cy="447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a:stCxn id="77" idx="2"/>
            <a:endCxn id="59" idx="0"/>
          </p:cNvCxnSpPr>
          <p:nvPr/>
        </p:nvCxnSpPr>
        <p:spPr>
          <a:xfrm>
            <a:off x="6007511" y="5122606"/>
            <a:ext cx="491165" cy="408037"/>
          </a:xfrm>
          <a:prstGeom prst="line">
            <a:avLst/>
          </a:prstGeom>
        </p:spPr>
        <p:style>
          <a:lnRef idx="2">
            <a:schemeClr val="accent1"/>
          </a:lnRef>
          <a:fillRef idx="0">
            <a:schemeClr val="accent1"/>
          </a:fillRef>
          <a:effectRef idx="1">
            <a:schemeClr val="accent1"/>
          </a:effectRef>
          <a:fontRef idx="minor">
            <a:schemeClr val="tx1"/>
          </a:fontRef>
        </p:style>
      </p:cxnSp>
      <p:grpSp>
        <p:nvGrpSpPr>
          <p:cNvPr id="93" name="Group 92"/>
          <p:cNvGrpSpPr/>
          <p:nvPr/>
        </p:nvGrpSpPr>
        <p:grpSpPr>
          <a:xfrm>
            <a:off x="5028082" y="4168877"/>
            <a:ext cx="895855" cy="324464"/>
            <a:chOff x="2528902" y="4331109"/>
            <a:chExt cx="895855" cy="324464"/>
          </a:xfrm>
        </p:grpSpPr>
        <p:sp>
          <p:nvSpPr>
            <p:cNvPr id="84" name="Rectangle 83"/>
            <p:cNvSpPr/>
            <p:nvPr/>
          </p:nvSpPr>
          <p:spPr>
            <a:xfrm>
              <a:off x="2539853" y="433110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85" name="Group 19"/>
            <p:cNvGrpSpPr/>
            <p:nvPr/>
          </p:nvGrpSpPr>
          <p:grpSpPr>
            <a:xfrm>
              <a:off x="2528902" y="4349431"/>
              <a:ext cx="852055" cy="290945"/>
              <a:chOff x="2362200" y="6165273"/>
              <a:chExt cx="852055" cy="290945"/>
            </a:xfrm>
          </p:grpSpPr>
          <p:sp>
            <p:nvSpPr>
              <p:cNvPr id="86" name="Rectangle 85"/>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4 </a:t>
                </a:r>
                <a:endParaRPr lang="en-US" dirty="0"/>
              </a:p>
            </p:txBody>
          </p:sp>
          <p:sp>
            <p:nvSpPr>
              <p:cNvPr id="87" name="Rectangle 86"/>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grpSp>
      </p:grpSp>
      <p:cxnSp>
        <p:nvCxnSpPr>
          <p:cNvPr id="88" name="Straight Connector 87"/>
          <p:cNvCxnSpPr>
            <a:stCxn id="84" idx="2"/>
            <a:endCxn id="64" idx="0"/>
          </p:cNvCxnSpPr>
          <p:nvPr/>
        </p:nvCxnSpPr>
        <p:spPr>
          <a:xfrm flipH="1">
            <a:off x="4837472" y="4493341"/>
            <a:ext cx="644013" cy="314632"/>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a:stCxn id="84" idx="2"/>
            <a:endCxn id="75" idx="0"/>
          </p:cNvCxnSpPr>
          <p:nvPr/>
        </p:nvCxnSpPr>
        <p:spPr>
          <a:xfrm>
            <a:off x="5481485" y="4493341"/>
            <a:ext cx="511277" cy="304799"/>
          </a:xfrm>
          <a:prstGeom prst="line">
            <a:avLst/>
          </a:prstGeom>
        </p:spPr>
        <p:style>
          <a:lnRef idx="2">
            <a:schemeClr val="accent1"/>
          </a:lnRef>
          <a:fillRef idx="0">
            <a:schemeClr val="accent1"/>
          </a:fillRef>
          <a:effectRef idx="1">
            <a:schemeClr val="accent1"/>
          </a:effectRef>
          <a:fontRef idx="minor">
            <a:schemeClr val="tx1"/>
          </a:fontRef>
        </p:style>
      </p:cxnSp>
      <p:grpSp>
        <p:nvGrpSpPr>
          <p:cNvPr id="109" name="Group 108"/>
          <p:cNvGrpSpPr/>
          <p:nvPr/>
        </p:nvGrpSpPr>
        <p:grpSpPr>
          <a:xfrm>
            <a:off x="6710517" y="4810654"/>
            <a:ext cx="884904" cy="341448"/>
            <a:chOff x="0" y="3881505"/>
            <a:chExt cx="884904" cy="341448"/>
          </a:xfrm>
        </p:grpSpPr>
        <p:sp>
          <p:nvSpPr>
            <p:cNvPr id="91" name="Rectangle 90"/>
            <p:cNvSpPr/>
            <p:nvPr/>
          </p:nvSpPr>
          <p:spPr>
            <a:xfrm>
              <a:off x="0" y="389848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68" name="Group 67"/>
            <p:cNvGrpSpPr/>
            <p:nvPr/>
          </p:nvGrpSpPr>
          <p:grpSpPr>
            <a:xfrm>
              <a:off x="0" y="3881505"/>
              <a:ext cx="852055" cy="290945"/>
              <a:chOff x="2362200" y="6165273"/>
              <a:chExt cx="852055" cy="290945"/>
            </a:xfrm>
          </p:grpSpPr>
          <p:sp>
            <p:nvSpPr>
              <p:cNvPr id="69" name="Rectangle 68"/>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 </a:t>
                </a:r>
                <a:endParaRPr lang="en-US" dirty="0"/>
              </a:p>
            </p:txBody>
          </p:sp>
          <p:sp>
            <p:nvSpPr>
              <p:cNvPr id="70" name="Rectangle 69"/>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grpSp>
      </p:grpSp>
      <p:grpSp>
        <p:nvGrpSpPr>
          <p:cNvPr id="94" name="Group 93"/>
          <p:cNvGrpSpPr/>
          <p:nvPr/>
        </p:nvGrpSpPr>
        <p:grpSpPr>
          <a:xfrm>
            <a:off x="7238556" y="4144297"/>
            <a:ext cx="895855" cy="324464"/>
            <a:chOff x="2528902" y="4331109"/>
            <a:chExt cx="895855" cy="324464"/>
          </a:xfrm>
        </p:grpSpPr>
        <p:sp>
          <p:nvSpPr>
            <p:cNvPr id="95" name="Rectangle 94"/>
            <p:cNvSpPr/>
            <p:nvPr/>
          </p:nvSpPr>
          <p:spPr>
            <a:xfrm>
              <a:off x="2539853" y="433110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96" name="Group 19"/>
            <p:cNvGrpSpPr/>
            <p:nvPr/>
          </p:nvGrpSpPr>
          <p:grpSpPr>
            <a:xfrm>
              <a:off x="2528902" y="4349431"/>
              <a:ext cx="852055" cy="290945"/>
              <a:chOff x="2362200" y="6165273"/>
              <a:chExt cx="852055" cy="290945"/>
            </a:xfrm>
          </p:grpSpPr>
          <p:sp>
            <p:nvSpPr>
              <p:cNvPr id="97" name="Rectangle 96"/>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6 </a:t>
                </a:r>
                <a:endParaRPr lang="en-US" dirty="0"/>
              </a:p>
            </p:txBody>
          </p:sp>
          <p:sp>
            <p:nvSpPr>
              <p:cNvPr id="98" name="Rectangle 97"/>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grpSp>
      </p:grpSp>
      <p:cxnSp>
        <p:nvCxnSpPr>
          <p:cNvPr id="99" name="Straight Connector 98"/>
          <p:cNvCxnSpPr>
            <a:stCxn id="95" idx="2"/>
            <a:endCxn id="91" idx="0"/>
          </p:cNvCxnSpPr>
          <p:nvPr/>
        </p:nvCxnSpPr>
        <p:spPr>
          <a:xfrm flipH="1">
            <a:off x="7152969" y="4468761"/>
            <a:ext cx="538990" cy="3588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95" idx="2"/>
            <a:endCxn id="92" idx="0"/>
          </p:cNvCxnSpPr>
          <p:nvPr/>
        </p:nvCxnSpPr>
        <p:spPr>
          <a:xfrm>
            <a:off x="7691959" y="4468761"/>
            <a:ext cx="454073" cy="363795"/>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flipH="1">
            <a:off x="304800" y="914400"/>
            <a:ext cx="1752600" cy="461665"/>
          </a:xfrm>
          <a:prstGeom prst="rect">
            <a:avLst/>
          </a:prstGeom>
          <a:noFill/>
        </p:spPr>
        <p:txBody>
          <a:bodyPr wrap="square" rtlCol="0">
            <a:spAutoFit/>
          </a:bodyPr>
          <a:lstStyle/>
          <a:p>
            <a:r>
              <a:rPr lang="en-US" sz="2400" dirty="0" smtClean="0"/>
              <a:t>And finally </a:t>
            </a:r>
            <a:endParaRPr lang="en-US" sz="2400" dirty="0"/>
          </a:p>
        </p:txBody>
      </p:sp>
      <p:sp>
        <p:nvSpPr>
          <p:cNvPr id="4" name="TextBox 3"/>
          <p:cNvSpPr txBox="1"/>
          <p:nvPr/>
        </p:nvSpPr>
        <p:spPr>
          <a:xfrm>
            <a:off x="457200" y="5153561"/>
            <a:ext cx="8458200" cy="1323439"/>
          </a:xfrm>
          <a:prstGeom prst="rect">
            <a:avLst/>
          </a:prstGeom>
          <a:noFill/>
        </p:spPr>
        <p:txBody>
          <a:bodyPr wrap="square" rtlCol="0">
            <a:spAutoFit/>
          </a:bodyPr>
          <a:lstStyle/>
          <a:p>
            <a:r>
              <a:rPr lang="en-US" sz="2000" dirty="0" smtClean="0"/>
              <a:t>The Huffman code is derived from this coding tree simply by assigning a </a:t>
            </a:r>
            <a:r>
              <a:rPr lang="en-US" sz="2000" dirty="0" smtClean="0">
                <a:solidFill>
                  <a:srgbClr val="FF0000"/>
                </a:solidFill>
              </a:rPr>
              <a:t>zero</a:t>
            </a:r>
            <a:r>
              <a:rPr lang="en-US" sz="2000" dirty="0" smtClean="0"/>
              <a:t> to each </a:t>
            </a:r>
            <a:r>
              <a:rPr lang="en-US" sz="2000" dirty="0" smtClean="0">
                <a:solidFill>
                  <a:srgbClr val="FF0000"/>
                </a:solidFill>
              </a:rPr>
              <a:t>left</a:t>
            </a:r>
            <a:r>
              <a:rPr lang="en-US" sz="2000" dirty="0" smtClean="0"/>
              <a:t> branch and a </a:t>
            </a:r>
            <a:r>
              <a:rPr lang="en-US" sz="2000" dirty="0" smtClean="0">
                <a:solidFill>
                  <a:srgbClr val="FF0000"/>
                </a:solidFill>
              </a:rPr>
              <a:t>one</a:t>
            </a:r>
            <a:r>
              <a:rPr lang="en-US" sz="2000" dirty="0" smtClean="0"/>
              <a:t> to each </a:t>
            </a:r>
            <a:r>
              <a:rPr lang="en-US" sz="2000" dirty="0" smtClean="0">
                <a:solidFill>
                  <a:srgbClr val="FF0000"/>
                </a:solidFill>
              </a:rPr>
              <a:t>right</a:t>
            </a:r>
            <a:r>
              <a:rPr lang="en-US" sz="2000" dirty="0" smtClean="0"/>
              <a:t> branch.  The code can be read directly from the tree.  The code for </a:t>
            </a:r>
            <a:r>
              <a:rPr lang="en-US" sz="2000" dirty="0" smtClean="0">
                <a:solidFill>
                  <a:srgbClr val="FF0000"/>
                </a:solidFill>
              </a:rPr>
              <a:t>a is 10</a:t>
            </a:r>
            <a:r>
              <a:rPr lang="en-US" sz="2000" dirty="0" smtClean="0"/>
              <a:t>, the code for b is 11, the code for c is 010, the code for </a:t>
            </a:r>
            <a:r>
              <a:rPr lang="en-US" sz="2000" dirty="0" smtClean="0">
                <a:solidFill>
                  <a:srgbClr val="FF0000"/>
                </a:solidFill>
              </a:rPr>
              <a:t>d is 0</a:t>
            </a:r>
            <a:r>
              <a:rPr lang="en-US" sz="2000" dirty="0" smtClean="0"/>
              <a:t>11 and the code for e is 00.</a:t>
            </a:r>
            <a:endParaRPr lang="en-US" sz="2000" dirty="0"/>
          </a:p>
        </p:txBody>
      </p:sp>
      <p:sp>
        <p:nvSpPr>
          <p:cNvPr id="5" name="TextBox 4"/>
          <p:cNvSpPr txBox="1"/>
          <p:nvPr/>
        </p:nvSpPr>
        <p:spPr>
          <a:xfrm>
            <a:off x="2286000" y="152400"/>
            <a:ext cx="4856779" cy="523220"/>
          </a:xfrm>
          <a:prstGeom prst="rect">
            <a:avLst/>
          </a:prstGeom>
          <a:noFill/>
        </p:spPr>
        <p:txBody>
          <a:bodyPr wrap="none" rtlCol="0">
            <a:spAutoFit/>
          </a:bodyPr>
          <a:lstStyle/>
          <a:p>
            <a:r>
              <a:rPr lang="en-US" sz="2800" dirty="0" smtClean="0"/>
              <a:t>Huffman Trees – how to build</a:t>
            </a:r>
            <a:endParaRPr lang="en-US" sz="2800" dirty="0"/>
          </a:p>
        </p:txBody>
      </p:sp>
      <p:graphicFrame>
        <p:nvGraphicFramePr>
          <p:cNvPr id="6" name="Table 5"/>
          <p:cNvGraphicFramePr>
            <a:graphicFrameLocks noGrp="1"/>
          </p:cNvGraphicFramePr>
          <p:nvPr/>
        </p:nvGraphicFramePr>
        <p:xfrm>
          <a:off x="6324600" y="914400"/>
          <a:ext cx="2438400" cy="2225040"/>
        </p:xfrm>
        <a:graphic>
          <a:graphicData uri="http://schemas.openxmlformats.org/drawingml/2006/table">
            <a:tbl>
              <a:tblPr firstRow="1" bandRow="1">
                <a:tableStyleId>{5C22544A-7EE6-4342-B048-85BDC9FD1C3A}</a:tableStyleId>
              </a:tblPr>
              <a:tblGrid>
                <a:gridCol w="812800"/>
                <a:gridCol w="812800"/>
                <a:gridCol w="812800"/>
              </a:tblGrid>
              <a:tr h="370840">
                <a:tc>
                  <a:txBody>
                    <a:bodyPr/>
                    <a:lstStyle/>
                    <a:p>
                      <a:r>
                        <a:rPr lang="en-US" dirty="0" smtClean="0"/>
                        <a:t>char</a:t>
                      </a:r>
                      <a:endParaRPr lang="en-US" dirty="0"/>
                    </a:p>
                  </a:txBody>
                  <a:tcPr/>
                </a:tc>
                <a:tc>
                  <a:txBody>
                    <a:bodyPr/>
                    <a:lstStyle/>
                    <a:p>
                      <a:r>
                        <a:rPr lang="en-US" dirty="0" smtClean="0"/>
                        <a:t>freq</a:t>
                      </a:r>
                      <a:endParaRPr lang="en-US" dirty="0"/>
                    </a:p>
                  </a:txBody>
                  <a:tcPr/>
                </a:tc>
                <a:tc>
                  <a:txBody>
                    <a:bodyPr/>
                    <a:lstStyle/>
                    <a:p>
                      <a:r>
                        <a:rPr lang="en-US" dirty="0" smtClean="0"/>
                        <a:t>code</a:t>
                      </a:r>
                      <a:endParaRPr lang="en-US" dirty="0"/>
                    </a:p>
                  </a:txBody>
                  <a:tcPr/>
                </a:tc>
              </a:tr>
              <a:tr h="370840">
                <a:tc>
                  <a:txBody>
                    <a:bodyPr/>
                    <a:lstStyle/>
                    <a:p>
                      <a:r>
                        <a:rPr lang="en-US" dirty="0" smtClean="0"/>
                        <a:t>b</a:t>
                      </a:r>
                      <a:endParaRPr lang="en-US" dirty="0"/>
                    </a:p>
                  </a:txBody>
                  <a:tcPr/>
                </a:tc>
                <a:tc>
                  <a:txBody>
                    <a:bodyPr/>
                    <a:lstStyle/>
                    <a:p>
                      <a:r>
                        <a:rPr lang="en-US" dirty="0" smtClean="0"/>
                        <a:t>3</a:t>
                      </a:r>
                      <a:endParaRPr lang="en-US" dirty="0"/>
                    </a:p>
                  </a:txBody>
                  <a:tcPr/>
                </a:tc>
                <a:tc>
                  <a:txBody>
                    <a:bodyPr/>
                    <a:lstStyle/>
                    <a:p>
                      <a:r>
                        <a:rPr lang="en-US" dirty="0" smtClean="0"/>
                        <a:t>11</a:t>
                      </a:r>
                      <a:endParaRPr lang="en-US" dirty="0"/>
                    </a:p>
                  </a:txBody>
                  <a:tcPr/>
                </a:tc>
              </a:tr>
              <a:tr h="370840">
                <a:tc>
                  <a:txBody>
                    <a:bodyPr/>
                    <a:lstStyle/>
                    <a:p>
                      <a:r>
                        <a:rPr lang="en-US" dirty="0" smtClean="0"/>
                        <a:t>a</a:t>
                      </a:r>
                      <a:endParaRPr lang="en-US" dirty="0"/>
                    </a:p>
                  </a:txBody>
                  <a:tcPr/>
                </a:tc>
                <a:tc>
                  <a:txBody>
                    <a:bodyPr/>
                    <a:lstStyle/>
                    <a:p>
                      <a:r>
                        <a:rPr lang="en-US" dirty="0" smtClean="0"/>
                        <a:t>3</a:t>
                      </a:r>
                      <a:endParaRPr lang="en-US" dirty="0"/>
                    </a:p>
                  </a:txBody>
                  <a:tcPr/>
                </a:tc>
                <a:tc>
                  <a:txBody>
                    <a:bodyPr/>
                    <a:lstStyle/>
                    <a:p>
                      <a:r>
                        <a:rPr lang="en-US" dirty="0" smtClean="0"/>
                        <a:t>10</a:t>
                      </a:r>
                      <a:endParaRPr lang="en-US" dirty="0"/>
                    </a:p>
                  </a:txBody>
                  <a:tcPr/>
                </a:tc>
              </a:tr>
              <a:tr h="370840">
                <a:tc>
                  <a:txBody>
                    <a:bodyPr/>
                    <a:lstStyle/>
                    <a:p>
                      <a:r>
                        <a:rPr lang="en-US" dirty="0" smtClean="0"/>
                        <a:t>e</a:t>
                      </a:r>
                      <a:endParaRPr lang="en-US" dirty="0"/>
                    </a:p>
                  </a:txBody>
                  <a:tcPr/>
                </a:tc>
                <a:tc>
                  <a:txBody>
                    <a:bodyPr/>
                    <a:lstStyle/>
                    <a:p>
                      <a:r>
                        <a:rPr lang="en-US" dirty="0" smtClean="0"/>
                        <a:t>2</a:t>
                      </a:r>
                      <a:endParaRPr lang="en-US" dirty="0"/>
                    </a:p>
                  </a:txBody>
                  <a:tcPr/>
                </a:tc>
                <a:tc>
                  <a:txBody>
                    <a:bodyPr/>
                    <a:lstStyle/>
                    <a:p>
                      <a:r>
                        <a:rPr lang="en-US" dirty="0" smtClean="0"/>
                        <a:t>00</a:t>
                      </a:r>
                      <a:endParaRPr lang="en-US" dirty="0"/>
                    </a:p>
                  </a:txBody>
                  <a:tcPr/>
                </a:tc>
              </a:tr>
              <a:tr h="370840">
                <a:tc>
                  <a:txBody>
                    <a:bodyPr/>
                    <a:lstStyle/>
                    <a:p>
                      <a:r>
                        <a:rPr lang="en-US" dirty="0" smtClean="0"/>
                        <a:t>d</a:t>
                      </a:r>
                      <a:endParaRPr lang="en-US" dirty="0"/>
                    </a:p>
                  </a:txBody>
                  <a:tcPr/>
                </a:tc>
                <a:tc>
                  <a:txBody>
                    <a:bodyPr/>
                    <a:lstStyle/>
                    <a:p>
                      <a:r>
                        <a:rPr lang="en-US" dirty="0" smtClean="0"/>
                        <a:t>1</a:t>
                      </a:r>
                      <a:endParaRPr lang="en-US" dirty="0"/>
                    </a:p>
                  </a:txBody>
                  <a:tcPr/>
                </a:tc>
                <a:tc>
                  <a:txBody>
                    <a:bodyPr/>
                    <a:lstStyle/>
                    <a:p>
                      <a:r>
                        <a:rPr lang="en-US" dirty="0" smtClean="0"/>
                        <a:t>011</a:t>
                      </a:r>
                      <a:endParaRPr lang="en-US" dirty="0"/>
                    </a:p>
                  </a:txBody>
                  <a:tcPr/>
                </a:tc>
              </a:tr>
              <a:tr h="370840">
                <a:tc>
                  <a:txBody>
                    <a:bodyPr/>
                    <a:lstStyle/>
                    <a:p>
                      <a:r>
                        <a:rPr lang="en-US" dirty="0" smtClean="0"/>
                        <a:t>c</a:t>
                      </a:r>
                      <a:endParaRPr lang="en-US" dirty="0"/>
                    </a:p>
                  </a:txBody>
                  <a:tcPr/>
                </a:tc>
                <a:tc>
                  <a:txBody>
                    <a:bodyPr/>
                    <a:lstStyle/>
                    <a:p>
                      <a:r>
                        <a:rPr lang="en-US" dirty="0" smtClean="0"/>
                        <a:t>1</a:t>
                      </a:r>
                      <a:endParaRPr lang="en-US" dirty="0"/>
                    </a:p>
                  </a:txBody>
                  <a:tcPr/>
                </a:tc>
                <a:tc>
                  <a:txBody>
                    <a:bodyPr/>
                    <a:lstStyle/>
                    <a:p>
                      <a:r>
                        <a:rPr lang="en-US" dirty="0" smtClean="0"/>
                        <a:t>010</a:t>
                      </a:r>
                      <a:endParaRPr lang="en-US" dirty="0"/>
                    </a:p>
                  </a:txBody>
                  <a:tcPr/>
                </a:tc>
              </a:tr>
            </a:tbl>
          </a:graphicData>
        </a:graphic>
      </p:graphicFrame>
      <p:grpSp>
        <p:nvGrpSpPr>
          <p:cNvPr id="7" name="Group 6"/>
          <p:cNvGrpSpPr/>
          <p:nvPr/>
        </p:nvGrpSpPr>
        <p:grpSpPr>
          <a:xfrm>
            <a:off x="1558414" y="3490897"/>
            <a:ext cx="884904" cy="328935"/>
            <a:chOff x="2792362" y="4542949"/>
            <a:chExt cx="884904" cy="328935"/>
          </a:xfrm>
        </p:grpSpPr>
        <p:sp>
          <p:nvSpPr>
            <p:cNvPr id="8" name="Rectangle 7"/>
            <p:cNvSpPr/>
            <p:nvPr/>
          </p:nvSpPr>
          <p:spPr>
            <a:xfrm>
              <a:off x="2792362" y="4547420"/>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4"/>
            <p:cNvGrpSpPr/>
            <p:nvPr/>
          </p:nvGrpSpPr>
          <p:grpSpPr>
            <a:xfrm>
              <a:off x="2804650" y="4542949"/>
              <a:ext cx="852055" cy="290945"/>
              <a:chOff x="2362200" y="6165273"/>
              <a:chExt cx="852055" cy="290945"/>
            </a:xfrm>
          </p:grpSpPr>
          <p:sp>
            <p:nvSpPr>
              <p:cNvPr id="10" name="Rectangle 9"/>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 </a:t>
                </a:r>
                <a:endParaRPr lang="en-US" dirty="0"/>
              </a:p>
            </p:txBody>
          </p:sp>
          <p:sp>
            <p:nvSpPr>
              <p:cNvPr id="11" name="Rectangle 10"/>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t>
                </a:r>
                <a:endParaRPr lang="en-US" dirty="0"/>
              </a:p>
            </p:txBody>
          </p:sp>
        </p:grpSp>
      </p:grpSp>
      <p:grpSp>
        <p:nvGrpSpPr>
          <p:cNvPr id="12" name="Group 11"/>
          <p:cNvGrpSpPr/>
          <p:nvPr/>
        </p:nvGrpSpPr>
        <p:grpSpPr>
          <a:xfrm>
            <a:off x="2590353" y="3456037"/>
            <a:ext cx="887137" cy="324464"/>
            <a:chOff x="4183625" y="4522838"/>
            <a:chExt cx="887137" cy="324464"/>
          </a:xfrm>
        </p:grpSpPr>
        <p:sp>
          <p:nvSpPr>
            <p:cNvPr id="13" name="Rectangle 12"/>
            <p:cNvSpPr/>
            <p:nvPr/>
          </p:nvSpPr>
          <p:spPr>
            <a:xfrm>
              <a:off x="4183625" y="4522838"/>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7"/>
            <p:cNvGrpSpPr/>
            <p:nvPr/>
          </p:nvGrpSpPr>
          <p:grpSpPr>
            <a:xfrm>
              <a:off x="4218707" y="4542055"/>
              <a:ext cx="852055" cy="290945"/>
              <a:chOff x="2362200" y="6165273"/>
              <a:chExt cx="852055" cy="290945"/>
            </a:xfrm>
          </p:grpSpPr>
          <p:sp>
            <p:nvSpPr>
              <p:cNvPr id="15" name="Rectangle 8"/>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 </a:t>
                </a:r>
                <a:endParaRPr lang="en-US" dirty="0"/>
              </a:p>
            </p:txBody>
          </p:sp>
          <p:sp>
            <p:nvSpPr>
              <p:cNvPr id="16" name="Rectangle 15"/>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
                </a:r>
                <a:endParaRPr lang="en-US" dirty="0"/>
              </a:p>
            </p:txBody>
          </p:sp>
        </p:grpSp>
      </p:grpSp>
      <p:grpSp>
        <p:nvGrpSpPr>
          <p:cNvPr id="17" name="Group 16"/>
          <p:cNvGrpSpPr/>
          <p:nvPr/>
        </p:nvGrpSpPr>
        <p:grpSpPr>
          <a:xfrm>
            <a:off x="929149" y="2733367"/>
            <a:ext cx="884904" cy="324464"/>
            <a:chOff x="6595659" y="2118850"/>
            <a:chExt cx="884904" cy="324464"/>
          </a:xfrm>
        </p:grpSpPr>
        <p:sp>
          <p:nvSpPr>
            <p:cNvPr id="18" name="Rectangle 17"/>
            <p:cNvSpPr/>
            <p:nvPr/>
          </p:nvSpPr>
          <p:spPr>
            <a:xfrm>
              <a:off x="6595659" y="2118850"/>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19" name="Group 121"/>
            <p:cNvGrpSpPr/>
            <p:nvPr/>
          </p:nvGrpSpPr>
          <p:grpSpPr>
            <a:xfrm>
              <a:off x="6599457" y="2122424"/>
              <a:ext cx="852055" cy="290945"/>
              <a:chOff x="2362200" y="6165273"/>
              <a:chExt cx="852055" cy="290945"/>
            </a:xfrm>
          </p:grpSpPr>
          <p:sp>
            <p:nvSpPr>
              <p:cNvPr id="20" name="Rectangle 19"/>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 </a:t>
                </a:r>
                <a:endParaRPr lang="en-US" dirty="0"/>
              </a:p>
            </p:txBody>
          </p:sp>
          <p:sp>
            <p:nvSpPr>
              <p:cNvPr id="21" name="Rectangle 20"/>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a:t>
                </a:r>
                <a:endParaRPr lang="en-US" dirty="0"/>
              </a:p>
            </p:txBody>
          </p:sp>
        </p:grpSp>
      </p:grpSp>
      <p:grpSp>
        <p:nvGrpSpPr>
          <p:cNvPr id="22" name="Group 21"/>
          <p:cNvGrpSpPr/>
          <p:nvPr/>
        </p:nvGrpSpPr>
        <p:grpSpPr>
          <a:xfrm>
            <a:off x="4231005" y="2757950"/>
            <a:ext cx="891608" cy="324464"/>
            <a:chOff x="1178083" y="3918155"/>
            <a:chExt cx="891608" cy="324464"/>
          </a:xfrm>
        </p:grpSpPr>
        <p:sp>
          <p:nvSpPr>
            <p:cNvPr id="23" name="Rectangle 22"/>
            <p:cNvSpPr/>
            <p:nvPr/>
          </p:nvSpPr>
          <p:spPr>
            <a:xfrm>
              <a:off x="1184787" y="3918155"/>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24" name="Group 126"/>
            <p:cNvGrpSpPr/>
            <p:nvPr/>
          </p:nvGrpSpPr>
          <p:grpSpPr>
            <a:xfrm>
              <a:off x="1178083" y="3924857"/>
              <a:ext cx="852055" cy="290945"/>
              <a:chOff x="2362200" y="6165273"/>
              <a:chExt cx="852055" cy="290945"/>
            </a:xfrm>
          </p:grpSpPr>
          <p:sp>
            <p:nvSpPr>
              <p:cNvPr id="25" name="Rectangle 24"/>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 </a:t>
                </a:r>
                <a:endParaRPr lang="en-US" dirty="0"/>
              </a:p>
            </p:txBody>
          </p:sp>
          <p:sp>
            <p:nvSpPr>
              <p:cNvPr id="26" name="Rectangle 25"/>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t>
                </a:r>
                <a:endParaRPr lang="en-US" dirty="0"/>
              </a:p>
            </p:txBody>
          </p:sp>
        </p:grpSp>
      </p:grpSp>
      <p:grpSp>
        <p:nvGrpSpPr>
          <p:cNvPr id="27" name="Group 26"/>
          <p:cNvGrpSpPr/>
          <p:nvPr/>
        </p:nvGrpSpPr>
        <p:grpSpPr>
          <a:xfrm>
            <a:off x="2084439" y="2723534"/>
            <a:ext cx="899653" cy="324466"/>
            <a:chOff x="7750949" y="2109017"/>
            <a:chExt cx="899653" cy="324466"/>
          </a:xfrm>
        </p:grpSpPr>
        <p:sp>
          <p:nvSpPr>
            <p:cNvPr id="28" name="Rectangle 27"/>
            <p:cNvSpPr/>
            <p:nvPr/>
          </p:nvSpPr>
          <p:spPr>
            <a:xfrm>
              <a:off x="7750949" y="2109017"/>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29" name="Group 131"/>
            <p:cNvGrpSpPr/>
            <p:nvPr/>
          </p:nvGrpSpPr>
          <p:grpSpPr>
            <a:xfrm>
              <a:off x="7765698" y="2109019"/>
              <a:ext cx="884904" cy="324464"/>
              <a:chOff x="3451123" y="3288891"/>
              <a:chExt cx="884904" cy="324464"/>
            </a:xfrm>
          </p:grpSpPr>
          <p:sp>
            <p:nvSpPr>
              <p:cNvPr id="30" name="Rectangle 29"/>
              <p:cNvSpPr/>
              <p:nvPr/>
            </p:nvSpPr>
            <p:spPr>
              <a:xfrm>
                <a:off x="3451123" y="3288891"/>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 name="Group 19"/>
              <p:cNvGrpSpPr/>
              <p:nvPr/>
            </p:nvGrpSpPr>
            <p:grpSpPr>
              <a:xfrm>
                <a:off x="3454921" y="3292464"/>
                <a:ext cx="852055" cy="290945"/>
                <a:chOff x="2362200" y="6165273"/>
                <a:chExt cx="852055" cy="290945"/>
              </a:xfrm>
            </p:grpSpPr>
            <p:sp>
              <p:nvSpPr>
                <p:cNvPr id="32" name="Rectangle 31"/>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 </a:t>
                  </a:r>
                  <a:endParaRPr lang="en-US" dirty="0"/>
                </a:p>
              </p:txBody>
            </p:sp>
            <p:sp>
              <p:nvSpPr>
                <p:cNvPr id="33" name="Rectangle 32"/>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grpSp>
        </p:grpSp>
      </p:grpSp>
      <p:cxnSp>
        <p:nvCxnSpPr>
          <p:cNvPr id="34" name="Straight Connector 33"/>
          <p:cNvCxnSpPr>
            <a:stCxn id="30" idx="2"/>
            <a:endCxn id="8" idx="0"/>
          </p:cNvCxnSpPr>
          <p:nvPr/>
        </p:nvCxnSpPr>
        <p:spPr>
          <a:xfrm flipH="1">
            <a:off x="2000866" y="3048000"/>
            <a:ext cx="540774" cy="447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30" idx="2"/>
            <a:endCxn id="13" idx="0"/>
          </p:cNvCxnSpPr>
          <p:nvPr/>
        </p:nvCxnSpPr>
        <p:spPr>
          <a:xfrm>
            <a:off x="2541640" y="3048000"/>
            <a:ext cx="491165" cy="408037"/>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1562211" y="2094271"/>
            <a:ext cx="895855" cy="324464"/>
            <a:chOff x="2528902" y="4331109"/>
            <a:chExt cx="895855" cy="324464"/>
          </a:xfrm>
        </p:grpSpPr>
        <p:sp>
          <p:nvSpPr>
            <p:cNvPr id="37" name="Rectangle 36"/>
            <p:cNvSpPr/>
            <p:nvPr/>
          </p:nvSpPr>
          <p:spPr>
            <a:xfrm>
              <a:off x="2539853" y="433110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38" name="Group 19"/>
            <p:cNvGrpSpPr/>
            <p:nvPr/>
          </p:nvGrpSpPr>
          <p:grpSpPr>
            <a:xfrm>
              <a:off x="2528902" y="4349431"/>
              <a:ext cx="852055" cy="290945"/>
              <a:chOff x="2362200" y="6165273"/>
              <a:chExt cx="852055" cy="290945"/>
            </a:xfrm>
          </p:grpSpPr>
          <p:sp>
            <p:nvSpPr>
              <p:cNvPr id="39" name="Rectangle 38"/>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4 </a:t>
                </a:r>
                <a:endParaRPr lang="en-US" dirty="0"/>
              </a:p>
            </p:txBody>
          </p:sp>
          <p:sp>
            <p:nvSpPr>
              <p:cNvPr id="40" name="Rectangle 39"/>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grpSp>
      </p:grpSp>
      <p:cxnSp>
        <p:nvCxnSpPr>
          <p:cNvPr id="41" name="Straight Connector 40"/>
          <p:cNvCxnSpPr>
            <a:stCxn id="37" idx="2"/>
            <a:endCxn id="18" idx="0"/>
          </p:cNvCxnSpPr>
          <p:nvPr/>
        </p:nvCxnSpPr>
        <p:spPr>
          <a:xfrm flipH="1">
            <a:off x="1371601" y="2418735"/>
            <a:ext cx="644013" cy="314632"/>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37" idx="2"/>
            <a:endCxn id="28" idx="0"/>
          </p:cNvCxnSpPr>
          <p:nvPr/>
        </p:nvCxnSpPr>
        <p:spPr>
          <a:xfrm>
            <a:off x="2015614" y="2418735"/>
            <a:ext cx="511277" cy="304799"/>
          </a:xfrm>
          <a:prstGeom prst="line">
            <a:avLst/>
          </a:prstGeom>
        </p:spPr>
        <p:style>
          <a:lnRef idx="2">
            <a:schemeClr val="accent1"/>
          </a:lnRef>
          <a:fillRef idx="0">
            <a:schemeClr val="accent1"/>
          </a:fillRef>
          <a:effectRef idx="1">
            <a:schemeClr val="accent1"/>
          </a:effectRef>
          <a:fontRef idx="minor">
            <a:schemeClr val="tx1"/>
          </a:fontRef>
        </p:style>
      </p:cxnSp>
      <p:grpSp>
        <p:nvGrpSpPr>
          <p:cNvPr id="43" name="Group 42"/>
          <p:cNvGrpSpPr/>
          <p:nvPr/>
        </p:nvGrpSpPr>
        <p:grpSpPr>
          <a:xfrm>
            <a:off x="3244646" y="2736048"/>
            <a:ext cx="884904" cy="341448"/>
            <a:chOff x="0" y="3881505"/>
            <a:chExt cx="884904" cy="341448"/>
          </a:xfrm>
        </p:grpSpPr>
        <p:sp>
          <p:nvSpPr>
            <p:cNvPr id="44" name="Rectangle 43"/>
            <p:cNvSpPr/>
            <p:nvPr/>
          </p:nvSpPr>
          <p:spPr>
            <a:xfrm>
              <a:off x="0" y="389848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45" name="Group 147"/>
            <p:cNvGrpSpPr/>
            <p:nvPr/>
          </p:nvGrpSpPr>
          <p:grpSpPr>
            <a:xfrm>
              <a:off x="0" y="3881505"/>
              <a:ext cx="852055" cy="290945"/>
              <a:chOff x="2362200" y="6165273"/>
              <a:chExt cx="852055" cy="290945"/>
            </a:xfrm>
          </p:grpSpPr>
          <p:sp>
            <p:nvSpPr>
              <p:cNvPr id="46" name="Rectangle 45"/>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 </a:t>
                </a:r>
                <a:endParaRPr lang="en-US" dirty="0"/>
              </a:p>
            </p:txBody>
          </p:sp>
          <p:sp>
            <p:nvSpPr>
              <p:cNvPr id="47" name="Rectangle 46"/>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grpSp>
      </p:grpSp>
      <p:grpSp>
        <p:nvGrpSpPr>
          <p:cNvPr id="48" name="Group 47"/>
          <p:cNvGrpSpPr/>
          <p:nvPr/>
        </p:nvGrpSpPr>
        <p:grpSpPr>
          <a:xfrm>
            <a:off x="3772685" y="2069691"/>
            <a:ext cx="895855" cy="324464"/>
            <a:chOff x="2528902" y="4331109"/>
            <a:chExt cx="895855" cy="324464"/>
          </a:xfrm>
        </p:grpSpPr>
        <p:sp>
          <p:nvSpPr>
            <p:cNvPr id="49" name="Rectangle 48"/>
            <p:cNvSpPr/>
            <p:nvPr/>
          </p:nvSpPr>
          <p:spPr>
            <a:xfrm>
              <a:off x="2539853" y="433110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50" name="Group 19"/>
            <p:cNvGrpSpPr/>
            <p:nvPr/>
          </p:nvGrpSpPr>
          <p:grpSpPr>
            <a:xfrm>
              <a:off x="2528902" y="4349431"/>
              <a:ext cx="852055" cy="290945"/>
              <a:chOff x="2362200" y="6165273"/>
              <a:chExt cx="852055" cy="290945"/>
            </a:xfrm>
          </p:grpSpPr>
          <p:sp>
            <p:nvSpPr>
              <p:cNvPr id="51" name="Rectangle 50"/>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6 </a:t>
                </a:r>
                <a:endParaRPr lang="en-US" dirty="0"/>
              </a:p>
            </p:txBody>
          </p:sp>
          <p:sp>
            <p:nvSpPr>
              <p:cNvPr id="52" name="Rectangle 51"/>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grpSp>
      </p:grpSp>
      <p:cxnSp>
        <p:nvCxnSpPr>
          <p:cNvPr id="53" name="Straight Connector 52"/>
          <p:cNvCxnSpPr>
            <a:stCxn id="49" idx="2"/>
            <a:endCxn id="44" idx="0"/>
          </p:cNvCxnSpPr>
          <p:nvPr/>
        </p:nvCxnSpPr>
        <p:spPr>
          <a:xfrm flipH="1">
            <a:off x="3687098" y="2394155"/>
            <a:ext cx="538990" cy="358877"/>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49" idx="2"/>
            <a:endCxn id="23" idx="0"/>
          </p:cNvCxnSpPr>
          <p:nvPr/>
        </p:nvCxnSpPr>
        <p:spPr>
          <a:xfrm>
            <a:off x="4226088" y="2394155"/>
            <a:ext cx="454073" cy="363795"/>
          </a:xfrm>
          <a:prstGeom prst="line">
            <a:avLst/>
          </a:prstGeom>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700969" y="1396181"/>
            <a:ext cx="895855" cy="324464"/>
            <a:chOff x="2528902" y="4331109"/>
            <a:chExt cx="895855" cy="324464"/>
          </a:xfrm>
        </p:grpSpPr>
        <p:sp>
          <p:nvSpPr>
            <p:cNvPr id="56" name="Rectangle 55"/>
            <p:cNvSpPr/>
            <p:nvPr/>
          </p:nvSpPr>
          <p:spPr>
            <a:xfrm>
              <a:off x="2539853" y="433110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57" name="Group 19"/>
            <p:cNvGrpSpPr/>
            <p:nvPr/>
          </p:nvGrpSpPr>
          <p:grpSpPr>
            <a:xfrm>
              <a:off x="2528902" y="4349431"/>
              <a:ext cx="852055" cy="290945"/>
              <a:chOff x="2362200" y="6165273"/>
              <a:chExt cx="852055" cy="290945"/>
            </a:xfrm>
          </p:grpSpPr>
          <p:sp>
            <p:nvSpPr>
              <p:cNvPr id="58" name="Rectangle 57"/>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10</a:t>
                </a:r>
                <a:endParaRPr lang="en-US" dirty="0"/>
              </a:p>
            </p:txBody>
          </p:sp>
          <p:sp>
            <p:nvSpPr>
              <p:cNvPr id="59" name="Rectangle 58"/>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grpSp>
      </p:grpSp>
      <p:cxnSp>
        <p:nvCxnSpPr>
          <p:cNvPr id="60" name="Straight Connector 59"/>
          <p:cNvCxnSpPr>
            <a:stCxn id="56" idx="2"/>
            <a:endCxn id="37" idx="0"/>
          </p:cNvCxnSpPr>
          <p:nvPr/>
        </p:nvCxnSpPr>
        <p:spPr>
          <a:xfrm flipH="1">
            <a:off x="2015614" y="1720645"/>
            <a:ext cx="1138758" cy="37362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56" idx="2"/>
            <a:endCxn id="49" idx="0"/>
          </p:cNvCxnSpPr>
          <p:nvPr/>
        </p:nvCxnSpPr>
        <p:spPr>
          <a:xfrm>
            <a:off x="3154372" y="1720645"/>
            <a:ext cx="1071716" cy="349046"/>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5153561"/>
            <a:ext cx="8458200" cy="1015663"/>
          </a:xfrm>
          <a:prstGeom prst="rect">
            <a:avLst/>
          </a:prstGeom>
          <a:noFill/>
        </p:spPr>
        <p:txBody>
          <a:bodyPr wrap="square" rtlCol="0">
            <a:spAutoFit/>
          </a:bodyPr>
          <a:lstStyle/>
          <a:p>
            <a:r>
              <a:rPr lang="en-US" sz="2000" dirty="0" smtClean="0">
                <a:solidFill>
                  <a:prstClr val="black"/>
                </a:solidFill>
              </a:rPr>
              <a:t>Given the following code sequence, figure out the text:</a:t>
            </a:r>
          </a:p>
          <a:p>
            <a:r>
              <a:rPr lang="en-US" sz="2000" dirty="0" smtClean="0">
                <a:solidFill>
                  <a:prstClr val="black"/>
                </a:solidFill>
              </a:rPr>
              <a:t>1011001011011000101110</a:t>
            </a:r>
          </a:p>
          <a:p>
            <a:r>
              <a:rPr lang="en-US" sz="2000" dirty="0" smtClean="0">
                <a:solidFill>
                  <a:prstClr val="black"/>
                </a:solidFill>
              </a:rPr>
              <a:t>Traverse the tree until find a leaf – put character in queue</a:t>
            </a:r>
            <a:endParaRPr lang="en-US" sz="2000" dirty="0">
              <a:solidFill>
                <a:prstClr val="black"/>
              </a:solidFill>
            </a:endParaRPr>
          </a:p>
        </p:txBody>
      </p:sp>
      <p:sp>
        <p:nvSpPr>
          <p:cNvPr id="5" name="TextBox 4"/>
          <p:cNvSpPr txBox="1"/>
          <p:nvPr/>
        </p:nvSpPr>
        <p:spPr>
          <a:xfrm>
            <a:off x="2286000" y="152400"/>
            <a:ext cx="4675639" cy="523220"/>
          </a:xfrm>
          <a:prstGeom prst="rect">
            <a:avLst/>
          </a:prstGeom>
          <a:noFill/>
        </p:spPr>
        <p:txBody>
          <a:bodyPr wrap="none" rtlCol="0">
            <a:spAutoFit/>
          </a:bodyPr>
          <a:lstStyle/>
          <a:p>
            <a:r>
              <a:rPr lang="en-US" sz="2800" dirty="0" smtClean="0">
                <a:solidFill>
                  <a:prstClr val="black"/>
                </a:solidFill>
              </a:rPr>
              <a:t>Huffman Trees – how to use</a:t>
            </a:r>
            <a:endParaRPr lang="en-US" sz="2800" dirty="0">
              <a:solidFill>
                <a:prstClr val="black"/>
              </a:solidFill>
            </a:endParaRPr>
          </a:p>
        </p:txBody>
      </p:sp>
      <p:sp>
        <p:nvSpPr>
          <p:cNvPr id="2" name="TextBox 1"/>
          <p:cNvSpPr txBox="1"/>
          <p:nvPr/>
        </p:nvSpPr>
        <p:spPr>
          <a:xfrm>
            <a:off x="685800" y="6324600"/>
            <a:ext cx="2351926" cy="369332"/>
          </a:xfrm>
          <a:prstGeom prst="rect">
            <a:avLst/>
          </a:prstGeom>
          <a:noFill/>
        </p:spPr>
        <p:txBody>
          <a:bodyPr wrap="none" rtlCol="0">
            <a:spAutoFit/>
          </a:bodyPr>
          <a:lstStyle/>
          <a:p>
            <a:r>
              <a:rPr lang="en-US" dirty="0" smtClean="0">
                <a:solidFill>
                  <a:srgbClr val="FF0000"/>
                </a:solidFill>
              </a:rPr>
              <a:t>Answer: </a:t>
            </a:r>
            <a:r>
              <a:rPr lang="en-US" dirty="0" err="1" smtClean="0">
                <a:solidFill>
                  <a:srgbClr val="FF0000"/>
                </a:solidFill>
              </a:rPr>
              <a:t>abeabdecba</a:t>
            </a:r>
            <a:endParaRPr lang="en-US" dirty="0">
              <a:solidFill>
                <a:srgbClr val="FF0000"/>
              </a:solidFill>
            </a:endParaRPr>
          </a:p>
        </p:txBody>
      </p:sp>
      <p:graphicFrame>
        <p:nvGraphicFramePr>
          <p:cNvPr id="6" name="Table 5"/>
          <p:cNvGraphicFramePr>
            <a:graphicFrameLocks noGrp="1"/>
          </p:cNvGraphicFramePr>
          <p:nvPr/>
        </p:nvGraphicFramePr>
        <p:xfrm>
          <a:off x="6324600" y="914400"/>
          <a:ext cx="2438400" cy="2225040"/>
        </p:xfrm>
        <a:graphic>
          <a:graphicData uri="http://schemas.openxmlformats.org/drawingml/2006/table">
            <a:tbl>
              <a:tblPr firstRow="1" bandRow="1">
                <a:tableStyleId>{5C22544A-7EE6-4342-B048-85BDC9FD1C3A}</a:tableStyleId>
              </a:tblPr>
              <a:tblGrid>
                <a:gridCol w="812800"/>
                <a:gridCol w="812800"/>
                <a:gridCol w="812800"/>
              </a:tblGrid>
              <a:tr h="370840">
                <a:tc>
                  <a:txBody>
                    <a:bodyPr/>
                    <a:lstStyle/>
                    <a:p>
                      <a:r>
                        <a:rPr lang="en-US" dirty="0" smtClean="0"/>
                        <a:t>char</a:t>
                      </a:r>
                      <a:endParaRPr lang="en-US" dirty="0"/>
                    </a:p>
                  </a:txBody>
                  <a:tcPr/>
                </a:tc>
                <a:tc>
                  <a:txBody>
                    <a:bodyPr/>
                    <a:lstStyle/>
                    <a:p>
                      <a:r>
                        <a:rPr lang="en-US" dirty="0" smtClean="0"/>
                        <a:t>freq</a:t>
                      </a:r>
                      <a:endParaRPr lang="en-US" dirty="0"/>
                    </a:p>
                  </a:txBody>
                  <a:tcPr/>
                </a:tc>
                <a:tc>
                  <a:txBody>
                    <a:bodyPr/>
                    <a:lstStyle/>
                    <a:p>
                      <a:r>
                        <a:rPr lang="en-US" dirty="0" smtClean="0"/>
                        <a:t>code</a:t>
                      </a:r>
                      <a:endParaRPr lang="en-US" dirty="0"/>
                    </a:p>
                  </a:txBody>
                  <a:tcPr/>
                </a:tc>
              </a:tr>
              <a:tr h="370840">
                <a:tc>
                  <a:txBody>
                    <a:bodyPr/>
                    <a:lstStyle/>
                    <a:p>
                      <a:r>
                        <a:rPr lang="en-US" dirty="0" smtClean="0"/>
                        <a:t>b</a:t>
                      </a:r>
                      <a:endParaRPr lang="en-US" dirty="0"/>
                    </a:p>
                  </a:txBody>
                  <a:tcPr/>
                </a:tc>
                <a:tc>
                  <a:txBody>
                    <a:bodyPr/>
                    <a:lstStyle/>
                    <a:p>
                      <a:r>
                        <a:rPr lang="en-US" dirty="0" smtClean="0"/>
                        <a:t>3</a:t>
                      </a:r>
                      <a:endParaRPr lang="en-US" dirty="0"/>
                    </a:p>
                  </a:txBody>
                  <a:tcPr/>
                </a:tc>
                <a:tc>
                  <a:txBody>
                    <a:bodyPr/>
                    <a:lstStyle/>
                    <a:p>
                      <a:r>
                        <a:rPr lang="en-US" dirty="0" smtClean="0"/>
                        <a:t>11</a:t>
                      </a:r>
                      <a:endParaRPr lang="en-US" dirty="0"/>
                    </a:p>
                  </a:txBody>
                  <a:tcPr/>
                </a:tc>
              </a:tr>
              <a:tr h="370840">
                <a:tc>
                  <a:txBody>
                    <a:bodyPr/>
                    <a:lstStyle/>
                    <a:p>
                      <a:r>
                        <a:rPr lang="en-US" dirty="0" smtClean="0"/>
                        <a:t>a</a:t>
                      </a:r>
                      <a:endParaRPr lang="en-US" dirty="0"/>
                    </a:p>
                  </a:txBody>
                  <a:tcPr/>
                </a:tc>
                <a:tc>
                  <a:txBody>
                    <a:bodyPr/>
                    <a:lstStyle/>
                    <a:p>
                      <a:r>
                        <a:rPr lang="en-US" dirty="0" smtClean="0"/>
                        <a:t>3</a:t>
                      </a:r>
                      <a:endParaRPr lang="en-US" dirty="0"/>
                    </a:p>
                  </a:txBody>
                  <a:tcPr/>
                </a:tc>
                <a:tc>
                  <a:txBody>
                    <a:bodyPr/>
                    <a:lstStyle/>
                    <a:p>
                      <a:r>
                        <a:rPr lang="en-US" dirty="0" smtClean="0"/>
                        <a:t>10</a:t>
                      </a:r>
                      <a:endParaRPr lang="en-US" dirty="0"/>
                    </a:p>
                  </a:txBody>
                  <a:tcPr/>
                </a:tc>
              </a:tr>
              <a:tr h="370840">
                <a:tc>
                  <a:txBody>
                    <a:bodyPr/>
                    <a:lstStyle/>
                    <a:p>
                      <a:r>
                        <a:rPr lang="en-US" dirty="0" smtClean="0"/>
                        <a:t>e</a:t>
                      </a:r>
                      <a:endParaRPr lang="en-US" dirty="0"/>
                    </a:p>
                  </a:txBody>
                  <a:tcPr/>
                </a:tc>
                <a:tc>
                  <a:txBody>
                    <a:bodyPr/>
                    <a:lstStyle/>
                    <a:p>
                      <a:r>
                        <a:rPr lang="en-US" dirty="0" smtClean="0"/>
                        <a:t>2</a:t>
                      </a:r>
                      <a:endParaRPr lang="en-US" dirty="0"/>
                    </a:p>
                  </a:txBody>
                  <a:tcPr/>
                </a:tc>
                <a:tc>
                  <a:txBody>
                    <a:bodyPr/>
                    <a:lstStyle/>
                    <a:p>
                      <a:r>
                        <a:rPr lang="en-US" dirty="0" smtClean="0"/>
                        <a:t>00</a:t>
                      </a:r>
                      <a:endParaRPr lang="en-US" dirty="0"/>
                    </a:p>
                  </a:txBody>
                  <a:tcPr/>
                </a:tc>
              </a:tr>
              <a:tr h="370840">
                <a:tc>
                  <a:txBody>
                    <a:bodyPr/>
                    <a:lstStyle/>
                    <a:p>
                      <a:r>
                        <a:rPr lang="en-US" dirty="0" smtClean="0"/>
                        <a:t>d</a:t>
                      </a:r>
                      <a:endParaRPr lang="en-US" dirty="0"/>
                    </a:p>
                  </a:txBody>
                  <a:tcPr/>
                </a:tc>
                <a:tc>
                  <a:txBody>
                    <a:bodyPr/>
                    <a:lstStyle/>
                    <a:p>
                      <a:r>
                        <a:rPr lang="en-US" dirty="0" smtClean="0"/>
                        <a:t>1</a:t>
                      </a:r>
                      <a:endParaRPr lang="en-US" dirty="0"/>
                    </a:p>
                  </a:txBody>
                  <a:tcPr/>
                </a:tc>
                <a:tc>
                  <a:txBody>
                    <a:bodyPr/>
                    <a:lstStyle/>
                    <a:p>
                      <a:r>
                        <a:rPr lang="en-US" dirty="0" smtClean="0"/>
                        <a:t>011</a:t>
                      </a:r>
                      <a:endParaRPr lang="en-US" dirty="0"/>
                    </a:p>
                  </a:txBody>
                  <a:tcPr/>
                </a:tc>
              </a:tr>
              <a:tr h="370840">
                <a:tc>
                  <a:txBody>
                    <a:bodyPr/>
                    <a:lstStyle/>
                    <a:p>
                      <a:r>
                        <a:rPr lang="en-US" dirty="0" smtClean="0"/>
                        <a:t>c</a:t>
                      </a:r>
                      <a:endParaRPr lang="en-US" dirty="0"/>
                    </a:p>
                  </a:txBody>
                  <a:tcPr/>
                </a:tc>
                <a:tc>
                  <a:txBody>
                    <a:bodyPr/>
                    <a:lstStyle/>
                    <a:p>
                      <a:r>
                        <a:rPr lang="en-US" dirty="0" smtClean="0"/>
                        <a:t>1</a:t>
                      </a:r>
                      <a:endParaRPr lang="en-US" dirty="0"/>
                    </a:p>
                  </a:txBody>
                  <a:tcPr/>
                </a:tc>
                <a:tc>
                  <a:txBody>
                    <a:bodyPr/>
                    <a:lstStyle/>
                    <a:p>
                      <a:r>
                        <a:rPr lang="en-US" dirty="0" smtClean="0"/>
                        <a:t>010</a:t>
                      </a:r>
                      <a:endParaRPr lang="en-US" dirty="0"/>
                    </a:p>
                  </a:txBody>
                  <a:tcPr/>
                </a:tc>
              </a:tr>
            </a:tbl>
          </a:graphicData>
        </a:graphic>
      </p:graphicFrame>
      <p:grpSp>
        <p:nvGrpSpPr>
          <p:cNvPr id="7" name="Group 6"/>
          <p:cNvGrpSpPr/>
          <p:nvPr/>
        </p:nvGrpSpPr>
        <p:grpSpPr>
          <a:xfrm>
            <a:off x="1573162" y="3741620"/>
            <a:ext cx="884904" cy="328935"/>
            <a:chOff x="2792362" y="4542949"/>
            <a:chExt cx="884904" cy="328935"/>
          </a:xfrm>
        </p:grpSpPr>
        <p:sp>
          <p:nvSpPr>
            <p:cNvPr id="8" name="Rectangle 7"/>
            <p:cNvSpPr/>
            <p:nvPr/>
          </p:nvSpPr>
          <p:spPr>
            <a:xfrm>
              <a:off x="2792362" y="4547420"/>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4"/>
            <p:cNvGrpSpPr/>
            <p:nvPr/>
          </p:nvGrpSpPr>
          <p:grpSpPr>
            <a:xfrm>
              <a:off x="2804650" y="4542949"/>
              <a:ext cx="852055" cy="290945"/>
              <a:chOff x="2362200" y="6165273"/>
              <a:chExt cx="852055" cy="290945"/>
            </a:xfrm>
          </p:grpSpPr>
          <p:sp>
            <p:nvSpPr>
              <p:cNvPr id="10" name="Rectangle 9"/>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 </a:t>
                </a:r>
                <a:endParaRPr lang="en-US" dirty="0"/>
              </a:p>
            </p:txBody>
          </p:sp>
          <p:sp>
            <p:nvSpPr>
              <p:cNvPr id="11" name="Rectangle 10"/>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t>
                </a:r>
                <a:endParaRPr lang="en-US" dirty="0"/>
              </a:p>
            </p:txBody>
          </p:sp>
        </p:grpSp>
      </p:grpSp>
      <p:grpSp>
        <p:nvGrpSpPr>
          <p:cNvPr id="12" name="Group 11"/>
          <p:cNvGrpSpPr/>
          <p:nvPr/>
        </p:nvGrpSpPr>
        <p:grpSpPr>
          <a:xfrm>
            <a:off x="2605101" y="3706760"/>
            <a:ext cx="887137" cy="324464"/>
            <a:chOff x="4183625" y="4522838"/>
            <a:chExt cx="887137" cy="324464"/>
          </a:xfrm>
        </p:grpSpPr>
        <p:sp>
          <p:nvSpPr>
            <p:cNvPr id="13" name="Rectangle 12"/>
            <p:cNvSpPr/>
            <p:nvPr/>
          </p:nvSpPr>
          <p:spPr>
            <a:xfrm>
              <a:off x="4183625" y="4522838"/>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7"/>
            <p:cNvGrpSpPr/>
            <p:nvPr/>
          </p:nvGrpSpPr>
          <p:grpSpPr>
            <a:xfrm>
              <a:off x="4218707" y="4542055"/>
              <a:ext cx="852055" cy="290945"/>
              <a:chOff x="2362200" y="6165273"/>
              <a:chExt cx="852055" cy="290945"/>
            </a:xfrm>
          </p:grpSpPr>
          <p:sp>
            <p:nvSpPr>
              <p:cNvPr id="15" name="Rectangle 8"/>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 </a:t>
                </a:r>
                <a:endParaRPr lang="en-US" dirty="0"/>
              </a:p>
            </p:txBody>
          </p:sp>
          <p:sp>
            <p:nvSpPr>
              <p:cNvPr id="16" name="Rectangle 15"/>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
                </a:r>
                <a:endParaRPr lang="en-US" dirty="0"/>
              </a:p>
            </p:txBody>
          </p:sp>
        </p:grpSp>
      </p:grpSp>
      <p:grpSp>
        <p:nvGrpSpPr>
          <p:cNvPr id="17" name="Group 16"/>
          <p:cNvGrpSpPr/>
          <p:nvPr/>
        </p:nvGrpSpPr>
        <p:grpSpPr>
          <a:xfrm>
            <a:off x="973394" y="2910348"/>
            <a:ext cx="884904" cy="324464"/>
            <a:chOff x="6595659" y="2118850"/>
            <a:chExt cx="884904" cy="324464"/>
          </a:xfrm>
        </p:grpSpPr>
        <p:sp>
          <p:nvSpPr>
            <p:cNvPr id="18" name="Rectangle 17"/>
            <p:cNvSpPr/>
            <p:nvPr/>
          </p:nvSpPr>
          <p:spPr>
            <a:xfrm>
              <a:off x="6595659" y="2118850"/>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19" name="Group 121"/>
            <p:cNvGrpSpPr/>
            <p:nvPr/>
          </p:nvGrpSpPr>
          <p:grpSpPr>
            <a:xfrm>
              <a:off x="6599457" y="2122424"/>
              <a:ext cx="852055" cy="290945"/>
              <a:chOff x="2362200" y="6165273"/>
              <a:chExt cx="852055" cy="290945"/>
            </a:xfrm>
          </p:grpSpPr>
          <p:sp>
            <p:nvSpPr>
              <p:cNvPr id="20" name="Rectangle 19"/>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 </a:t>
                </a:r>
                <a:endParaRPr lang="en-US" dirty="0"/>
              </a:p>
            </p:txBody>
          </p:sp>
          <p:sp>
            <p:nvSpPr>
              <p:cNvPr id="21" name="Rectangle 20"/>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a:t>
                </a:r>
                <a:endParaRPr lang="en-US" dirty="0"/>
              </a:p>
            </p:txBody>
          </p:sp>
        </p:grpSp>
      </p:grpSp>
      <p:grpSp>
        <p:nvGrpSpPr>
          <p:cNvPr id="22" name="Group 21"/>
          <p:cNvGrpSpPr/>
          <p:nvPr/>
        </p:nvGrpSpPr>
        <p:grpSpPr>
          <a:xfrm>
            <a:off x="4275250" y="2934931"/>
            <a:ext cx="891608" cy="324464"/>
            <a:chOff x="1178083" y="3918155"/>
            <a:chExt cx="891608" cy="324464"/>
          </a:xfrm>
        </p:grpSpPr>
        <p:sp>
          <p:nvSpPr>
            <p:cNvPr id="23" name="Rectangle 22"/>
            <p:cNvSpPr/>
            <p:nvPr/>
          </p:nvSpPr>
          <p:spPr>
            <a:xfrm>
              <a:off x="1184787" y="3918155"/>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24" name="Group 126"/>
            <p:cNvGrpSpPr/>
            <p:nvPr/>
          </p:nvGrpSpPr>
          <p:grpSpPr>
            <a:xfrm>
              <a:off x="1178083" y="3924857"/>
              <a:ext cx="852055" cy="290945"/>
              <a:chOff x="2362200" y="6165273"/>
              <a:chExt cx="852055" cy="290945"/>
            </a:xfrm>
          </p:grpSpPr>
          <p:sp>
            <p:nvSpPr>
              <p:cNvPr id="25" name="Rectangle 24"/>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 </a:t>
                </a:r>
                <a:endParaRPr lang="en-US" dirty="0"/>
              </a:p>
            </p:txBody>
          </p:sp>
          <p:sp>
            <p:nvSpPr>
              <p:cNvPr id="26" name="Rectangle 25"/>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t>
                </a:r>
                <a:endParaRPr lang="en-US" dirty="0"/>
              </a:p>
            </p:txBody>
          </p:sp>
        </p:grpSp>
      </p:grpSp>
      <p:grpSp>
        <p:nvGrpSpPr>
          <p:cNvPr id="27" name="Group 26"/>
          <p:cNvGrpSpPr/>
          <p:nvPr/>
        </p:nvGrpSpPr>
        <p:grpSpPr>
          <a:xfrm>
            <a:off x="2128684" y="2900515"/>
            <a:ext cx="899653" cy="324466"/>
            <a:chOff x="7750949" y="2109017"/>
            <a:chExt cx="899653" cy="324466"/>
          </a:xfrm>
        </p:grpSpPr>
        <p:sp>
          <p:nvSpPr>
            <p:cNvPr id="28" name="Rectangle 27"/>
            <p:cNvSpPr/>
            <p:nvPr/>
          </p:nvSpPr>
          <p:spPr>
            <a:xfrm>
              <a:off x="7750949" y="2109017"/>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29" name="Group 131"/>
            <p:cNvGrpSpPr/>
            <p:nvPr/>
          </p:nvGrpSpPr>
          <p:grpSpPr>
            <a:xfrm>
              <a:off x="7765698" y="2109019"/>
              <a:ext cx="884904" cy="324464"/>
              <a:chOff x="3451123" y="3288891"/>
              <a:chExt cx="884904" cy="324464"/>
            </a:xfrm>
          </p:grpSpPr>
          <p:sp>
            <p:nvSpPr>
              <p:cNvPr id="30" name="Rectangle 29"/>
              <p:cNvSpPr/>
              <p:nvPr/>
            </p:nvSpPr>
            <p:spPr>
              <a:xfrm>
                <a:off x="3451123" y="3288891"/>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3460955" y="3299390"/>
                <a:ext cx="846021" cy="3041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grpSp>
      </p:grpSp>
      <p:cxnSp>
        <p:nvCxnSpPr>
          <p:cNvPr id="34" name="Straight Connector 33"/>
          <p:cNvCxnSpPr>
            <a:stCxn id="30" idx="2"/>
            <a:endCxn id="8" idx="0"/>
          </p:cNvCxnSpPr>
          <p:nvPr/>
        </p:nvCxnSpPr>
        <p:spPr>
          <a:xfrm flipH="1">
            <a:off x="2015614" y="3224981"/>
            <a:ext cx="570271" cy="52111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30" idx="2"/>
            <a:endCxn id="13" idx="0"/>
          </p:cNvCxnSpPr>
          <p:nvPr/>
        </p:nvCxnSpPr>
        <p:spPr>
          <a:xfrm>
            <a:off x="2585885" y="3224981"/>
            <a:ext cx="461668" cy="481779"/>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1573162" y="2079523"/>
            <a:ext cx="884904" cy="324464"/>
            <a:chOff x="2539853" y="4331109"/>
            <a:chExt cx="884904" cy="324464"/>
          </a:xfrm>
        </p:grpSpPr>
        <p:sp>
          <p:nvSpPr>
            <p:cNvPr id="37" name="Rectangle 36"/>
            <p:cNvSpPr/>
            <p:nvPr/>
          </p:nvSpPr>
          <p:spPr>
            <a:xfrm>
              <a:off x="2539853" y="433110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40" name="Rectangle 39"/>
            <p:cNvSpPr/>
            <p:nvPr/>
          </p:nvSpPr>
          <p:spPr>
            <a:xfrm>
              <a:off x="2544768" y="4356357"/>
              <a:ext cx="836189" cy="2844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grpSp>
      <p:cxnSp>
        <p:nvCxnSpPr>
          <p:cNvPr id="41" name="Straight Connector 40"/>
          <p:cNvCxnSpPr>
            <a:stCxn id="37" idx="2"/>
            <a:endCxn id="18" idx="0"/>
          </p:cNvCxnSpPr>
          <p:nvPr/>
        </p:nvCxnSpPr>
        <p:spPr>
          <a:xfrm flipH="1">
            <a:off x="1415846" y="2403987"/>
            <a:ext cx="599768" cy="506361"/>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37" idx="2"/>
            <a:endCxn id="28" idx="0"/>
          </p:cNvCxnSpPr>
          <p:nvPr/>
        </p:nvCxnSpPr>
        <p:spPr>
          <a:xfrm>
            <a:off x="2015614" y="2403987"/>
            <a:ext cx="555522" cy="496528"/>
          </a:xfrm>
          <a:prstGeom prst="line">
            <a:avLst/>
          </a:prstGeom>
        </p:spPr>
        <p:style>
          <a:lnRef idx="2">
            <a:schemeClr val="accent1"/>
          </a:lnRef>
          <a:fillRef idx="0">
            <a:schemeClr val="accent1"/>
          </a:fillRef>
          <a:effectRef idx="1">
            <a:schemeClr val="accent1"/>
          </a:effectRef>
          <a:fontRef idx="minor">
            <a:schemeClr val="tx1"/>
          </a:fontRef>
        </p:style>
      </p:cxnSp>
      <p:grpSp>
        <p:nvGrpSpPr>
          <p:cNvPr id="43" name="Group 42"/>
          <p:cNvGrpSpPr/>
          <p:nvPr/>
        </p:nvGrpSpPr>
        <p:grpSpPr>
          <a:xfrm>
            <a:off x="3288891" y="2913029"/>
            <a:ext cx="884904" cy="341448"/>
            <a:chOff x="0" y="3881505"/>
            <a:chExt cx="884904" cy="341448"/>
          </a:xfrm>
        </p:grpSpPr>
        <p:sp>
          <p:nvSpPr>
            <p:cNvPr id="44" name="Rectangle 43"/>
            <p:cNvSpPr/>
            <p:nvPr/>
          </p:nvSpPr>
          <p:spPr>
            <a:xfrm>
              <a:off x="0" y="389848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45" name="Group 147"/>
            <p:cNvGrpSpPr/>
            <p:nvPr/>
          </p:nvGrpSpPr>
          <p:grpSpPr>
            <a:xfrm>
              <a:off x="0" y="3881505"/>
              <a:ext cx="852055" cy="290945"/>
              <a:chOff x="2362200" y="6165273"/>
              <a:chExt cx="852055" cy="290945"/>
            </a:xfrm>
          </p:grpSpPr>
          <p:sp>
            <p:nvSpPr>
              <p:cNvPr id="46" name="Rectangle 45"/>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 </a:t>
                </a:r>
                <a:endParaRPr lang="en-US" dirty="0"/>
              </a:p>
            </p:txBody>
          </p:sp>
          <p:sp>
            <p:nvSpPr>
              <p:cNvPr id="47" name="Rectangle 46"/>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grpSp>
      </p:grpSp>
      <p:grpSp>
        <p:nvGrpSpPr>
          <p:cNvPr id="48" name="Group 47"/>
          <p:cNvGrpSpPr/>
          <p:nvPr/>
        </p:nvGrpSpPr>
        <p:grpSpPr>
          <a:xfrm>
            <a:off x="3783636" y="2054943"/>
            <a:ext cx="884904" cy="324464"/>
            <a:chOff x="2539853" y="4331109"/>
            <a:chExt cx="884904" cy="324464"/>
          </a:xfrm>
        </p:grpSpPr>
        <p:sp>
          <p:nvSpPr>
            <p:cNvPr id="49" name="Rectangle 48"/>
            <p:cNvSpPr/>
            <p:nvPr/>
          </p:nvSpPr>
          <p:spPr>
            <a:xfrm>
              <a:off x="2539853" y="433110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52" name="Rectangle 51"/>
            <p:cNvSpPr/>
            <p:nvPr/>
          </p:nvSpPr>
          <p:spPr>
            <a:xfrm>
              <a:off x="2576049" y="4356357"/>
              <a:ext cx="804908" cy="27955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grpSp>
      <p:cxnSp>
        <p:nvCxnSpPr>
          <p:cNvPr id="53" name="Straight Connector 52"/>
          <p:cNvCxnSpPr>
            <a:stCxn id="49" idx="2"/>
            <a:endCxn id="44" idx="0"/>
          </p:cNvCxnSpPr>
          <p:nvPr/>
        </p:nvCxnSpPr>
        <p:spPr>
          <a:xfrm flipH="1">
            <a:off x="3731343" y="2379407"/>
            <a:ext cx="494745" cy="5506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49" idx="2"/>
            <a:endCxn id="23" idx="0"/>
          </p:cNvCxnSpPr>
          <p:nvPr/>
        </p:nvCxnSpPr>
        <p:spPr>
          <a:xfrm>
            <a:off x="4226088" y="2379407"/>
            <a:ext cx="498318" cy="555524"/>
          </a:xfrm>
          <a:prstGeom prst="line">
            <a:avLst/>
          </a:prstGeom>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741416" y="1204452"/>
            <a:ext cx="884904" cy="324464"/>
            <a:chOff x="2539853" y="4331109"/>
            <a:chExt cx="884904" cy="324464"/>
          </a:xfrm>
        </p:grpSpPr>
        <p:sp>
          <p:nvSpPr>
            <p:cNvPr id="56" name="Rectangle 55"/>
            <p:cNvSpPr/>
            <p:nvPr/>
          </p:nvSpPr>
          <p:spPr>
            <a:xfrm>
              <a:off x="2539853" y="433110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59" name="Rectangle 58"/>
            <p:cNvSpPr/>
            <p:nvPr/>
          </p:nvSpPr>
          <p:spPr>
            <a:xfrm>
              <a:off x="2556385" y="4356357"/>
              <a:ext cx="824572" cy="2893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grpSp>
      <p:cxnSp>
        <p:nvCxnSpPr>
          <p:cNvPr id="60" name="Straight Connector 59"/>
          <p:cNvCxnSpPr>
            <a:stCxn id="56" idx="2"/>
            <a:endCxn id="37" idx="0"/>
          </p:cNvCxnSpPr>
          <p:nvPr/>
        </p:nvCxnSpPr>
        <p:spPr>
          <a:xfrm flipH="1">
            <a:off x="2015614" y="1528916"/>
            <a:ext cx="1168254" cy="550607"/>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56" idx="2"/>
            <a:endCxn id="49" idx="0"/>
          </p:cNvCxnSpPr>
          <p:nvPr/>
        </p:nvCxnSpPr>
        <p:spPr>
          <a:xfrm>
            <a:off x="3183868" y="1528916"/>
            <a:ext cx="1042220" cy="52602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63618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991613"/>
            <a:ext cx="8382000" cy="1323439"/>
          </a:xfrm>
          <a:prstGeom prst="rect">
            <a:avLst/>
          </a:prstGeom>
        </p:spPr>
        <p:txBody>
          <a:bodyPr wrap="square">
            <a:spAutoFit/>
          </a:bodyPr>
          <a:lstStyle/>
          <a:p>
            <a:pPr marL="457200" lvl="0" indent="-457200">
              <a:buAutoNum type="arabicParenR"/>
              <a:tabLst>
                <a:tab pos="6400800" algn="l"/>
              </a:tabLst>
            </a:pPr>
            <a:r>
              <a:rPr lang="en-US" sz="2000" dirty="0" smtClean="0">
                <a:latin typeface="Times"/>
              </a:rPr>
              <a:t>Compute the frequency of each character</a:t>
            </a:r>
          </a:p>
          <a:p>
            <a:pPr lvl="1">
              <a:tabLst>
                <a:tab pos="6400800" algn="l"/>
              </a:tabLst>
            </a:pPr>
            <a:r>
              <a:rPr lang="en-US" sz="2000" dirty="0">
                <a:latin typeface="Times"/>
              </a:rPr>
              <a:t> </a:t>
            </a:r>
            <a:r>
              <a:rPr lang="en-US" sz="2000" dirty="0" smtClean="0">
                <a:latin typeface="Times"/>
              </a:rPr>
              <a:t>        </a:t>
            </a:r>
            <a:r>
              <a:rPr lang="en-US" sz="2000" u="sng" dirty="0" smtClean="0">
                <a:latin typeface="Times"/>
              </a:rPr>
              <a:t>Example</a:t>
            </a:r>
            <a:r>
              <a:rPr lang="en-US" sz="2000" dirty="0" smtClean="0">
                <a:latin typeface="Times"/>
              </a:rPr>
              <a:t>: for the string “better tree” </a:t>
            </a:r>
          </a:p>
          <a:p>
            <a:pPr marL="800100" lvl="1" indent="-342900">
              <a:buFont typeface="Arial" panose="020B0604020202020204" pitchFamily="34" charset="0"/>
              <a:buChar char="•"/>
              <a:tabLst>
                <a:tab pos="6400800" algn="l"/>
              </a:tabLst>
            </a:pPr>
            <a:endParaRPr lang="en-US" sz="2000" dirty="0" smtClean="0">
              <a:latin typeface="Times"/>
            </a:endParaRPr>
          </a:p>
          <a:p>
            <a:pPr marL="914400" lvl="1" indent="-457200">
              <a:buAutoNum type="arabicParenR"/>
              <a:tabLst>
                <a:tab pos="6400800" algn="l"/>
              </a:tabLst>
            </a:pPr>
            <a:endParaRPr lang="en-US" sz="2000" dirty="0" smtClean="0">
              <a:latin typeface="Times"/>
            </a:endParaRPr>
          </a:p>
        </p:txBody>
      </p:sp>
      <p:sp>
        <p:nvSpPr>
          <p:cNvPr id="6" name="TextBox 5"/>
          <p:cNvSpPr txBox="1"/>
          <p:nvPr/>
        </p:nvSpPr>
        <p:spPr>
          <a:xfrm>
            <a:off x="2286000" y="152400"/>
            <a:ext cx="4335802" cy="523220"/>
          </a:xfrm>
          <a:prstGeom prst="rect">
            <a:avLst/>
          </a:prstGeom>
          <a:noFill/>
        </p:spPr>
        <p:txBody>
          <a:bodyPr wrap="none" rtlCol="0">
            <a:spAutoFit/>
          </a:bodyPr>
          <a:lstStyle/>
          <a:p>
            <a:r>
              <a:rPr lang="en-US" sz="2800" dirty="0" smtClean="0"/>
              <a:t>Huffman Trees – Example</a:t>
            </a:r>
            <a:endParaRPr lang="en-US" sz="2800" dirty="0"/>
          </a:p>
        </p:txBody>
      </p:sp>
      <p:sp>
        <p:nvSpPr>
          <p:cNvPr id="21" name="Rectangle 20"/>
          <p:cNvSpPr/>
          <p:nvPr/>
        </p:nvSpPr>
        <p:spPr>
          <a:xfrm>
            <a:off x="556780" y="1742789"/>
            <a:ext cx="8382000" cy="400110"/>
          </a:xfrm>
          <a:prstGeom prst="rect">
            <a:avLst/>
          </a:prstGeom>
        </p:spPr>
        <p:txBody>
          <a:bodyPr wrap="square">
            <a:spAutoFit/>
          </a:bodyPr>
          <a:lstStyle/>
          <a:p>
            <a:pPr lvl="1">
              <a:tabLst>
                <a:tab pos="6400800" algn="l"/>
              </a:tabLst>
            </a:pPr>
            <a:r>
              <a:rPr lang="en-US" sz="2000" dirty="0" err="1" smtClean="0">
                <a:latin typeface="Times"/>
              </a:rPr>
              <a:t>freq</a:t>
            </a:r>
            <a:r>
              <a:rPr lang="en-US" sz="2000" baseline="-25000" dirty="0" err="1" smtClean="0">
                <a:latin typeface="Times"/>
              </a:rPr>
              <a:t>b</a:t>
            </a:r>
            <a:r>
              <a:rPr lang="en-US" sz="2000" dirty="0" smtClean="0">
                <a:latin typeface="Times"/>
              </a:rPr>
              <a:t>=1, </a:t>
            </a:r>
            <a:r>
              <a:rPr lang="en-US" sz="2000" dirty="0" err="1" smtClean="0">
                <a:latin typeface="Times"/>
              </a:rPr>
              <a:t>freq</a:t>
            </a:r>
            <a:r>
              <a:rPr lang="en-US" sz="2000" baseline="-25000" dirty="0" err="1" smtClean="0">
                <a:latin typeface="Times"/>
              </a:rPr>
              <a:t>e</a:t>
            </a:r>
            <a:r>
              <a:rPr lang="en-US" sz="2000" dirty="0" smtClean="0">
                <a:latin typeface="Times"/>
              </a:rPr>
              <a:t>=4, </a:t>
            </a:r>
            <a:r>
              <a:rPr lang="en-US" sz="2000" dirty="0" err="1" smtClean="0">
                <a:latin typeface="Times"/>
              </a:rPr>
              <a:t>freq</a:t>
            </a:r>
            <a:r>
              <a:rPr lang="en-US" sz="2000" baseline="-25000" dirty="0" err="1" smtClean="0">
                <a:latin typeface="Times"/>
              </a:rPr>
              <a:t>t</a:t>
            </a:r>
            <a:r>
              <a:rPr lang="en-US" sz="2000" dirty="0" smtClean="0">
                <a:latin typeface="Times"/>
              </a:rPr>
              <a:t>=3, </a:t>
            </a:r>
            <a:r>
              <a:rPr lang="en-US" sz="2000" dirty="0" err="1" smtClean="0">
                <a:latin typeface="Times"/>
              </a:rPr>
              <a:t>freq</a:t>
            </a:r>
            <a:r>
              <a:rPr lang="en-US" sz="2000" baseline="-25000" dirty="0" err="1" smtClean="0">
                <a:latin typeface="Times"/>
              </a:rPr>
              <a:t>r</a:t>
            </a:r>
            <a:r>
              <a:rPr lang="en-US" sz="2000" dirty="0" smtClean="0">
                <a:latin typeface="Times"/>
              </a:rPr>
              <a:t>=2, </a:t>
            </a:r>
            <a:r>
              <a:rPr lang="en-US" sz="2000" dirty="0" err="1" smtClean="0">
                <a:latin typeface="Times"/>
              </a:rPr>
              <a:t>freq</a:t>
            </a:r>
            <a:r>
              <a:rPr lang="en-US" sz="2000" baseline="-25000" dirty="0" err="1" smtClean="0">
                <a:latin typeface="Times"/>
              </a:rPr>
              <a:t>Space</a:t>
            </a:r>
            <a:r>
              <a:rPr lang="en-US" sz="2000" dirty="0" smtClean="0">
                <a:latin typeface="Times"/>
              </a:rPr>
              <a:t>=1</a:t>
            </a:r>
          </a:p>
        </p:txBody>
      </p:sp>
      <p:sp>
        <p:nvSpPr>
          <p:cNvPr id="23" name="Rectangle 22"/>
          <p:cNvSpPr/>
          <p:nvPr/>
        </p:nvSpPr>
        <p:spPr>
          <a:xfrm>
            <a:off x="290955" y="2176724"/>
            <a:ext cx="8382000" cy="1015663"/>
          </a:xfrm>
          <a:prstGeom prst="rect">
            <a:avLst/>
          </a:prstGeom>
        </p:spPr>
        <p:txBody>
          <a:bodyPr wrap="square">
            <a:spAutoFit/>
          </a:bodyPr>
          <a:lstStyle/>
          <a:p>
            <a:pPr marL="457200" lvl="0" indent="-457200">
              <a:buFont typeface="+mj-lt"/>
              <a:buAutoNum type="arabicParenR" startAt="2"/>
              <a:tabLst>
                <a:tab pos="6400800" algn="l"/>
              </a:tabLst>
            </a:pPr>
            <a:r>
              <a:rPr lang="en-US" sz="2000" dirty="0" smtClean="0">
                <a:latin typeface="Times"/>
              </a:rPr>
              <a:t>Build a “coding tree</a:t>
            </a:r>
            <a:r>
              <a:rPr lang="en-US" sz="2000" dirty="0" smtClean="0">
                <a:latin typeface="Times"/>
              </a:rPr>
              <a:t>”</a:t>
            </a:r>
            <a:endParaRPr lang="en-US" sz="2000" dirty="0" smtClean="0">
              <a:latin typeface="Times"/>
            </a:endParaRPr>
          </a:p>
          <a:p>
            <a:pPr marL="800100" lvl="1" indent="-342900">
              <a:buFont typeface="Arial" panose="020B0604020202020204" pitchFamily="34" charset="0"/>
              <a:buChar char="•"/>
              <a:tabLst>
                <a:tab pos="6400800" algn="l"/>
              </a:tabLst>
            </a:pPr>
            <a:r>
              <a:rPr lang="en-US" sz="2000" dirty="0" smtClean="0">
                <a:latin typeface="Times"/>
              </a:rPr>
              <a:t>Insert characters into a priority queue, lower-frequency first</a:t>
            </a:r>
          </a:p>
          <a:p>
            <a:pPr lvl="2">
              <a:tabLst>
                <a:tab pos="6400800" algn="l"/>
              </a:tabLst>
            </a:pPr>
            <a:r>
              <a:rPr lang="en-US" sz="2000" dirty="0">
                <a:latin typeface="Times"/>
              </a:rPr>
              <a:t> </a:t>
            </a:r>
            <a:r>
              <a:rPr lang="en-US" sz="2000" dirty="0" smtClean="0">
                <a:latin typeface="Times"/>
              </a:rPr>
              <a:t> </a:t>
            </a:r>
            <a:r>
              <a:rPr lang="en-US" sz="2000" u="sng" dirty="0" smtClean="0">
                <a:latin typeface="Times"/>
              </a:rPr>
              <a:t>Example</a:t>
            </a:r>
            <a:r>
              <a:rPr lang="en-US" sz="2000" dirty="0" smtClean="0">
                <a:latin typeface="Times"/>
              </a:rPr>
              <a:t>: consider each character as a node with char &amp; freq</a:t>
            </a:r>
          </a:p>
        </p:txBody>
      </p:sp>
      <p:grpSp>
        <p:nvGrpSpPr>
          <p:cNvPr id="3" name="Group 4"/>
          <p:cNvGrpSpPr/>
          <p:nvPr/>
        </p:nvGrpSpPr>
        <p:grpSpPr>
          <a:xfrm>
            <a:off x="1844818" y="3167928"/>
            <a:ext cx="4191000" cy="304800"/>
            <a:chOff x="1447800" y="5029200"/>
            <a:chExt cx="4191000" cy="304800"/>
          </a:xfrm>
        </p:grpSpPr>
        <p:sp>
          <p:nvSpPr>
            <p:cNvPr id="4" name="Rectangle 3"/>
            <p:cNvSpPr/>
            <p:nvPr/>
          </p:nvSpPr>
          <p:spPr>
            <a:xfrm>
              <a:off x="4019550" y="50292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 | 3</a:t>
              </a:r>
              <a:endParaRPr lang="en-US" dirty="0"/>
            </a:p>
          </p:txBody>
        </p:sp>
        <p:sp>
          <p:nvSpPr>
            <p:cNvPr id="11" name="Rectangle 10"/>
            <p:cNvSpPr/>
            <p:nvPr/>
          </p:nvSpPr>
          <p:spPr>
            <a:xfrm>
              <a:off x="4876800" y="50292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 | 4</a:t>
              </a:r>
              <a:endParaRPr lang="en-US" dirty="0"/>
            </a:p>
          </p:txBody>
        </p:sp>
        <p:sp>
          <p:nvSpPr>
            <p:cNvPr id="12" name="Rectangle 11"/>
            <p:cNvSpPr/>
            <p:nvPr/>
          </p:nvSpPr>
          <p:spPr>
            <a:xfrm>
              <a:off x="1447800" y="50292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 | 1</a:t>
              </a:r>
              <a:endParaRPr lang="en-US" dirty="0"/>
            </a:p>
          </p:txBody>
        </p:sp>
        <p:sp>
          <p:nvSpPr>
            <p:cNvPr id="13" name="Rectangle 12"/>
            <p:cNvSpPr/>
            <p:nvPr/>
          </p:nvSpPr>
          <p:spPr>
            <a:xfrm>
              <a:off x="2305050" y="50292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Sp | 1</a:t>
              </a:r>
              <a:endParaRPr lang="en-US" dirty="0"/>
            </a:p>
          </p:txBody>
        </p:sp>
        <p:sp>
          <p:nvSpPr>
            <p:cNvPr id="14" name="Rectangle 13"/>
            <p:cNvSpPr/>
            <p:nvPr/>
          </p:nvSpPr>
          <p:spPr>
            <a:xfrm>
              <a:off x="3162300" y="50292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 | 2</a:t>
              </a:r>
              <a:endParaRPr lang="en-US" dirty="0"/>
            </a:p>
          </p:txBody>
        </p:sp>
      </p:grpSp>
      <p:sp>
        <p:nvSpPr>
          <p:cNvPr id="25" name="Rectangle 24"/>
          <p:cNvSpPr/>
          <p:nvPr/>
        </p:nvSpPr>
        <p:spPr>
          <a:xfrm>
            <a:off x="319087" y="3437277"/>
            <a:ext cx="8382000" cy="1323439"/>
          </a:xfrm>
          <a:prstGeom prst="rect">
            <a:avLst/>
          </a:prstGeom>
        </p:spPr>
        <p:txBody>
          <a:bodyPr wrap="square">
            <a:spAutoFit/>
          </a:bodyPr>
          <a:lstStyle/>
          <a:p>
            <a:pPr marL="800100" lvl="1" indent="-342900">
              <a:buFont typeface="Arial" panose="020B0604020202020204" pitchFamily="34" charset="0"/>
              <a:buChar char="•"/>
              <a:tabLst>
                <a:tab pos="6400800" algn="l"/>
              </a:tabLst>
            </a:pPr>
            <a:r>
              <a:rPr lang="en-US" sz="2000" dirty="0" smtClean="0">
                <a:latin typeface="Times"/>
              </a:rPr>
              <a:t>Remove first two characters (</a:t>
            </a:r>
            <a:r>
              <a:rPr lang="en-US" sz="2000" dirty="0" err="1" smtClean="0">
                <a:latin typeface="Times"/>
              </a:rPr>
              <a:t>ie</a:t>
            </a:r>
            <a:r>
              <a:rPr lang="en-US" sz="2000" dirty="0" smtClean="0">
                <a:latin typeface="Times"/>
              </a:rPr>
              <a:t>, two with lowest frequency)</a:t>
            </a:r>
          </a:p>
          <a:p>
            <a:pPr marL="800100" lvl="1" indent="-342900">
              <a:buFont typeface="Arial" panose="020B0604020202020204" pitchFamily="34" charset="0"/>
              <a:buChar char="•"/>
              <a:tabLst>
                <a:tab pos="6400800" algn="l"/>
              </a:tabLst>
            </a:pPr>
            <a:r>
              <a:rPr lang="en-US" sz="2000" dirty="0" smtClean="0">
                <a:latin typeface="Times"/>
              </a:rPr>
              <a:t>Create a new node, with these two characters as children; new node has a “</a:t>
            </a:r>
            <a:r>
              <a:rPr lang="en-US" sz="2000" dirty="0" err="1" smtClean="0">
                <a:latin typeface="Times"/>
              </a:rPr>
              <a:t>freq</a:t>
            </a:r>
            <a:r>
              <a:rPr lang="en-US" sz="2000" dirty="0" smtClean="0">
                <a:latin typeface="Times"/>
              </a:rPr>
              <a:t>” of the combined frequency of the two children</a:t>
            </a:r>
          </a:p>
          <a:p>
            <a:pPr marL="800100" lvl="1" indent="-342900">
              <a:buFont typeface="Arial" panose="020B0604020202020204" pitchFamily="34" charset="0"/>
              <a:buChar char="•"/>
              <a:tabLst>
                <a:tab pos="6400800" algn="l"/>
              </a:tabLst>
            </a:pPr>
            <a:r>
              <a:rPr lang="en-US" sz="2000" dirty="0" smtClean="0">
                <a:latin typeface="Times"/>
              </a:rPr>
              <a:t>Insert new node in priority queue in correct position</a:t>
            </a:r>
          </a:p>
        </p:txBody>
      </p:sp>
      <p:sp>
        <p:nvSpPr>
          <p:cNvPr id="26" name="Rectangle 25"/>
          <p:cNvSpPr/>
          <p:nvPr/>
        </p:nvSpPr>
        <p:spPr>
          <a:xfrm>
            <a:off x="357173" y="4696956"/>
            <a:ext cx="7886702" cy="1631216"/>
          </a:xfrm>
          <a:prstGeom prst="rect">
            <a:avLst/>
          </a:prstGeom>
        </p:spPr>
        <p:txBody>
          <a:bodyPr wrap="square">
            <a:spAutoFit/>
          </a:bodyPr>
          <a:lstStyle/>
          <a:p>
            <a:pPr marL="1257300" lvl="2" indent="-342900">
              <a:tabLst>
                <a:tab pos="6400800" algn="l"/>
              </a:tabLst>
            </a:pPr>
            <a:r>
              <a:rPr lang="en-US" sz="2000" dirty="0" smtClean="0">
                <a:latin typeface="Times"/>
              </a:rPr>
              <a:t>	</a:t>
            </a:r>
            <a:r>
              <a:rPr lang="en-US" sz="2000" u="sng" dirty="0" smtClean="0">
                <a:latin typeface="Times"/>
              </a:rPr>
              <a:t>Example</a:t>
            </a:r>
            <a:r>
              <a:rPr lang="en-US" sz="2000" dirty="0">
                <a:latin typeface="Times"/>
              </a:rPr>
              <a:t>: </a:t>
            </a:r>
          </a:p>
          <a:p>
            <a:pPr lvl="1">
              <a:tabLst>
                <a:tab pos="6400800" algn="l"/>
              </a:tabLst>
            </a:pPr>
            <a:endParaRPr lang="en-US" sz="2000" dirty="0" smtClean="0">
              <a:latin typeface="Times"/>
            </a:endParaRPr>
          </a:p>
          <a:p>
            <a:pPr marL="800100" lvl="1" indent="-342900">
              <a:buFont typeface="Arial" panose="020B0604020202020204" pitchFamily="34" charset="0"/>
              <a:buChar char="•"/>
              <a:tabLst>
                <a:tab pos="6400800" algn="l"/>
              </a:tabLst>
            </a:pPr>
            <a:endParaRPr lang="en-US" sz="2000" dirty="0">
              <a:latin typeface="Times"/>
            </a:endParaRPr>
          </a:p>
          <a:p>
            <a:pPr marL="800100" lvl="1" indent="-342900">
              <a:buFont typeface="Arial" panose="020B0604020202020204" pitchFamily="34" charset="0"/>
              <a:buChar char="•"/>
              <a:tabLst>
                <a:tab pos="6400800" algn="l"/>
              </a:tabLst>
            </a:pPr>
            <a:endParaRPr lang="en-US" sz="2000" dirty="0">
              <a:latin typeface="Times"/>
            </a:endParaRPr>
          </a:p>
          <a:p>
            <a:pPr marL="800100" lvl="1" indent="-342900">
              <a:buFont typeface="Arial" panose="020B0604020202020204" pitchFamily="34" charset="0"/>
              <a:buChar char="•"/>
              <a:tabLst>
                <a:tab pos="6400800" algn="l"/>
              </a:tabLst>
            </a:pPr>
            <a:r>
              <a:rPr lang="en-US" sz="2000" dirty="0" smtClean="0">
                <a:latin typeface="Times"/>
              </a:rPr>
              <a:t>Repeat until there is a single tree</a:t>
            </a:r>
          </a:p>
        </p:txBody>
      </p:sp>
      <p:grpSp>
        <p:nvGrpSpPr>
          <p:cNvPr id="5" name="Group 66560"/>
          <p:cNvGrpSpPr/>
          <p:nvPr/>
        </p:nvGrpSpPr>
        <p:grpSpPr>
          <a:xfrm>
            <a:off x="2932402" y="4831773"/>
            <a:ext cx="3429000" cy="990600"/>
            <a:chOff x="2362200" y="5562600"/>
            <a:chExt cx="3429000" cy="990600"/>
          </a:xfrm>
        </p:grpSpPr>
        <p:grpSp>
          <p:nvGrpSpPr>
            <p:cNvPr id="7" name="Group 66559"/>
            <p:cNvGrpSpPr/>
            <p:nvPr/>
          </p:nvGrpSpPr>
          <p:grpSpPr>
            <a:xfrm>
              <a:off x="2895600" y="5562600"/>
              <a:ext cx="1619250" cy="990600"/>
              <a:chOff x="2895600" y="5562600"/>
              <a:chExt cx="1619250" cy="990600"/>
            </a:xfrm>
          </p:grpSpPr>
          <p:sp>
            <p:nvSpPr>
              <p:cNvPr id="17" name="Rectangle 16"/>
              <p:cNvSpPr/>
              <p:nvPr/>
            </p:nvSpPr>
            <p:spPr>
              <a:xfrm>
                <a:off x="3276600" y="55626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 2</a:t>
                </a:r>
                <a:endParaRPr lang="en-US" dirty="0"/>
              </a:p>
            </p:txBody>
          </p:sp>
          <p:sp>
            <p:nvSpPr>
              <p:cNvPr id="19" name="Rectangle 18"/>
              <p:cNvSpPr/>
              <p:nvPr/>
            </p:nvSpPr>
            <p:spPr>
              <a:xfrm>
                <a:off x="2895600" y="62484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 | 1</a:t>
                </a:r>
                <a:endParaRPr lang="en-US" dirty="0"/>
              </a:p>
            </p:txBody>
          </p:sp>
          <p:sp>
            <p:nvSpPr>
              <p:cNvPr id="20" name="Rectangle 19"/>
              <p:cNvSpPr/>
              <p:nvPr/>
            </p:nvSpPr>
            <p:spPr>
              <a:xfrm>
                <a:off x="3752850" y="62484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Sp| 1</a:t>
                </a:r>
                <a:endParaRPr lang="en-US" dirty="0"/>
              </a:p>
            </p:txBody>
          </p:sp>
          <p:cxnSp>
            <p:nvCxnSpPr>
              <p:cNvPr id="22" name="Straight Connector 21"/>
              <p:cNvCxnSpPr>
                <a:stCxn id="17" idx="2"/>
                <a:endCxn id="19" idx="0"/>
              </p:cNvCxnSpPr>
              <p:nvPr/>
            </p:nvCxnSpPr>
            <p:spPr>
              <a:xfrm flipH="1">
                <a:off x="3276600" y="5867400"/>
                <a:ext cx="381000"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7" idx="2"/>
                <a:endCxn id="20" idx="0"/>
              </p:cNvCxnSpPr>
              <p:nvPr/>
            </p:nvCxnSpPr>
            <p:spPr>
              <a:xfrm>
                <a:off x="3657600" y="5867400"/>
                <a:ext cx="476250" cy="3810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29" name="Rectangle 28"/>
            <p:cNvSpPr/>
            <p:nvPr/>
          </p:nvSpPr>
          <p:spPr>
            <a:xfrm>
              <a:off x="4171950" y="55626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 | 3</a:t>
              </a:r>
              <a:endParaRPr lang="en-US" dirty="0"/>
            </a:p>
          </p:txBody>
        </p:sp>
        <p:sp>
          <p:nvSpPr>
            <p:cNvPr id="30" name="Rectangle 29"/>
            <p:cNvSpPr/>
            <p:nvPr/>
          </p:nvSpPr>
          <p:spPr>
            <a:xfrm>
              <a:off x="5029200" y="55626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 |4</a:t>
              </a:r>
              <a:endParaRPr lang="en-US" dirty="0"/>
            </a:p>
          </p:txBody>
        </p:sp>
        <p:sp>
          <p:nvSpPr>
            <p:cNvPr id="33" name="Rectangle 32"/>
            <p:cNvSpPr/>
            <p:nvPr/>
          </p:nvSpPr>
          <p:spPr>
            <a:xfrm>
              <a:off x="2362200" y="55626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 | 2</a:t>
              </a:r>
              <a:endParaRPr lang="en-US" dirty="0"/>
            </a:p>
          </p:txBody>
        </p:sp>
      </p:grpSp>
    </p:spTree>
    <p:extLst>
      <p:ext uri="{BB962C8B-B14F-4D97-AF65-F5344CB8AC3E}">
        <p14:creationId xmlns="" xmlns:p14="http://schemas.microsoft.com/office/powerpoint/2010/main" val="398426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5" grpId="0"/>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382000" cy="1015663"/>
          </a:xfrm>
          <a:prstGeom prst="rect">
            <a:avLst/>
          </a:prstGeom>
        </p:spPr>
        <p:txBody>
          <a:bodyPr wrap="square">
            <a:spAutoFit/>
          </a:bodyPr>
          <a:lstStyle/>
          <a:p>
            <a:pPr marL="800100" lvl="1" indent="-342900">
              <a:buFont typeface="Arial" panose="020B0604020202020204" pitchFamily="34" charset="0"/>
              <a:buChar char="•"/>
              <a:tabLst>
                <a:tab pos="6400800" algn="l"/>
              </a:tabLst>
            </a:pPr>
            <a:r>
              <a:rPr lang="en-US" sz="2000" dirty="0" smtClean="0">
                <a:latin typeface="Times"/>
              </a:rPr>
              <a:t>Repeat until there is a single tree</a:t>
            </a:r>
          </a:p>
          <a:p>
            <a:pPr marL="800100" lvl="1" indent="-342900">
              <a:buFont typeface="Arial" panose="020B0604020202020204" pitchFamily="34" charset="0"/>
              <a:buChar char="•"/>
              <a:tabLst>
                <a:tab pos="6400800" algn="l"/>
              </a:tabLst>
            </a:pPr>
            <a:endParaRPr lang="en-US" sz="2000" dirty="0" smtClean="0">
              <a:latin typeface="Times"/>
            </a:endParaRPr>
          </a:p>
          <a:p>
            <a:pPr marL="914400" lvl="1" indent="-457200">
              <a:buAutoNum type="arabicParenR"/>
              <a:tabLst>
                <a:tab pos="6400800" algn="l"/>
              </a:tabLst>
            </a:pPr>
            <a:endParaRPr lang="en-US" sz="2000" dirty="0" smtClean="0">
              <a:latin typeface="Times"/>
            </a:endParaRPr>
          </a:p>
        </p:txBody>
      </p:sp>
      <p:sp>
        <p:nvSpPr>
          <p:cNvPr id="6" name="TextBox 5"/>
          <p:cNvSpPr txBox="1"/>
          <p:nvPr/>
        </p:nvSpPr>
        <p:spPr>
          <a:xfrm>
            <a:off x="2286000" y="76200"/>
            <a:ext cx="4335802" cy="523220"/>
          </a:xfrm>
          <a:prstGeom prst="rect">
            <a:avLst/>
          </a:prstGeom>
          <a:noFill/>
        </p:spPr>
        <p:txBody>
          <a:bodyPr wrap="none" rtlCol="0">
            <a:spAutoFit/>
          </a:bodyPr>
          <a:lstStyle/>
          <a:p>
            <a:r>
              <a:rPr lang="en-US" sz="2800" dirty="0" smtClean="0"/>
              <a:t>Huffman Trees – Example</a:t>
            </a:r>
            <a:endParaRPr lang="en-US" sz="2800" dirty="0"/>
          </a:p>
        </p:txBody>
      </p:sp>
      <p:sp>
        <p:nvSpPr>
          <p:cNvPr id="66564" name="Rectangle 66563"/>
          <p:cNvSpPr/>
          <p:nvPr/>
        </p:nvSpPr>
        <p:spPr>
          <a:xfrm>
            <a:off x="152400" y="914400"/>
            <a:ext cx="4191000" cy="20574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0" name="Group 89"/>
          <p:cNvGrpSpPr/>
          <p:nvPr/>
        </p:nvGrpSpPr>
        <p:grpSpPr>
          <a:xfrm>
            <a:off x="474953" y="1035627"/>
            <a:ext cx="3667988" cy="1752598"/>
            <a:chOff x="4728299" y="1063336"/>
            <a:chExt cx="3667988" cy="1752598"/>
          </a:xfrm>
        </p:grpSpPr>
        <p:grpSp>
          <p:nvGrpSpPr>
            <p:cNvPr id="66" name="Group 66559"/>
            <p:cNvGrpSpPr/>
            <p:nvPr/>
          </p:nvGrpSpPr>
          <p:grpSpPr>
            <a:xfrm>
              <a:off x="6777037" y="1825334"/>
              <a:ext cx="1619250" cy="990600"/>
              <a:chOff x="2895600" y="5479470"/>
              <a:chExt cx="1619250" cy="990600"/>
            </a:xfrm>
          </p:grpSpPr>
          <p:sp>
            <p:nvSpPr>
              <p:cNvPr id="80" name="Rectangle 79"/>
              <p:cNvSpPr/>
              <p:nvPr/>
            </p:nvSpPr>
            <p:spPr>
              <a:xfrm>
                <a:off x="3276600" y="547947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 2</a:t>
                </a:r>
                <a:endParaRPr lang="en-US" dirty="0"/>
              </a:p>
            </p:txBody>
          </p:sp>
          <p:sp>
            <p:nvSpPr>
              <p:cNvPr id="81" name="Rectangle 80"/>
              <p:cNvSpPr/>
              <p:nvPr/>
            </p:nvSpPr>
            <p:spPr>
              <a:xfrm>
                <a:off x="2895600" y="616527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 | 1</a:t>
                </a:r>
                <a:endParaRPr lang="en-US" dirty="0"/>
              </a:p>
            </p:txBody>
          </p:sp>
          <p:sp>
            <p:nvSpPr>
              <p:cNvPr id="82" name="Rectangle 81"/>
              <p:cNvSpPr/>
              <p:nvPr/>
            </p:nvSpPr>
            <p:spPr>
              <a:xfrm>
                <a:off x="3752850" y="616527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Sp| 1</a:t>
                </a:r>
                <a:endParaRPr lang="en-US" dirty="0"/>
              </a:p>
            </p:txBody>
          </p:sp>
          <p:cxnSp>
            <p:nvCxnSpPr>
              <p:cNvPr id="83" name="Straight Connector 82"/>
              <p:cNvCxnSpPr>
                <a:stCxn id="80" idx="2"/>
                <a:endCxn id="81" idx="0"/>
              </p:cNvCxnSpPr>
              <p:nvPr/>
            </p:nvCxnSpPr>
            <p:spPr>
              <a:xfrm flipH="1">
                <a:off x="3276600" y="5784270"/>
                <a:ext cx="381000"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80" idx="2"/>
                <a:endCxn id="82" idx="0"/>
              </p:cNvCxnSpPr>
              <p:nvPr/>
            </p:nvCxnSpPr>
            <p:spPr>
              <a:xfrm>
                <a:off x="3657600" y="5784270"/>
                <a:ext cx="476250" cy="3810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77" name="Rectangle 76"/>
            <p:cNvSpPr/>
            <p:nvPr/>
          </p:nvSpPr>
          <p:spPr>
            <a:xfrm>
              <a:off x="4728299" y="1063336"/>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 | 3</a:t>
              </a:r>
              <a:endParaRPr lang="en-US" dirty="0"/>
            </a:p>
          </p:txBody>
        </p:sp>
        <p:sp>
          <p:nvSpPr>
            <p:cNvPr id="78" name="Rectangle 77"/>
            <p:cNvSpPr/>
            <p:nvPr/>
          </p:nvSpPr>
          <p:spPr>
            <a:xfrm>
              <a:off x="5724095" y="1063336"/>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 |4</a:t>
              </a:r>
              <a:endParaRPr lang="en-US" dirty="0"/>
            </a:p>
          </p:txBody>
        </p:sp>
        <p:sp>
          <p:nvSpPr>
            <p:cNvPr id="79" name="Rectangle 78"/>
            <p:cNvSpPr/>
            <p:nvPr/>
          </p:nvSpPr>
          <p:spPr>
            <a:xfrm>
              <a:off x="6243637" y="1825334"/>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 | 2</a:t>
              </a:r>
              <a:endParaRPr lang="en-US" dirty="0"/>
            </a:p>
          </p:txBody>
        </p:sp>
        <p:sp>
          <p:nvSpPr>
            <p:cNvPr id="85" name="Rectangle 84"/>
            <p:cNvSpPr/>
            <p:nvPr/>
          </p:nvSpPr>
          <p:spPr>
            <a:xfrm>
              <a:off x="6735474" y="1063336"/>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|4</a:t>
              </a:r>
              <a:endParaRPr lang="en-US" dirty="0"/>
            </a:p>
          </p:txBody>
        </p:sp>
        <p:cxnSp>
          <p:nvCxnSpPr>
            <p:cNvPr id="87" name="Straight Connector 86"/>
            <p:cNvCxnSpPr>
              <a:stCxn id="85" idx="2"/>
              <a:endCxn id="79" idx="0"/>
            </p:cNvCxnSpPr>
            <p:nvPr/>
          </p:nvCxnSpPr>
          <p:spPr>
            <a:xfrm flipH="1">
              <a:off x="6624637" y="1368136"/>
              <a:ext cx="491837" cy="457198"/>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a:stCxn id="85" idx="2"/>
              <a:endCxn id="80" idx="0"/>
            </p:cNvCxnSpPr>
            <p:nvPr/>
          </p:nvCxnSpPr>
          <p:spPr>
            <a:xfrm>
              <a:off x="7116474" y="1368136"/>
              <a:ext cx="422563" cy="45719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30" name="Group 129"/>
          <p:cNvGrpSpPr/>
          <p:nvPr/>
        </p:nvGrpSpPr>
        <p:grpSpPr>
          <a:xfrm>
            <a:off x="1205346" y="2736273"/>
            <a:ext cx="4073236" cy="2043546"/>
            <a:chOff x="1136073" y="2791692"/>
            <a:chExt cx="4073236" cy="2043546"/>
          </a:xfrm>
        </p:grpSpPr>
        <p:sp>
          <p:nvSpPr>
            <p:cNvPr id="57" name="Rectangle 56"/>
            <p:cNvSpPr/>
            <p:nvPr/>
          </p:nvSpPr>
          <p:spPr>
            <a:xfrm>
              <a:off x="1136073" y="2791692"/>
              <a:ext cx="4073236" cy="2043546"/>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2" name="Group 111"/>
            <p:cNvGrpSpPr/>
            <p:nvPr/>
          </p:nvGrpSpPr>
          <p:grpSpPr>
            <a:xfrm>
              <a:off x="1408398" y="2919845"/>
              <a:ext cx="3567549" cy="1752599"/>
              <a:chOff x="1408398" y="2919845"/>
              <a:chExt cx="3567549" cy="1752599"/>
            </a:xfrm>
          </p:grpSpPr>
          <p:grpSp>
            <p:nvGrpSpPr>
              <p:cNvPr id="91" name="Group 90"/>
              <p:cNvGrpSpPr/>
              <p:nvPr/>
            </p:nvGrpSpPr>
            <p:grpSpPr>
              <a:xfrm>
                <a:off x="1408398" y="2919845"/>
                <a:ext cx="3567549" cy="1752599"/>
                <a:chOff x="6243637" y="1063335"/>
                <a:chExt cx="3567549" cy="1752599"/>
              </a:xfrm>
            </p:grpSpPr>
            <p:grpSp>
              <p:nvGrpSpPr>
                <p:cNvPr id="92" name="Group 66559"/>
                <p:cNvGrpSpPr/>
                <p:nvPr/>
              </p:nvGrpSpPr>
              <p:grpSpPr>
                <a:xfrm>
                  <a:off x="6777037" y="1825334"/>
                  <a:ext cx="1619250" cy="990600"/>
                  <a:chOff x="2895600" y="5479470"/>
                  <a:chExt cx="1619250" cy="990600"/>
                </a:xfrm>
              </p:grpSpPr>
              <p:sp>
                <p:nvSpPr>
                  <p:cNvPr id="99" name="Rectangle 98"/>
                  <p:cNvSpPr/>
                  <p:nvPr/>
                </p:nvSpPr>
                <p:spPr>
                  <a:xfrm>
                    <a:off x="3276600" y="547947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 2</a:t>
                    </a:r>
                    <a:endParaRPr lang="en-US" dirty="0"/>
                  </a:p>
                </p:txBody>
              </p:sp>
              <p:sp>
                <p:nvSpPr>
                  <p:cNvPr id="100" name="Rectangle 99"/>
                  <p:cNvSpPr/>
                  <p:nvPr/>
                </p:nvSpPr>
                <p:spPr>
                  <a:xfrm>
                    <a:off x="2895600" y="616527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 | 1</a:t>
                    </a:r>
                    <a:endParaRPr lang="en-US" dirty="0"/>
                  </a:p>
                </p:txBody>
              </p:sp>
              <p:sp>
                <p:nvSpPr>
                  <p:cNvPr id="101" name="Rectangle 100"/>
                  <p:cNvSpPr/>
                  <p:nvPr/>
                </p:nvSpPr>
                <p:spPr>
                  <a:xfrm>
                    <a:off x="3752850" y="616527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Sp| 1</a:t>
                    </a:r>
                    <a:endParaRPr lang="en-US" dirty="0"/>
                  </a:p>
                </p:txBody>
              </p:sp>
              <p:cxnSp>
                <p:nvCxnSpPr>
                  <p:cNvPr id="102" name="Straight Connector 101"/>
                  <p:cNvCxnSpPr>
                    <a:stCxn id="99" idx="2"/>
                    <a:endCxn id="100" idx="0"/>
                  </p:cNvCxnSpPr>
                  <p:nvPr/>
                </p:nvCxnSpPr>
                <p:spPr>
                  <a:xfrm flipH="1">
                    <a:off x="3276600" y="5784270"/>
                    <a:ext cx="381000"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a:stCxn id="99" idx="2"/>
                    <a:endCxn id="101" idx="0"/>
                  </p:cNvCxnSpPr>
                  <p:nvPr/>
                </p:nvCxnSpPr>
                <p:spPr>
                  <a:xfrm>
                    <a:off x="3657600" y="5784270"/>
                    <a:ext cx="476250" cy="3810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8136518" y="1811482"/>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 | 3</a:t>
                  </a:r>
                  <a:endParaRPr lang="en-US" dirty="0"/>
                </a:p>
              </p:txBody>
            </p:sp>
            <p:sp>
              <p:nvSpPr>
                <p:cNvPr id="94" name="Rectangle 93"/>
                <p:cNvSpPr/>
                <p:nvPr/>
              </p:nvSpPr>
              <p:spPr>
                <a:xfrm>
                  <a:off x="9049186" y="1811481"/>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 |4</a:t>
                  </a:r>
                  <a:endParaRPr lang="en-US" dirty="0"/>
                </a:p>
              </p:txBody>
            </p:sp>
            <p:sp>
              <p:nvSpPr>
                <p:cNvPr id="95" name="Rectangle 94"/>
                <p:cNvSpPr/>
                <p:nvPr/>
              </p:nvSpPr>
              <p:spPr>
                <a:xfrm>
                  <a:off x="6243637" y="1825334"/>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 | 2</a:t>
                  </a:r>
                  <a:endParaRPr lang="en-US" dirty="0"/>
                </a:p>
              </p:txBody>
            </p:sp>
            <p:sp>
              <p:nvSpPr>
                <p:cNvPr id="96" name="Rectangle 95"/>
                <p:cNvSpPr/>
                <p:nvPr/>
              </p:nvSpPr>
              <p:spPr>
                <a:xfrm>
                  <a:off x="6735474" y="1063335"/>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|4</a:t>
                  </a:r>
                  <a:endParaRPr lang="en-US" dirty="0"/>
                </a:p>
              </p:txBody>
            </p:sp>
            <p:cxnSp>
              <p:nvCxnSpPr>
                <p:cNvPr id="97" name="Straight Connector 96"/>
                <p:cNvCxnSpPr>
                  <a:stCxn id="96" idx="2"/>
                  <a:endCxn id="95" idx="0"/>
                </p:cNvCxnSpPr>
                <p:nvPr/>
              </p:nvCxnSpPr>
              <p:spPr>
                <a:xfrm flipH="1">
                  <a:off x="6624637" y="1368135"/>
                  <a:ext cx="491837" cy="457199"/>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96" idx="2"/>
                  <a:endCxn id="99" idx="0"/>
                </p:cNvCxnSpPr>
                <p:nvPr/>
              </p:nvCxnSpPr>
              <p:spPr>
                <a:xfrm>
                  <a:off x="7116474" y="1368135"/>
                  <a:ext cx="422563" cy="457199"/>
                </a:xfrm>
                <a:prstGeom prst="line">
                  <a:avLst/>
                </a:prstGeom>
              </p:spPr>
              <p:style>
                <a:lnRef idx="2">
                  <a:schemeClr val="accent1"/>
                </a:lnRef>
                <a:fillRef idx="0">
                  <a:schemeClr val="accent1"/>
                </a:fillRef>
                <a:effectRef idx="1">
                  <a:schemeClr val="accent1"/>
                </a:effectRef>
                <a:fontRef idx="minor">
                  <a:schemeClr val="tx1"/>
                </a:fontRef>
              </p:style>
            </p:cxnSp>
            <p:sp>
              <p:nvSpPr>
                <p:cNvPr id="104" name="Rectangle 103"/>
                <p:cNvSpPr/>
                <p:nvPr/>
              </p:nvSpPr>
              <p:spPr>
                <a:xfrm>
                  <a:off x="8591982" y="1063335"/>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|7</a:t>
                  </a:r>
                  <a:endParaRPr lang="en-US" dirty="0"/>
                </a:p>
              </p:txBody>
            </p:sp>
          </p:grpSp>
          <p:cxnSp>
            <p:nvCxnSpPr>
              <p:cNvPr id="106" name="Straight Connector 105"/>
              <p:cNvCxnSpPr>
                <a:stCxn id="104" idx="2"/>
                <a:endCxn id="93" idx="0"/>
              </p:cNvCxnSpPr>
              <p:nvPr/>
            </p:nvCxnSpPr>
            <p:spPr>
              <a:xfrm flipH="1">
                <a:off x="3682279" y="3224645"/>
                <a:ext cx="455464" cy="44334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p:cNvCxnSpPr>
                <a:stCxn id="104" idx="2"/>
                <a:endCxn id="94" idx="0"/>
              </p:cNvCxnSpPr>
              <p:nvPr/>
            </p:nvCxnSpPr>
            <p:spPr>
              <a:xfrm>
                <a:off x="4137743" y="3224645"/>
                <a:ext cx="457204" cy="443346"/>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37" name="Group 136"/>
          <p:cNvGrpSpPr/>
          <p:nvPr/>
        </p:nvGrpSpPr>
        <p:grpSpPr>
          <a:xfrm>
            <a:off x="4357245" y="3879273"/>
            <a:ext cx="3733800" cy="2798618"/>
            <a:chOff x="5119255" y="734291"/>
            <a:chExt cx="3733800" cy="2798618"/>
          </a:xfrm>
        </p:grpSpPr>
        <p:sp>
          <p:nvSpPr>
            <p:cNvPr id="58" name="Rectangle 57"/>
            <p:cNvSpPr/>
            <p:nvPr/>
          </p:nvSpPr>
          <p:spPr>
            <a:xfrm>
              <a:off x="5119255" y="734291"/>
              <a:ext cx="3733800" cy="279861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6" name="Group 135"/>
            <p:cNvGrpSpPr/>
            <p:nvPr/>
          </p:nvGrpSpPr>
          <p:grpSpPr>
            <a:xfrm>
              <a:off x="5190689" y="869372"/>
              <a:ext cx="3567549" cy="2514599"/>
              <a:chOff x="5190689" y="869372"/>
              <a:chExt cx="3567549" cy="2514599"/>
            </a:xfrm>
          </p:grpSpPr>
          <p:grpSp>
            <p:nvGrpSpPr>
              <p:cNvPr id="114" name="Group 113"/>
              <p:cNvGrpSpPr/>
              <p:nvPr/>
            </p:nvGrpSpPr>
            <p:grpSpPr>
              <a:xfrm>
                <a:off x="5190689" y="869372"/>
                <a:ext cx="3567549" cy="2514599"/>
                <a:chOff x="6243637" y="301335"/>
                <a:chExt cx="3567549" cy="2514599"/>
              </a:xfrm>
            </p:grpSpPr>
            <p:grpSp>
              <p:nvGrpSpPr>
                <p:cNvPr id="117" name="Group 66559"/>
                <p:cNvGrpSpPr/>
                <p:nvPr/>
              </p:nvGrpSpPr>
              <p:grpSpPr>
                <a:xfrm>
                  <a:off x="6777037" y="1825334"/>
                  <a:ext cx="1619250" cy="990600"/>
                  <a:chOff x="2895600" y="5479470"/>
                  <a:chExt cx="1619250" cy="990600"/>
                </a:xfrm>
              </p:grpSpPr>
              <p:sp>
                <p:nvSpPr>
                  <p:cNvPr id="125" name="Rectangle 124"/>
                  <p:cNvSpPr/>
                  <p:nvPr/>
                </p:nvSpPr>
                <p:spPr>
                  <a:xfrm>
                    <a:off x="3276600" y="547947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 2</a:t>
                    </a:r>
                    <a:endParaRPr lang="en-US" dirty="0"/>
                  </a:p>
                </p:txBody>
              </p:sp>
              <p:sp>
                <p:nvSpPr>
                  <p:cNvPr id="126" name="Rectangle 125"/>
                  <p:cNvSpPr/>
                  <p:nvPr/>
                </p:nvSpPr>
                <p:spPr>
                  <a:xfrm>
                    <a:off x="2895600" y="616527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 | 1</a:t>
                    </a:r>
                    <a:endParaRPr lang="en-US" dirty="0"/>
                  </a:p>
                </p:txBody>
              </p:sp>
              <p:sp>
                <p:nvSpPr>
                  <p:cNvPr id="127" name="Rectangle 126"/>
                  <p:cNvSpPr/>
                  <p:nvPr/>
                </p:nvSpPr>
                <p:spPr>
                  <a:xfrm>
                    <a:off x="3752850" y="616527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Sp| 1</a:t>
                    </a:r>
                    <a:endParaRPr lang="en-US" dirty="0"/>
                  </a:p>
                </p:txBody>
              </p:sp>
              <p:cxnSp>
                <p:nvCxnSpPr>
                  <p:cNvPr id="128" name="Straight Connector 127"/>
                  <p:cNvCxnSpPr>
                    <a:stCxn id="125" idx="2"/>
                    <a:endCxn id="126" idx="0"/>
                  </p:cNvCxnSpPr>
                  <p:nvPr/>
                </p:nvCxnSpPr>
                <p:spPr>
                  <a:xfrm flipH="1">
                    <a:off x="3276600" y="5784270"/>
                    <a:ext cx="381000"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125" idx="2"/>
                    <a:endCxn id="127" idx="0"/>
                  </p:cNvCxnSpPr>
                  <p:nvPr/>
                </p:nvCxnSpPr>
                <p:spPr>
                  <a:xfrm>
                    <a:off x="3657600" y="5784270"/>
                    <a:ext cx="476250" cy="3810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18" name="Rectangle 117"/>
                <p:cNvSpPr/>
                <p:nvPr/>
              </p:nvSpPr>
              <p:spPr>
                <a:xfrm>
                  <a:off x="8136518" y="1811482"/>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 | 3</a:t>
                  </a:r>
                  <a:endParaRPr lang="en-US" dirty="0"/>
                </a:p>
              </p:txBody>
            </p:sp>
            <p:sp>
              <p:nvSpPr>
                <p:cNvPr id="119" name="Rectangle 118"/>
                <p:cNvSpPr/>
                <p:nvPr/>
              </p:nvSpPr>
              <p:spPr>
                <a:xfrm>
                  <a:off x="9049186" y="1811481"/>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 |4</a:t>
                  </a:r>
                  <a:endParaRPr lang="en-US" dirty="0"/>
                </a:p>
              </p:txBody>
            </p:sp>
            <p:sp>
              <p:nvSpPr>
                <p:cNvPr id="120" name="Rectangle 119"/>
                <p:cNvSpPr/>
                <p:nvPr/>
              </p:nvSpPr>
              <p:spPr>
                <a:xfrm>
                  <a:off x="6243637" y="1825334"/>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 | 2</a:t>
                  </a:r>
                  <a:endParaRPr lang="en-US" dirty="0"/>
                </a:p>
              </p:txBody>
            </p:sp>
            <p:sp>
              <p:nvSpPr>
                <p:cNvPr id="121" name="Rectangle 120"/>
                <p:cNvSpPr/>
                <p:nvPr/>
              </p:nvSpPr>
              <p:spPr>
                <a:xfrm>
                  <a:off x="6735474" y="1063335"/>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|4</a:t>
                  </a:r>
                  <a:endParaRPr lang="en-US" dirty="0"/>
                </a:p>
              </p:txBody>
            </p:sp>
            <p:cxnSp>
              <p:nvCxnSpPr>
                <p:cNvPr id="122" name="Straight Connector 121"/>
                <p:cNvCxnSpPr>
                  <a:stCxn id="121" idx="2"/>
                  <a:endCxn id="120" idx="0"/>
                </p:cNvCxnSpPr>
                <p:nvPr/>
              </p:nvCxnSpPr>
              <p:spPr>
                <a:xfrm flipH="1">
                  <a:off x="6624637" y="1368135"/>
                  <a:ext cx="491837" cy="45719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121" idx="2"/>
                  <a:endCxn id="125" idx="0"/>
                </p:cNvCxnSpPr>
                <p:nvPr/>
              </p:nvCxnSpPr>
              <p:spPr>
                <a:xfrm>
                  <a:off x="7116474" y="1368135"/>
                  <a:ext cx="422563" cy="457199"/>
                </a:xfrm>
                <a:prstGeom prst="line">
                  <a:avLst/>
                </a:prstGeom>
              </p:spPr>
              <p:style>
                <a:lnRef idx="2">
                  <a:schemeClr val="accent1"/>
                </a:lnRef>
                <a:fillRef idx="0">
                  <a:schemeClr val="accent1"/>
                </a:fillRef>
                <a:effectRef idx="1">
                  <a:schemeClr val="accent1"/>
                </a:effectRef>
                <a:fontRef idx="minor">
                  <a:schemeClr val="tx1"/>
                </a:fontRef>
              </p:style>
            </p:cxnSp>
            <p:sp>
              <p:nvSpPr>
                <p:cNvPr id="124" name="Rectangle 123"/>
                <p:cNvSpPr/>
                <p:nvPr/>
              </p:nvSpPr>
              <p:spPr>
                <a:xfrm>
                  <a:off x="8591982" y="1063335"/>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|7</a:t>
                  </a:r>
                  <a:endParaRPr lang="en-US" dirty="0"/>
                </a:p>
              </p:txBody>
            </p:sp>
            <p:sp>
              <p:nvSpPr>
                <p:cNvPr id="131" name="Rectangle 130"/>
                <p:cNvSpPr/>
                <p:nvPr/>
              </p:nvSpPr>
              <p:spPr>
                <a:xfrm>
                  <a:off x="7636018" y="301335"/>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|11</a:t>
                  </a:r>
                  <a:endParaRPr lang="en-US" dirty="0"/>
                </a:p>
              </p:txBody>
            </p:sp>
          </p:grpSp>
          <p:cxnSp>
            <p:nvCxnSpPr>
              <p:cNvPr id="115" name="Straight Connector 114"/>
              <p:cNvCxnSpPr>
                <a:stCxn id="124" idx="2"/>
                <a:endCxn id="118" idx="0"/>
              </p:cNvCxnSpPr>
              <p:nvPr/>
            </p:nvCxnSpPr>
            <p:spPr>
              <a:xfrm flipH="1">
                <a:off x="7464570" y="1936172"/>
                <a:ext cx="455464" cy="443347"/>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124" idx="2"/>
                <a:endCxn id="119" idx="0"/>
              </p:cNvCxnSpPr>
              <p:nvPr/>
            </p:nvCxnSpPr>
            <p:spPr>
              <a:xfrm>
                <a:off x="7920034" y="1936172"/>
                <a:ext cx="457204" cy="443346"/>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133" name="Straight Connector 132"/>
            <p:cNvCxnSpPr>
              <a:stCxn id="131" idx="2"/>
              <a:endCxn id="121" idx="0"/>
            </p:cNvCxnSpPr>
            <p:nvPr/>
          </p:nvCxnSpPr>
          <p:spPr>
            <a:xfrm flipH="1">
              <a:off x="6063526" y="1174172"/>
              <a:ext cx="900544"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5" name="Straight Connector 134"/>
            <p:cNvCxnSpPr>
              <a:stCxn id="131" idx="2"/>
              <a:endCxn id="124" idx="0"/>
            </p:cNvCxnSpPr>
            <p:nvPr/>
          </p:nvCxnSpPr>
          <p:spPr>
            <a:xfrm>
              <a:off x="6964070" y="1174172"/>
              <a:ext cx="955964" cy="457200"/>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 xmlns:p14="http://schemas.microsoft.com/office/powerpoint/2010/main" val="15255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382000" cy="1323439"/>
          </a:xfrm>
          <a:prstGeom prst="rect">
            <a:avLst/>
          </a:prstGeom>
        </p:spPr>
        <p:txBody>
          <a:bodyPr wrap="square">
            <a:spAutoFit/>
          </a:bodyPr>
          <a:lstStyle/>
          <a:p>
            <a:pPr marL="914400" lvl="1" indent="-457200">
              <a:buFont typeface="+mj-lt"/>
              <a:buAutoNum type="arabicPeriod" startAt="3"/>
              <a:tabLst>
                <a:tab pos="6400800" algn="l"/>
              </a:tabLst>
            </a:pPr>
            <a:r>
              <a:rPr lang="en-US" sz="2000" dirty="0" smtClean="0">
                <a:latin typeface="Times"/>
              </a:rPr>
              <a:t>Now code each character by its position in the tree:</a:t>
            </a:r>
          </a:p>
          <a:p>
            <a:pPr marL="1371600" lvl="2" indent="-457200">
              <a:buFont typeface="Arial" panose="020B0604020202020204" pitchFamily="34" charset="0"/>
              <a:buChar char="•"/>
              <a:tabLst>
                <a:tab pos="6400800" algn="l"/>
              </a:tabLst>
            </a:pPr>
            <a:r>
              <a:rPr lang="en-US" sz="2000" dirty="0" smtClean="0">
                <a:latin typeface="Times"/>
              </a:rPr>
              <a:t>Start at the root</a:t>
            </a:r>
          </a:p>
          <a:p>
            <a:pPr marL="1371600" lvl="2" indent="-457200">
              <a:buFont typeface="Arial" panose="020B0604020202020204" pitchFamily="34" charset="0"/>
              <a:buChar char="•"/>
              <a:tabLst>
                <a:tab pos="6400800" algn="l"/>
              </a:tabLst>
            </a:pPr>
            <a:r>
              <a:rPr lang="en-US" sz="2000" dirty="0" smtClean="0">
                <a:latin typeface="Times"/>
              </a:rPr>
              <a:t>Left branch gets a 0</a:t>
            </a:r>
          </a:p>
          <a:p>
            <a:pPr marL="1371600" lvl="2" indent="-457200">
              <a:buFont typeface="Arial" panose="020B0604020202020204" pitchFamily="34" charset="0"/>
              <a:buChar char="•"/>
              <a:tabLst>
                <a:tab pos="6400800" algn="l"/>
              </a:tabLst>
            </a:pPr>
            <a:r>
              <a:rPr lang="en-US" sz="2000" dirty="0" smtClean="0">
                <a:latin typeface="Times"/>
              </a:rPr>
              <a:t>Right branch gets a 1</a:t>
            </a:r>
          </a:p>
        </p:txBody>
      </p:sp>
      <p:sp>
        <p:nvSpPr>
          <p:cNvPr id="6" name="TextBox 5"/>
          <p:cNvSpPr txBox="1"/>
          <p:nvPr/>
        </p:nvSpPr>
        <p:spPr>
          <a:xfrm>
            <a:off x="2286000" y="76200"/>
            <a:ext cx="4335802" cy="523220"/>
          </a:xfrm>
          <a:prstGeom prst="rect">
            <a:avLst/>
          </a:prstGeom>
          <a:noFill/>
        </p:spPr>
        <p:txBody>
          <a:bodyPr wrap="none" rtlCol="0">
            <a:spAutoFit/>
          </a:bodyPr>
          <a:lstStyle/>
          <a:p>
            <a:r>
              <a:rPr lang="en-US" sz="2800" dirty="0" smtClean="0"/>
              <a:t>Huffman Trees – Example</a:t>
            </a:r>
            <a:endParaRPr lang="en-US" sz="2800" dirty="0"/>
          </a:p>
        </p:txBody>
      </p:sp>
      <p:graphicFrame>
        <p:nvGraphicFramePr>
          <p:cNvPr id="65" name="Table 64"/>
          <p:cNvGraphicFramePr>
            <a:graphicFrameLocks noGrp="1"/>
          </p:cNvGraphicFramePr>
          <p:nvPr>
            <p:extLst>
              <p:ext uri="{D42A27DB-BD31-4B8C-83A1-F6EECF244321}">
                <p14:modId xmlns="" xmlns:p14="http://schemas.microsoft.com/office/powerpoint/2010/main" val="3578585028"/>
              </p:ext>
            </p:extLst>
          </p:nvPr>
        </p:nvGraphicFramePr>
        <p:xfrm>
          <a:off x="5617125" y="2041087"/>
          <a:ext cx="2438400" cy="2225040"/>
        </p:xfrm>
        <a:graphic>
          <a:graphicData uri="http://schemas.openxmlformats.org/drawingml/2006/table">
            <a:tbl>
              <a:tblPr firstRow="1" bandRow="1">
                <a:tableStyleId>{5C22544A-7EE6-4342-B048-85BDC9FD1C3A}</a:tableStyleId>
              </a:tblPr>
              <a:tblGrid>
                <a:gridCol w="812800"/>
                <a:gridCol w="812800"/>
                <a:gridCol w="812800"/>
              </a:tblGrid>
              <a:tr h="370840">
                <a:tc>
                  <a:txBody>
                    <a:bodyPr/>
                    <a:lstStyle/>
                    <a:p>
                      <a:r>
                        <a:rPr lang="en-US" dirty="0" smtClean="0"/>
                        <a:t>char</a:t>
                      </a:r>
                      <a:endParaRPr lang="en-US" dirty="0"/>
                    </a:p>
                  </a:txBody>
                  <a:tcPr/>
                </a:tc>
                <a:tc>
                  <a:txBody>
                    <a:bodyPr/>
                    <a:lstStyle/>
                    <a:p>
                      <a:r>
                        <a:rPr lang="en-US" dirty="0" smtClean="0"/>
                        <a:t>freq</a:t>
                      </a:r>
                      <a:endParaRPr lang="en-US" dirty="0"/>
                    </a:p>
                  </a:txBody>
                  <a:tcPr/>
                </a:tc>
                <a:tc>
                  <a:txBody>
                    <a:bodyPr/>
                    <a:lstStyle/>
                    <a:p>
                      <a:r>
                        <a:rPr lang="en-US" dirty="0" smtClean="0"/>
                        <a:t>code</a:t>
                      </a:r>
                      <a:endParaRPr lang="en-US" dirty="0"/>
                    </a:p>
                  </a:txBody>
                  <a:tcPr/>
                </a:tc>
              </a:tr>
              <a:tr h="370840">
                <a:tc>
                  <a:txBody>
                    <a:bodyPr/>
                    <a:lstStyle/>
                    <a:p>
                      <a:r>
                        <a:rPr lang="en-US" dirty="0" smtClean="0"/>
                        <a:t>e</a:t>
                      </a:r>
                      <a:endParaRPr lang="en-US" dirty="0"/>
                    </a:p>
                  </a:txBody>
                  <a:tcPr/>
                </a:tc>
                <a:tc>
                  <a:txBody>
                    <a:bodyPr/>
                    <a:lstStyle/>
                    <a:p>
                      <a:r>
                        <a:rPr lang="en-US" dirty="0" smtClean="0"/>
                        <a:t>4</a:t>
                      </a:r>
                      <a:endParaRPr lang="en-US" dirty="0"/>
                    </a:p>
                  </a:txBody>
                  <a:tcPr/>
                </a:tc>
                <a:tc>
                  <a:txBody>
                    <a:bodyPr/>
                    <a:lstStyle/>
                    <a:p>
                      <a:r>
                        <a:rPr lang="en-US" dirty="0" smtClean="0"/>
                        <a:t>11</a:t>
                      </a:r>
                      <a:endParaRPr lang="en-US" dirty="0"/>
                    </a:p>
                  </a:txBody>
                  <a:tcPr/>
                </a:tc>
              </a:tr>
              <a:tr h="370840">
                <a:tc>
                  <a:txBody>
                    <a:bodyPr/>
                    <a:lstStyle/>
                    <a:p>
                      <a:r>
                        <a:rPr lang="en-US" dirty="0" smtClean="0"/>
                        <a:t>t</a:t>
                      </a:r>
                      <a:endParaRPr lang="en-US" dirty="0"/>
                    </a:p>
                  </a:txBody>
                  <a:tcPr/>
                </a:tc>
                <a:tc>
                  <a:txBody>
                    <a:bodyPr/>
                    <a:lstStyle/>
                    <a:p>
                      <a:r>
                        <a:rPr lang="en-US" dirty="0" smtClean="0"/>
                        <a:t>2</a:t>
                      </a:r>
                      <a:endParaRPr lang="en-US" dirty="0"/>
                    </a:p>
                  </a:txBody>
                  <a:tcPr/>
                </a:tc>
                <a:tc>
                  <a:txBody>
                    <a:bodyPr/>
                    <a:lstStyle/>
                    <a:p>
                      <a:r>
                        <a:rPr lang="en-US" dirty="0" smtClean="0"/>
                        <a:t>10</a:t>
                      </a:r>
                      <a:endParaRPr lang="en-US" dirty="0"/>
                    </a:p>
                  </a:txBody>
                  <a:tcPr/>
                </a:tc>
              </a:tr>
              <a:tr h="370840">
                <a:tc>
                  <a:txBody>
                    <a:bodyPr/>
                    <a:lstStyle/>
                    <a:p>
                      <a:r>
                        <a:rPr lang="en-US" dirty="0" smtClean="0"/>
                        <a:t>r</a:t>
                      </a:r>
                      <a:endParaRPr lang="en-US" dirty="0"/>
                    </a:p>
                  </a:txBody>
                  <a:tcPr/>
                </a:tc>
                <a:tc>
                  <a:txBody>
                    <a:bodyPr/>
                    <a:lstStyle/>
                    <a:p>
                      <a:r>
                        <a:rPr lang="en-US" dirty="0" smtClean="0"/>
                        <a:t>1</a:t>
                      </a:r>
                      <a:endParaRPr lang="en-US" dirty="0"/>
                    </a:p>
                  </a:txBody>
                  <a:tcPr/>
                </a:tc>
                <a:tc>
                  <a:txBody>
                    <a:bodyPr/>
                    <a:lstStyle/>
                    <a:p>
                      <a:r>
                        <a:rPr lang="en-US" dirty="0" smtClean="0"/>
                        <a:t>00</a:t>
                      </a:r>
                      <a:endParaRPr lang="en-US" dirty="0"/>
                    </a:p>
                  </a:txBody>
                  <a:tcPr/>
                </a:tc>
              </a:tr>
              <a:tr h="370840">
                <a:tc>
                  <a:txBody>
                    <a:bodyPr/>
                    <a:lstStyle/>
                    <a:p>
                      <a:r>
                        <a:rPr lang="en-US" dirty="0" smtClean="0"/>
                        <a:t>Space</a:t>
                      </a:r>
                      <a:endParaRPr lang="en-US" dirty="0"/>
                    </a:p>
                  </a:txBody>
                  <a:tcPr/>
                </a:tc>
                <a:tc>
                  <a:txBody>
                    <a:bodyPr/>
                    <a:lstStyle/>
                    <a:p>
                      <a:r>
                        <a:rPr lang="en-US" dirty="0" smtClean="0"/>
                        <a:t>1</a:t>
                      </a:r>
                      <a:endParaRPr lang="en-US" dirty="0"/>
                    </a:p>
                  </a:txBody>
                  <a:tcPr/>
                </a:tc>
                <a:tc>
                  <a:txBody>
                    <a:bodyPr/>
                    <a:lstStyle/>
                    <a:p>
                      <a:r>
                        <a:rPr lang="en-US" dirty="0" smtClean="0"/>
                        <a:t>011</a:t>
                      </a:r>
                      <a:endParaRPr lang="en-US" dirty="0"/>
                    </a:p>
                  </a:txBody>
                  <a:tcPr/>
                </a:tc>
              </a:tr>
              <a:tr h="370840">
                <a:tc>
                  <a:txBody>
                    <a:bodyPr/>
                    <a:lstStyle/>
                    <a:p>
                      <a:r>
                        <a:rPr lang="en-US" dirty="0" smtClean="0"/>
                        <a:t>b</a:t>
                      </a:r>
                      <a:endParaRPr lang="en-US" dirty="0"/>
                    </a:p>
                  </a:txBody>
                  <a:tcPr/>
                </a:tc>
                <a:tc>
                  <a:txBody>
                    <a:bodyPr/>
                    <a:lstStyle/>
                    <a:p>
                      <a:r>
                        <a:rPr lang="en-US" dirty="0" smtClean="0"/>
                        <a:t>1</a:t>
                      </a:r>
                      <a:endParaRPr lang="en-US" dirty="0"/>
                    </a:p>
                  </a:txBody>
                  <a:tcPr/>
                </a:tc>
                <a:tc>
                  <a:txBody>
                    <a:bodyPr/>
                    <a:lstStyle/>
                    <a:p>
                      <a:r>
                        <a:rPr lang="en-US" dirty="0" smtClean="0"/>
                        <a:t>010</a:t>
                      </a:r>
                      <a:endParaRPr lang="en-US" dirty="0"/>
                    </a:p>
                  </a:txBody>
                  <a:tcPr/>
                </a:tc>
              </a:tr>
            </a:tbl>
          </a:graphicData>
        </a:graphic>
      </p:graphicFrame>
      <p:sp>
        <p:nvSpPr>
          <p:cNvPr id="26" name="TextBox 25"/>
          <p:cNvSpPr txBox="1"/>
          <p:nvPr/>
        </p:nvSpPr>
        <p:spPr>
          <a:xfrm>
            <a:off x="1214274" y="5700262"/>
            <a:ext cx="530915" cy="646331"/>
          </a:xfrm>
          <a:prstGeom prst="rect">
            <a:avLst/>
          </a:prstGeom>
          <a:noFill/>
        </p:spPr>
        <p:txBody>
          <a:bodyPr wrap="none" rtlCol="0">
            <a:spAutoFit/>
          </a:bodyPr>
          <a:lstStyle/>
          <a:p>
            <a:r>
              <a:rPr lang="en-US" dirty="0" smtClean="0">
                <a:latin typeface="Times" panose="02020603050405020304" pitchFamily="18" charset="0"/>
                <a:cs typeface="Times" panose="02020603050405020304" pitchFamily="18" charset="0"/>
              </a:rPr>
              <a:t>010</a:t>
            </a:r>
          </a:p>
          <a:p>
            <a:r>
              <a:rPr lang="en-US" dirty="0" smtClean="0">
                <a:latin typeface="Times" panose="02020603050405020304" pitchFamily="18" charset="0"/>
                <a:cs typeface="Times" panose="02020603050405020304" pitchFamily="18" charset="0"/>
              </a:rPr>
              <a:t>   b</a:t>
            </a:r>
            <a:endParaRPr lang="en-US" dirty="0">
              <a:latin typeface="Times" panose="02020603050405020304" pitchFamily="18" charset="0"/>
              <a:cs typeface="Times" panose="02020603050405020304" pitchFamily="18" charset="0"/>
            </a:endParaRPr>
          </a:p>
        </p:txBody>
      </p:sp>
      <p:grpSp>
        <p:nvGrpSpPr>
          <p:cNvPr id="134" name="Group 133"/>
          <p:cNvGrpSpPr/>
          <p:nvPr/>
        </p:nvGrpSpPr>
        <p:grpSpPr>
          <a:xfrm>
            <a:off x="340731" y="1996354"/>
            <a:ext cx="4645606" cy="2304184"/>
            <a:chOff x="6570081" y="3768004"/>
            <a:chExt cx="4645606" cy="2304184"/>
          </a:xfrm>
        </p:grpSpPr>
        <p:sp>
          <p:nvSpPr>
            <p:cNvPr id="47" name="Rectangle 46"/>
            <p:cNvSpPr/>
            <p:nvPr/>
          </p:nvSpPr>
          <p:spPr>
            <a:xfrm>
              <a:off x="6586538" y="3768004"/>
              <a:ext cx="4629149" cy="2304184"/>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8" name="Group 135"/>
            <p:cNvGrpSpPr/>
            <p:nvPr/>
          </p:nvGrpSpPr>
          <p:grpSpPr>
            <a:xfrm>
              <a:off x="6975555" y="3931660"/>
              <a:ext cx="4092055" cy="2014536"/>
              <a:chOff x="5304989" y="1040822"/>
              <a:chExt cx="4021550" cy="2014536"/>
            </a:xfrm>
          </p:grpSpPr>
          <p:grpSp>
            <p:nvGrpSpPr>
              <p:cNvPr id="51" name="Group 113"/>
              <p:cNvGrpSpPr/>
              <p:nvPr/>
            </p:nvGrpSpPr>
            <p:grpSpPr>
              <a:xfrm>
                <a:off x="5304989" y="1040822"/>
                <a:ext cx="4021550" cy="2014536"/>
                <a:chOff x="6357937" y="472785"/>
                <a:chExt cx="4021550" cy="2014536"/>
              </a:xfrm>
            </p:grpSpPr>
            <p:grpSp>
              <p:nvGrpSpPr>
                <p:cNvPr id="54" name="Group 66559"/>
                <p:cNvGrpSpPr/>
                <p:nvPr/>
              </p:nvGrpSpPr>
              <p:grpSpPr>
                <a:xfrm>
                  <a:off x="6875325" y="1625309"/>
                  <a:ext cx="1994694" cy="862012"/>
                  <a:chOff x="2993888" y="5279445"/>
                  <a:chExt cx="1994694" cy="862012"/>
                </a:xfrm>
              </p:grpSpPr>
              <p:sp>
                <p:nvSpPr>
                  <p:cNvPr id="96" name="Rectangle 95"/>
                  <p:cNvSpPr/>
                  <p:nvPr/>
                </p:nvSpPr>
                <p:spPr>
                  <a:xfrm>
                    <a:off x="3547325" y="5279445"/>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 2</a:t>
                    </a:r>
                    <a:endParaRPr lang="en-US" dirty="0"/>
                  </a:p>
                </p:txBody>
              </p:sp>
              <p:sp>
                <p:nvSpPr>
                  <p:cNvPr id="97" name="Rectangle 96"/>
                  <p:cNvSpPr/>
                  <p:nvPr/>
                </p:nvSpPr>
                <p:spPr>
                  <a:xfrm>
                    <a:off x="2993888" y="5822369"/>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 | 1</a:t>
                    </a:r>
                    <a:endParaRPr lang="en-US" dirty="0"/>
                  </a:p>
                </p:txBody>
              </p:sp>
              <p:sp>
                <p:nvSpPr>
                  <p:cNvPr id="98" name="Rectangle 97"/>
                  <p:cNvSpPr/>
                  <p:nvPr/>
                </p:nvSpPr>
                <p:spPr>
                  <a:xfrm>
                    <a:off x="4226582" y="5836657"/>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Sp| 1</a:t>
                    </a:r>
                    <a:endParaRPr lang="en-US" dirty="0"/>
                  </a:p>
                </p:txBody>
              </p:sp>
              <p:cxnSp>
                <p:nvCxnSpPr>
                  <p:cNvPr id="99" name="Straight Connector 98"/>
                  <p:cNvCxnSpPr>
                    <a:stCxn id="96" idx="2"/>
                    <a:endCxn id="97" idx="0"/>
                  </p:cNvCxnSpPr>
                  <p:nvPr/>
                </p:nvCxnSpPr>
                <p:spPr>
                  <a:xfrm flipH="1">
                    <a:off x="3374888" y="5584245"/>
                    <a:ext cx="553436" cy="238124"/>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96" idx="2"/>
                    <a:endCxn id="98" idx="0"/>
                  </p:cNvCxnSpPr>
                  <p:nvPr/>
                </p:nvCxnSpPr>
                <p:spPr>
                  <a:xfrm>
                    <a:off x="3928324" y="5584245"/>
                    <a:ext cx="679258" cy="252412"/>
                  </a:xfrm>
                  <a:prstGeom prst="line">
                    <a:avLst/>
                  </a:prstGeom>
                </p:spPr>
                <p:style>
                  <a:lnRef idx="2">
                    <a:schemeClr val="accent1"/>
                  </a:lnRef>
                  <a:fillRef idx="0">
                    <a:schemeClr val="accent1"/>
                  </a:fillRef>
                  <a:effectRef idx="1">
                    <a:schemeClr val="accent1"/>
                  </a:effectRef>
                  <a:fontRef idx="minor">
                    <a:schemeClr val="tx1"/>
                  </a:fontRef>
                </p:style>
              </p:cxnSp>
            </p:grpSp>
            <p:sp>
              <p:nvSpPr>
                <p:cNvPr id="55" name="Rectangle 54"/>
                <p:cNvSpPr/>
                <p:nvPr/>
              </p:nvSpPr>
              <p:spPr>
                <a:xfrm>
                  <a:off x="8517104" y="1625744"/>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 | 3</a:t>
                  </a:r>
                  <a:endParaRPr lang="en-US" dirty="0"/>
                </a:p>
              </p:txBody>
            </p:sp>
            <p:sp>
              <p:nvSpPr>
                <p:cNvPr id="56" name="Rectangle 55"/>
                <p:cNvSpPr/>
                <p:nvPr/>
              </p:nvSpPr>
              <p:spPr>
                <a:xfrm>
                  <a:off x="9617487" y="1640031"/>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 |4</a:t>
                  </a:r>
                  <a:endParaRPr lang="en-US" dirty="0"/>
                </a:p>
              </p:txBody>
            </p:sp>
            <p:sp>
              <p:nvSpPr>
                <p:cNvPr id="57" name="Rectangle 56"/>
                <p:cNvSpPr/>
                <p:nvPr/>
              </p:nvSpPr>
              <p:spPr>
                <a:xfrm>
                  <a:off x="6357937" y="1611022"/>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 | 2</a:t>
                  </a:r>
                  <a:endParaRPr lang="en-US" dirty="0"/>
                </a:p>
              </p:txBody>
            </p:sp>
            <p:sp>
              <p:nvSpPr>
                <p:cNvPr id="59" name="Rectangle 58"/>
                <p:cNvSpPr/>
                <p:nvPr/>
              </p:nvSpPr>
              <p:spPr>
                <a:xfrm>
                  <a:off x="6735474" y="1063335"/>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|4</a:t>
                  </a:r>
                  <a:endParaRPr lang="en-US" dirty="0"/>
                </a:p>
              </p:txBody>
            </p:sp>
            <p:cxnSp>
              <p:nvCxnSpPr>
                <p:cNvPr id="66" name="Straight Connector 65"/>
                <p:cNvCxnSpPr>
                  <a:stCxn id="59" idx="2"/>
                  <a:endCxn id="57" idx="0"/>
                </p:cNvCxnSpPr>
                <p:nvPr/>
              </p:nvCxnSpPr>
              <p:spPr>
                <a:xfrm flipH="1">
                  <a:off x="6738937" y="1368135"/>
                  <a:ext cx="377537" cy="242887"/>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59" idx="2"/>
                  <a:endCxn id="96" idx="0"/>
                </p:cNvCxnSpPr>
                <p:nvPr/>
              </p:nvCxnSpPr>
              <p:spPr>
                <a:xfrm>
                  <a:off x="7116473" y="1368135"/>
                  <a:ext cx="693288" cy="257174"/>
                </a:xfrm>
                <a:prstGeom prst="line">
                  <a:avLst/>
                </a:prstGeom>
              </p:spPr>
              <p:style>
                <a:lnRef idx="2">
                  <a:schemeClr val="accent1"/>
                </a:lnRef>
                <a:fillRef idx="0">
                  <a:schemeClr val="accent1"/>
                </a:fillRef>
                <a:effectRef idx="1">
                  <a:schemeClr val="accent1"/>
                </a:effectRef>
                <a:fontRef idx="minor">
                  <a:schemeClr val="tx1"/>
                </a:fontRef>
              </p:style>
            </p:cxnSp>
            <p:sp>
              <p:nvSpPr>
                <p:cNvPr id="90" name="Rectangle 89"/>
                <p:cNvSpPr/>
                <p:nvPr/>
              </p:nvSpPr>
              <p:spPr>
                <a:xfrm>
                  <a:off x="8841642" y="1077623"/>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|7</a:t>
                  </a:r>
                  <a:endParaRPr lang="en-US" dirty="0"/>
                </a:p>
              </p:txBody>
            </p:sp>
            <p:sp>
              <p:nvSpPr>
                <p:cNvPr id="95" name="Rectangle 94"/>
                <p:cNvSpPr/>
                <p:nvPr/>
              </p:nvSpPr>
              <p:spPr>
                <a:xfrm>
                  <a:off x="7897104" y="472785"/>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|11</a:t>
                  </a:r>
                  <a:endParaRPr lang="en-US" dirty="0"/>
                </a:p>
              </p:txBody>
            </p:sp>
          </p:grpSp>
          <p:cxnSp>
            <p:nvCxnSpPr>
              <p:cNvPr id="52" name="Straight Connector 51"/>
              <p:cNvCxnSpPr>
                <a:stCxn id="90" idx="2"/>
                <a:endCxn id="55" idx="0"/>
              </p:cNvCxnSpPr>
              <p:nvPr/>
            </p:nvCxnSpPr>
            <p:spPr>
              <a:xfrm flipH="1">
                <a:off x="7845156" y="1950460"/>
                <a:ext cx="324537" cy="243321"/>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90" idx="2"/>
                <a:endCxn id="56" idx="0"/>
              </p:cNvCxnSpPr>
              <p:nvPr/>
            </p:nvCxnSpPr>
            <p:spPr>
              <a:xfrm>
                <a:off x="8169694" y="1950460"/>
                <a:ext cx="775846" cy="257608"/>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49" name="Straight Connector 48"/>
            <p:cNvCxnSpPr>
              <a:stCxn id="95" idx="2"/>
              <a:endCxn id="59" idx="0"/>
            </p:cNvCxnSpPr>
            <p:nvPr/>
          </p:nvCxnSpPr>
          <p:spPr>
            <a:xfrm flipH="1">
              <a:off x="7747390" y="4236460"/>
              <a:ext cx="1181995" cy="28575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95" idx="2"/>
              <a:endCxn id="90" idx="0"/>
            </p:cNvCxnSpPr>
            <p:nvPr/>
          </p:nvCxnSpPr>
          <p:spPr>
            <a:xfrm>
              <a:off x="8929385" y="4236460"/>
              <a:ext cx="961098" cy="300038"/>
            </a:xfrm>
            <a:prstGeom prst="line">
              <a:avLst/>
            </a:prstGeom>
          </p:spPr>
          <p:style>
            <a:lnRef idx="2">
              <a:schemeClr val="accent1"/>
            </a:lnRef>
            <a:fillRef idx="0">
              <a:schemeClr val="accent1"/>
            </a:fillRef>
            <a:effectRef idx="1">
              <a:schemeClr val="accent1"/>
            </a:effectRef>
            <a:fontRef idx="minor">
              <a:schemeClr val="tx1"/>
            </a:fontRef>
          </p:style>
        </p:cxnSp>
        <p:sp>
          <p:nvSpPr>
            <p:cNvPr id="101" name="TextBox 100"/>
            <p:cNvSpPr txBox="1"/>
            <p:nvPr/>
          </p:nvSpPr>
          <p:spPr>
            <a:xfrm>
              <a:off x="6570081" y="4510519"/>
              <a:ext cx="3822393" cy="1477328"/>
            </a:xfrm>
            <a:prstGeom prst="rect">
              <a:avLst/>
            </a:prstGeom>
            <a:noFill/>
          </p:spPr>
          <p:txBody>
            <a:bodyPr wrap="none" rtlCol="0">
              <a:spAutoFit/>
            </a:bodyPr>
            <a:lstStyle/>
            <a:p>
              <a:r>
                <a:rPr lang="en-US" dirty="0" smtClean="0"/>
                <a:t>        0                                1</a:t>
              </a:r>
            </a:p>
            <a:p>
              <a:endParaRPr lang="en-US" dirty="0" smtClean="0"/>
            </a:p>
            <a:p>
              <a:r>
                <a:rPr lang="en-US" dirty="0" smtClean="0"/>
                <a:t>00              01             10              11</a:t>
              </a:r>
            </a:p>
            <a:p>
              <a:endParaRPr lang="en-US" dirty="0" smtClean="0"/>
            </a:p>
            <a:p>
              <a:r>
                <a:rPr lang="en-US" dirty="0" smtClean="0"/>
                <a:t>       010              011</a:t>
              </a:r>
              <a:endParaRPr lang="en-US" dirty="0"/>
            </a:p>
          </p:txBody>
        </p:sp>
      </p:grpSp>
      <p:sp>
        <p:nvSpPr>
          <p:cNvPr id="135" name="TextBox 134"/>
          <p:cNvSpPr txBox="1"/>
          <p:nvPr/>
        </p:nvSpPr>
        <p:spPr>
          <a:xfrm>
            <a:off x="1602651" y="5700262"/>
            <a:ext cx="415498" cy="646331"/>
          </a:xfrm>
          <a:prstGeom prst="rect">
            <a:avLst/>
          </a:prstGeom>
          <a:noFill/>
        </p:spPr>
        <p:txBody>
          <a:bodyPr wrap="none" rtlCol="0">
            <a:spAutoFit/>
          </a:bodyPr>
          <a:lstStyle/>
          <a:p>
            <a:r>
              <a:rPr lang="en-US" dirty="0" smtClean="0">
                <a:latin typeface="Times" panose="02020603050405020304" pitchFamily="18" charset="0"/>
                <a:cs typeface="Times" panose="02020603050405020304" pitchFamily="18" charset="0"/>
              </a:rPr>
              <a:t>11</a:t>
            </a:r>
          </a:p>
          <a:p>
            <a:r>
              <a:rPr lang="en-US" dirty="0" smtClean="0">
                <a:latin typeface="Times" panose="02020603050405020304" pitchFamily="18" charset="0"/>
                <a:cs typeface="Times" panose="02020603050405020304" pitchFamily="18" charset="0"/>
              </a:rPr>
              <a:t>  e</a:t>
            </a:r>
            <a:endParaRPr lang="en-US" dirty="0">
              <a:latin typeface="Times" panose="02020603050405020304" pitchFamily="18" charset="0"/>
              <a:cs typeface="Times" panose="02020603050405020304" pitchFamily="18" charset="0"/>
            </a:endParaRPr>
          </a:p>
        </p:txBody>
      </p:sp>
      <p:sp>
        <p:nvSpPr>
          <p:cNvPr id="136" name="TextBox 135"/>
          <p:cNvSpPr txBox="1"/>
          <p:nvPr/>
        </p:nvSpPr>
        <p:spPr>
          <a:xfrm>
            <a:off x="1858296" y="5700262"/>
            <a:ext cx="415498" cy="646331"/>
          </a:xfrm>
          <a:prstGeom prst="rect">
            <a:avLst/>
          </a:prstGeom>
          <a:noFill/>
        </p:spPr>
        <p:txBody>
          <a:bodyPr wrap="none" rtlCol="0">
            <a:spAutoFit/>
          </a:bodyPr>
          <a:lstStyle/>
          <a:p>
            <a:r>
              <a:rPr lang="en-US" dirty="0" smtClean="0">
                <a:latin typeface="Times" panose="02020603050405020304" pitchFamily="18" charset="0"/>
                <a:cs typeface="Times" panose="02020603050405020304" pitchFamily="18" charset="0"/>
              </a:rPr>
              <a:t>11</a:t>
            </a:r>
          </a:p>
          <a:p>
            <a:r>
              <a:rPr lang="en-US" dirty="0" smtClean="0">
                <a:latin typeface="Times" panose="02020603050405020304" pitchFamily="18" charset="0"/>
                <a:cs typeface="Times" panose="02020603050405020304" pitchFamily="18" charset="0"/>
              </a:rPr>
              <a:t>  e</a:t>
            </a:r>
            <a:endParaRPr lang="en-US" dirty="0">
              <a:latin typeface="Times" panose="02020603050405020304" pitchFamily="18" charset="0"/>
              <a:cs typeface="Times" panose="02020603050405020304" pitchFamily="18" charset="0"/>
            </a:endParaRPr>
          </a:p>
        </p:txBody>
      </p:sp>
      <p:sp>
        <p:nvSpPr>
          <p:cNvPr id="137" name="TextBox 136"/>
          <p:cNvSpPr txBox="1"/>
          <p:nvPr/>
        </p:nvSpPr>
        <p:spPr>
          <a:xfrm>
            <a:off x="2158179" y="5700262"/>
            <a:ext cx="415498" cy="646331"/>
          </a:xfrm>
          <a:prstGeom prst="rect">
            <a:avLst/>
          </a:prstGeom>
          <a:noFill/>
        </p:spPr>
        <p:txBody>
          <a:bodyPr wrap="none" rtlCol="0">
            <a:spAutoFit/>
          </a:bodyPr>
          <a:lstStyle/>
          <a:p>
            <a:r>
              <a:rPr lang="en-US" dirty="0" smtClean="0">
                <a:latin typeface="Times" panose="02020603050405020304" pitchFamily="18" charset="0"/>
                <a:cs typeface="Times" panose="02020603050405020304" pitchFamily="18" charset="0"/>
              </a:rPr>
              <a:t>10</a:t>
            </a:r>
          </a:p>
          <a:p>
            <a:r>
              <a:rPr lang="en-US" dirty="0" smtClean="0">
                <a:latin typeface="Times" panose="02020603050405020304" pitchFamily="18" charset="0"/>
                <a:cs typeface="Times" panose="02020603050405020304" pitchFamily="18" charset="0"/>
              </a:rPr>
              <a:t>  t</a:t>
            </a:r>
            <a:endParaRPr lang="en-US" dirty="0">
              <a:latin typeface="Times" panose="02020603050405020304" pitchFamily="18" charset="0"/>
              <a:cs typeface="Times" panose="02020603050405020304" pitchFamily="18" charset="0"/>
            </a:endParaRPr>
          </a:p>
        </p:txBody>
      </p:sp>
      <p:sp>
        <p:nvSpPr>
          <p:cNvPr id="138" name="TextBox 137"/>
          <p:cNvSpPr txBox="1"/>
          <p:nvPr/>
        </p:nvSpPr>
        <p:spPr>
          <a:xfrm>
            <a:off x="2458062" y="5700262"/>
            <a:ext cx="522322" cy="646331"/>
          </a:xfrm>
          <a:prstGeom prst="rect">
            <a:avLst/>
          </a:prstGeom>
          <a:noFill/>
        </p:spPr>
        <p:txBody>
          <a:bodyPr wrap="none" rtlCol="0">
            <a:spAutoFit/>
          </a:bodyPr>
          <a:lstStyle/>
          <a:p>
            <a:r>
              <a:rPr lang="en-US" dirty="0" smtClean="0">
                <a:latin typeface="Times" panose="02020603050405020304" pitchFamily="18" charset="0"/>
                <a:cs typeface="Times" panose="02020603050405020304" pitchFamily="18" charset="0"/>
              </a:rPr>
              <a:t>011</a:t>
            </a:r>
          </a:p>
          <a:p>
            <a:r>
              <a:rPr lang="en-US" dirty="0" smtClean="0">
                <a:latin typeface="Times" panose="02020603050405020304" pitchFamily="18" charset="0"/>
                <a:cs typeface="Times" panose="02020603050405020304" pitchFamily="18" charset="0"/>
              </a:rPr>
              <a:t> __</a:t>
            </a:r>
            <a:endParaRPr lang="en-US" dirty="0">
              <a:latin typeface="Times" panose="02020603050405020304" pitchFamily="18" charset="0"/>
              <a:cs typeface="Times" panose="02020603050405020304" pitchFamily="18" charset="0"/>
            </a:endParaRPr>
          </a:p>
        </p:txBody>
      </p:sp>
      <p:sp>
        <p:nvSpPr>
          <p:cNvPr id="139" name="TextBox 138"/>
          <p:cNvSpPr txBox="1"/>
          <p:nvPr/>
        </p:nvSpPr>
        <p:spPr>
          <a:xfrm>
            <a:off x="2846435" y="5700262"/>
            <a:ext cx="415498" cy="646331"/>
          </a:xfrm>
          <a:prstGeom prst="rect">
            <a:avLst/>
          </a:prstGeom>
          <a:noFill/>
        </p:spPr>
        <p:txBody>
          <a:bodyPr wrap="none" rtlCol="0">
            <a:spAutoFit/>
          </a:bodyPr>
          <a:lstStyle/>
          <a:p>
            <a:r>
              <a:rPr lang="en-US" dirty="0" smtClean="0">
                <a:latin typeface="Times" panose="02020603050405020304" pitchFamily="18" charset="0"/>
                <a:cs typeface="Times" panose="02020603050405020304" pitchFamily="18" charset="0"/>
              </a:rPr>
              <a:t>00</a:t>
            </a:r>
          </a:p>
          <a:p>
            <a:r>
              <a:rPr lang="en-US" dirty="0" smtClean="0">
                <a:latin typeface="Times" panose="02020603050405020304" pitchFamily="18" charset="0"/>
                <a:cs typeface="Times" panose="02020603050405020304" pitchFamily="18" charset="0"/>
              </a:rPr>
              <a:t>  r</a:t>
            </a:r>
            <a:endParaRPr lang="en-US" dirty="0">
              <a:latin typeface="Times" panose="02020603050405020304" pitchFamily="18" charset="0"/>
              <a:cs typeface="Times" panose="02020603050405020304" pitchFamily="18" charset="0"/>
            </a:endParaRPr>
          </a:p>
        </p:txBody>
      </p:sp>
      <p:sp>
        <p:nvSpPr>
          <p:cNvPr id="140" name="TextBox 139"/>
          <p:cNvSpPr txBox="1"/>
          <p:nvPr/>
        </p:nvSpPr>
        <p:spPr>
          <a:xfrm>
            <a:off x="3102075" y="5700262"/>
            <a:ext cx="406906" cy="646331"/>
          </a:xfrm>
          <a:prstGeom prst="rect">
            <a:avLst/>
          </a:prstGeom>
          <a:noFill/>
        </p:spPr>
        <p:txBody>
          <a:bodyPr wrap="none" rtlCol="0">
            <a:spAutoFit/>
          </a:bodyPr>
          <a:lstStyle/>
          <a:p>
            <a:r>
              <a:rPr lang="en-US" dirty="0" smtClean="0">
                <a:latin typeface="Times" panose="02020603050405020304" pitchFamily="18" charset="0"/>
                <a:cs typeface="Times" panose="02020603050405020304" pitchFamily="18" charset="0"/>
              </a:rPr>
              <a:t>11</a:t>
            </a:r>
          </a:p>
          <a:p>
            <a:r>
              <a:rPr lang="en-US" dirty="0" smtClean="0">
                <a:latin typeface="Times" panose="02020603050405020304" pitchFamily="18" charset="0"/>
                <a:cs typeface="Times" panose="02020603050405020304" pitchFamily="18" charset="0"/>
              </a:rPr>
              <a:t>  e</a:t>
            </a:r>
            <a:endParaRPr lang="en-US" dirty="0">
              <a:latin typeface="Times" panose="02020603050405020304" pitchFamily="18" charset="0"/>
              <a:cs typeface="Times" panose="02020603050405020304" pitchFamily="18" charset="0"/>
            </a:endParaRPr>
          </a:p>
        </p:txBody>
      </p:sp>
      <p:sp>
        <p:nvSpPr>
          <p:cNvPr id="141" name="TextBox 140"/>
          <p:cNvSpPr txBox="1"/>
          <p:nvPr/>
        </p:nvSpPr>
        <p:spPr>
          <a:xfrm>
            <a:off x="3372463" y="5700262"/>
            <a:ext cx="406906" cy="646331"/>
          </a:xfrm>
          <a:prstGeom prst="rect">
            <a:avLst/>
          </a:prstGeom>
          <a:noFill/>
        </p:spPr>
        <p:txBody>
          <a:bodyPr wrap="none" rtlCol="0">
            <a:spAutoFit/>
          </a:bodyPr>
          <a:lstStyle/>
          <a:p>
            <a:r>
              <a:rPr lang="en-US" dirty="0" smtClean="0">
                <a:latin typeface="Times" panose="02020603050405020304" pitchFamily="18" charset="0"/>
                <a:cs typeface="Times" panose="02020603050405020304" pitchFamily="18" charset="0"/>
              </a:rPr>
              <a:t>11</a:t>
            </a:r>
          </a:p>
          <a:p>
            <a:r>
              <a:rPr lang="en-US" dirty="0" smtClean="0">
                <a:latin typeface="Times" panose="02020603050405020304" pitchFamily="18" charset="0"/>
                <a:cs typeface="Times" panose="02020603050405020304" pitchFamily="18" charset="0"/>
              </a:rPr>
              <a:t>  e</a:t>
            </a:r>
            <a:endParaRPr lang="en-US" dirty="0">
              <a:latin typeface="Times" panose="02020603050405020304" pitchFamily="18" charset="0"/>
              <a:cs typeface="Times" panose="02020603050405020304" pitchFamily="18" charset="0"/>
            </a:endParaRPr>
          </a:p>
        </p:txBody>
      </p:sp>
      <p:sp>
        <p:nvSpPr>
          <p:cNvPr id="142" name="TextBox 141"/>
          <p:cNvSpPr txBox="1"/>
          <p:nvPr/>
        </p:nvSpPr>
        <p:spPr>
          <a:xfrm>
            <a:off x="3642851" y="5700262"/>
            <a:ext cx="415498" cy="646331"/>
          </a:xfrm>
          <a:prstGeom prst="rect">
            <a:avLst/>
          </a:prstGeom>
          <a:noFill/>
        </p:spPr>
        <p:txBody>
          <a:bodyPr wrap="none" rtlCol="0">
            <a:spAutoFit/>
          </a:bodyPr>
          <a:lstStyle/>
          <a:p>
            <a:r>
              <a:rPr lang="en-US" dirty="0" smtClean="0">
                <a:latin typeface="Times" panose="02020603050405020304" pitchFamily="18" charset="0"/>
                <a:cs typeface="Times" panose="02020603050405020304" pitchFamily="18" charset="0"/>
              </a:rPr>
              <a:t>10</a:t>
            </a:r>
          </a:p>
          <a:p>
            <a:r>
              <a:rPr lang="en-US" dirty="0" smtClean="0">
                <a:latin typeface="Times" panose="02020603050405020304" pitchFamily="18" charset="0"/>
                <a:cs typeface="Times" panose="02020603050405020304" pitchFamily="18" charset="0"/>
              </a:rPr>
              <a:t>  t</a:t>
            </a:r>
            <a:endParaRPr lang="en-US" dirty="0">
              <a:latin typeface="Times" panose="02020603050405020304" pitchFamily="18" charset="0"/>
              <a:cs typeface="Times" panose="02020603050405020304" pitchFamily="18" charset="0"/>
            </a:endParaRPr>
          </a:p>
        </p:txBody>
      </p:sp>
      <p:sp>
        <p:nvSpPr>
          <p:cNvPr id="143" name="Rectangle 142"/>
          <p:cNvSpPr/>
          <p:nvPr/>
        </p:nvSpPr>
        <p:spPr>
          <a:xfrm>
            <a:off x="201576" y="4531205"/>
            <a:ext cx="8382000" cy="1015663"/>
          </a:xfrm>
          <a:prstGeom prst="rect">
            <a:avLst/>
          </a:prstGeom>
        </p:spPr>
        <p:txBody>
          <a:bodyPr wrap="square">
            <a:spAutoFit/>
          </a:bodyPr>
          <a:lstStyle/>
          <a:p>
            <a:pPr marL="914400" lvl="1" indent="-457200">
              <a:buFont typeface="+mj-lt"/>
              <a:buAutoNum type="arabicPeriod" startAt="4"/>
              <a:tabLst>
                <a:tab pos="6400800" algn="l"/>
              </a:tabLst>
            </a:pPr>
            <a:r>
              <a:rPr lang="en-US" sz="2000" dirty="0" smtClean="0">
                <a:latin typeface="Times"/>
              </a:rPr>
              <a:t>Finally build a string: for “beet </a:t>
            </a:r>
            <a:r>
              <a:rPr lang="en-US" sz="2000" dirty="0" err="1" smtClean="0">
                <a:latin typeface="Times"/>
              </a:rPr>
              <a:t>reet</a:t>
            </a:r>
            <a:r>
              <a:rPr lang="en-US" sz="2000" dirty="0" smtClean="0">
                <a:latin typeface="Times"/>
              </a:rPr>
              <a:t>”–  01011111001100111110</a:t>
            </a:r>
          </a:p>
          <a:p>
            <a:pPr marL="914400" lvl="1" indent="-457200">
              <a:buFont typeface="+mj-lt"/>
              <a:buAutoNum type="arabicPeriod" startAt="4"/>
              <a:tabLst>
                <a:tab pos="6400800" algn="l"/>
              </a:tabLst>
            </a:pPr>
            <a:r>
              <a:rPr lang="en-US" sz="2000" dirty="0" smtClean="0">
                <a:latin typeface="Times"/>
              </a:rPr>
              <a:t>NOTE: each </a:t>
            </a:r>
            <a:r>
              <a:rPr lang="en-US" sz="2000" dirty="0" smtClean="0">
                <a:latin typeface="Times"/>
              </a:rPr>
              <a:t>code is </a:t>
            </a:r>
            <a:r>
              <a:rPr lang="en-US" sz="2000" dirty="0" smtClean="0">
                <a:latin typeface="Times"/>
              </a:rPr>
              <a:t>unique, i.e., you can decode left-to-right.</a:t>
            </a:r>
          </a:p>
          <a:p>
            <a:pPr lvl="1">
              <a:tabLst>
                <a:tab pos="6400800" algn="l"/>
              </a:tabLst>
            </a:pPr>
            <a:r>
              <a:rPr lang="en-US" sz="2000" dirty="0" smtClean="0">
                <a:latin typeface="Times"/>
              </a:rPr>
              <a:t>         </a:t>
            </a:r>
            <a:r>
              <a:rPr lang="en-US" sz="2000" u="sng" dirty="0" smtClean="0">
                <a:latin typeface="Times"/>
              </a:rPr>
              <a:t>Example</a:t>
            </a:r>
            <a:r>
              <a:rPr lang="en-US" sz="2000" dirty="0" smtClean="0">
                <a:latin typeface="Times"/>
              </a:rPr>
              <a:t>: Decode - 01011111001100111110</a:t>
            </a:r>
            <a:endParaRPr lang="en-US" sz="2000" dirty="0" smtClean="0">
              <a:solidFill>
                <a:prstClr val="black"/>
              </a:solidFill>
              <a:latin typeface="Times" panose="02020603050405020304" pitchFamily="18" charset="0"/>
              <a:cs typeface="Times" panose="02020603050405020304" pitchFamily="18" charset="0"/>
            </a:endParaRPr>
          </a:p>
        </p:txBody>
      </p:sp>
      <p:cxnSp>
        <p:nvCxnSpPr>
          <p:cNvPr id="145" name="Straight Connector 144"/>
          <p:cNvCxnSpPr/>
          <p:nvPr/>
        </p:nvCxnSpPr>
        <p:spPr>
          <a:xfrm flipV="1">
            <a:off x="3297379" y="5462586"/>
            <a:ext cx="381001" cy="47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flipV="1">
            <a:off x="4389290" y="5462586"/>
            <a:ext cx="352425" cy="47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flipV="1">
            <a:off x="3725139" y="5462586"/>
            <a:ext cx="185739" cy="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flipV="1">
            <a:off x="3958934" y="5462586"/>
            <a:ext cx="185739" cy="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V="1">
            <a:off x="4187966" y="5462586"/>
            <a:ext cx="185739" cy="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flipV="1">
            <a:off x="4793669" y="5462586"/>
            <a:ext cx="185739" cy="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flipV="1">
            <a:off x="5045650" y="5462586"/>
            <a:ext cx="185739" cy="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V="1">
            <a:off x="5298064" y="5462586"/>
            <a:ext cx="185739" cy="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flipV="1">
            <a:off x="5540952" y="5462586"/>
            <a:ext cx="185739" cy="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75473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6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6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4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6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35" grpId="0"/>
      <p:bldP spid="136" grpId="0"/>
      <p:bldP spid="137" grpId="0"/>
      <p:bldP spid="138" grpId="0"/>
      <p:bldP spid="139" grpId="0"/>
      <p:bldP spid="140" grpId="0"/>
      <p:bldP spid="141" grpId="0"/>
      <p:bldP spid="142" grpId="0"/>
      <p:bldP spid="14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382000" cy="707886"/>
          </a:xfrm>
          <a:prstGeom prst="rect">
            <a:avLst/>
          </a:prstGeom>
        </p:spPr>
        <p:txBody>
          <a:bodyPr wrap="square">
            <a:spAutoFit/>
          </a:bodyPr>
          <a:lstStyle/>
          <a:p>
            <a:pPr marL="914400" lvl="1" indent="-457200">
              <a:tabLst>
                <a:tab pos="6400800" algn="l"/>
              </a:tabLst>
            </a:pPr>
            <a:r>
              <a:rPr lang="en-US" sz="2000" dirty="0" smtClean="0">
                <a:latin typeface="Times"/>
              </a:rPr>
              <a:t>A Huffman Tree built from the typical frequency of the letters in the English alphabet looks like this:</a:t>
            </a:r>
          </a:p>
        </p:txBody>
      </p:sp>
      <p:sp>
        <p:nvSpPr>
          <p:cNvPr id="6" name="TextBox 5"/>
          <p:cNvSpPr txBox="1"/>
          <p:nvPr/>
        </p:nvSpPr>
        <p:spPr>
          <a:xfrm>
            <a:off x="2286000" y="76200"/>
            <a:ext cx="5616025" cy="523220"/>
          </a:xfrm>
          <a:prstGeom prst="rect">
            <a:avLst/>
          </a:prstGeom>
          <a:noFill/>
        </p:spPr>
        <p:txBody>
          <a:bodyPr wrap="none" rtlCol="0">
            <a:spAutoFit/>
          </a:bodyPr>
          <a:lstStyle/>
          <a:p>
            <a:r>
              <a:rPr lang="en-US" sz="2800" dirty="0" smtClean="0"/>
              <a:t>Huffman Trees – English Alphabet</a:t>
            </a:r>
            <a:endParaRPr lang="en-US" sz="2800" dirty="0"/>
          </a:p>
        </p:txBody>
      </p:sp>
      <p:sp>
        <p:nvSpPr>
          <p:cNvPr id="96" name="Rectangle 95"/>
          <p:cNvSpPr/>
          <p:nvPr/>
        </p:nvSpPr>
        <p:spPr>
          <a:xfrm>
            <a:off x="1059950" y="2093260"/>
            <a:ext cx="41833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sp>
        <p:nvSpPr>
          <p:cNvPr id="97" name="Rectangle 96"/>
          <p:cNvSpPr/>
          <p:nvPr/>
        </p:nvSpPr>
        <p:spPr>
          <a:xfrm>
            <a:off x="367937" y="3852731"/>
            <a:ext cx="273627" cy="3143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t>
            </a:r>
            <a:endParaRPr lang="en-US" dirty="0"/>
          </a:p>
        </p:txBody>
      </p:sp>
      <p:sp>
        <p:nvSpPr>
          <p:cNvPr id="98" name="Rectangle 97"/>
          <p:cNvSpPr/>
          <p:nvPr/>
        </p:nvSpPr>
        <p:spPr>
          <a:xfrm>
            <a:off x="865019" y="3852731"/>
            <a:ext cx="273627" cy="3143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a:t>
            </a:r>
            <a:endParaRPr lang="en-US" dirty="0"/>
          </a:p>
        </p:txBody>
      </p:sp>
      <p:cxnSp>
        <p:nvCxnSpPr>
          <p:cNvPr id="99" name="Straight Connector 98"/>
          <p:cNvCxnSpPr>
            <a:stCxn id="78" idx="2"/>
            <a:endCxn id="97" idx="0"/>
          </p:cNvCxnSpPr>
          <p:nvPr/>
        </p:nvCxnSpPr>
        <p:spPr>
          <a:xfrm flipH="1">
            <a:off x="504751" y="3606125"/>
            <a:ext cx="407472" cy="2466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78" idx="2"/>
            <a:endCxn id="98" idx="0"/>
          </p:cNvCxnSpPr>
          <p:nvPr/>
        </p:nvCxnSpPr>
        <p:spPr>
          <a:xfrm>
            <a:off x="912223" y="3606125"/>
            <a:ext cx="89610" cy="246606"/>
          </a:xfrm>
          <a:prstGeom prst="line">
            <a:avLst/>
          </a:prstGeom>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4416984" y="3309081"/>
            <a:ext cx="390771" cy="3234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a:t>
            </a:r>
            <a:endParaRPr lang="en-US" dirty="0"/>
          </a:p>
        </p:txBody>
      </p:sp>
      <p:sp>
        <p:nvSpPr>
          <p:cNvPr id="57" name="Rectangle 56"/>
          <p:cNvSpPr/>
          <p:nvPr/>
        </p:nvSpPr>
        <p:spPr>
          <a:xfrm>
            <a:off x="556002" y="2642172"/>
            <a:ext cx="273627" cy="3143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t>
            </a:r>
            <a:endParaRPr lang="en-US" dirty="0"/>
          </a:p>
        </p:txBody>
      </p:sp>
      <p:sp>
        <p:nvSpPr>
          <p:cNvPr id="59" name="Rectangle 58"/>
          <p:cNvSpPr/>
          <p:nvPr/>
        </p:nvSpPr>
        <p:spPr>
          <a:xfrm>
            <a:off x="2390498" y="1528428"/>
            <a:ext cx="365760" cy="3514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cxnSp>
        <p:nvCxnSpPr>
          <p:cNvPr id="66" name="Straight Connector 65"/>
          <p:cNvCxnSpPr>
            <a:stCxn id="96" idx="2"/>
            <a:endCxn id="57" idx="0"/>
          </p:cNvCxnSpPr>
          <p:nvPr/>
        </p:nvCxnSpPr>
        <p:spPr>
          <a:xfrm flipH="1">
            <a:off x="692816" y="2398060"/>
            <a:ext cx="576299" cy="244112"/>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59" idx="2"/>
            <a:endCxn id="96" idx="0"/>
          </p:cNvCxnSpPr>
          <p:nvPr/>
        </p:nvCxnSpPr>
        <p:spPr>
          <a:xfrm flipH="1">
            <a:off x="1269115" y="1879900"/>
            <a:ext cx="1304263" cy="213360"/>
          </a:xfrm>
          <a:prstGeom prst="line">
            <a:avLst/>
          </a:prstGeom>
        </p:spPr>
        <p:style>
          <a:lnRef idx="2">
            <a:schemeClr val="accent1"/>
          </a:lnRef>
          <a:fillRef idx="0">
            <a:schemeClr val="accent1"/>
          </a:fillRef>
          <a:effectRef idx="1">
            <a:schemeClr val="accent1"/>
          </a:effectRef>
          <a:fontRef idx="minor">
            <a:schemeClr val="tx1"/>
          </a:fontRef>
        </p:style>
      </p:cxnSp>
      <p:sp>
        <p:nvSpPr>
          <p:cNvPr id="90" name="Rectangle 89"/>
          <p:cNvSpPr/>
          <p:nvPr/>
        </p:nvSpPr>
        <p:spPr>
          <a:xfrm>
            <a:off x="5667521" y="1527476"/>
            <a:ext cx="398000" cy="3219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95" name="Rectangle 94"/>
          <p:cNvSpPr/>
          <p:nvPr/>
        </p:nvSpPr>
        <p:spPr>
          <a:xfrm>
            <a:off x="4594562" y="910168"/>
            <a:ext cx="483325" cy="2823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cxnSp>
        <p:nvCxnSpPr>
          <p:cNvPr id="52" name="Straight Connector 51"/>
          <p:cNvCxnSpPr>
            <a:stCxn id="204" idx="2"/>
            <a:endCxn id="435" idx="0"/>
          </p:cNvCxnSpPr>
          <p:nvPr/>
        </p:nvCxnSpPr>
        <p:spPr>
          <a:xfrm flipH="1">
            <a:off x="3995032" y="2980310"/>
            <a:ext cx="223023" cy="314097"/>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204" idx="2"/>
            <a:endCxn id="56" idx="0"/>
          </p:cNvCxnSpPr>
          <p:nvPr/>
        </p:nvCxnSpPr>
        <p:spPr>
          <a:xfrm>
            <a:off x="4218055" y="2980310"/>
            <a:ext cx="394315" cy="328771"/>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95" idx="2"/>
            <a:endCxn id="59" idx="0"/>
          </p:cNvCxnSpPr>
          <p:nvPr/>
        </p:nvCxnSpPr>
        <p:spPr>
          <a:xfrm flipH="1">
            <a:off x="2573378" y="1192515"/>
            <a:ext cx="2262847" cy="335913"/>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95" idx="2"/>
            <a:endCxn id="90" idx="0"/>
          </p:cNvCxnSpPr>
          <p:nvPr/>
        </p:nvCxnSpPr>
        <p:spPr>
          <a:xfrm>
            <a:off x="4836225" y="1192515"/>
            <a:ext cx="1030296" cy="334961"/>
          </a:xfrm>
          <a:prstGeom prst="line">
            <a:avLst/>
          </a:prstGeom>
        </p:spPr>
        <p:style>
          <a:lnRef idx="2">
            <a:schemeClr val="accent1"/>
          </a:lnRef>
          <a:fillRef idx="0">
            <a:schemeClr val="accent1"/>
          </a:fillRef>
          <a:effectRef idx="1">
            <a:schemeClr val="accent1"/>
          </a:effectRef>
          <a:fontRef idx="minor">
            <a:schemeClr val="tx1"/>
          </a:fontRef>
        </p:style>
      </p:cxnSp>
      <p:sp>
        <p:nvSpPr>
          <p:cNvPr id="74" name="Rectangle 73"/>
          <p:cNvSpPr/>
          <p:nvPr/>
        </p:nvSpPr>
        <p:spPr>
          <a:xfrm>
            <a:off x="1423533" y="2642172"/>
            <a:ext cx="387850" cy="2771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cxnSp>
        <p:nvCxnSpPr>
          <p:cNvPr id="75" name="Straight Connector 74"/>
          <p:cNvCxnSpPr>
            <a:stCxn id="96" idx="2"/>
            <a:endCxn id="74" idx="0"/>
          </p:cNvCxnSpPr>
          <p:nvPr/>
        </p:nvCxnSpPr>
        <p:spPr>
          <a:xfrm>
            <a:off x="1269115" y="2398060"/>
            <a:ext cx="348343" cy="244112"/>
          </a:xfrm>
          <a:prstGeom prst="line">
            <a:avLst/>
          </a:prstGeom>
        </p:spPr>
        <p:style>
          <a:lnRef idx="2">
            <a:schemeClr val="accent1"/>
          </a:lnRef>
          <a:fillRef idx="0">
            <a:schemeClr val="accent1"/>
          </a:fillRef>
          <a:effectRef idx="1">
            <a:schemeClr val="accent1"/>
          </a:effectRef>
          <a:fontRef idx="minor">
            <a:schemeClr val="tx1"/>
          </a:fontRef>
        </p:style>
      </p:cxnSp>
      <p:sp>
        <p:nvSpPr>
          <p:cNvPr id="78" name="Rectangle 77"/>
          <p:cNvSpPr/>
          <p:nvPr/>
        </p:nvSpPr>
        <p:spPr>
          <a:xfrm>
            <a:off x="757646" y="3335478"/>
            <a:ext cx="309154" cy="2706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79" name="Rectangle 78"/>
          <p:cNvSpPr/>
          <p:nvPr/>
        </p:nvSpPr>
        <p:spPr>
          <a:xfrm>
            <a:off x="1750420" y="3312618"/>
            <a:ext cx="333103" cy="3163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cxnSp>
        <p:nvCxnSpPr>
          <p:cNvPr id="80" name="Straight Connector 79"/>
          <p:cNvCxnSpPr>
            <a:stCxn id="74" idx="2"/>
            <a:endCxn id="78" idx="0"/>
          </p:cNvCxnSpPr>
          <p:nvPr/>
        </p:nvCxnSpPr>
        <p:spPr>
          <a:xfrm flipH="1">
            <a:off x="912223" y="2919350"/>
            <a:ext cx="705235" cy="416128"/>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74" idx="2"/>
            <a:endCxn id="79" idx="0"/>
          </p:cNvCxnSpPr>
          <p:nvPr/>
        </p:nvCxnSpPr>
        <p:spPr>
          <a:xfrm>
            <a:off x="1617458" y="2919350"/>
            <a:ext cx="299514" cy="393268"/>
          </a:xfrm>
          <a:prstGeom prst="line">
            <a:avLst/>
          </a:prstGeom>
        </p:spPr>
        <p:style>
          <a:lnRef idx="2">
            <a:schemeClr val="accent1"/>
          </a:lnRef>
          <a:fillRef idx="0">
            <a:schemeClr val="accent1"/>
          </a:fillRef>
          <a:effectRef idx="1">
            <a:schemeClr val="accent1"/>
          </a:effectRef>
          <a:fontRef idx="minor">
            <a:schemeClr val="tx1"/>
          </a:fontRef>
        </p:style>
      </p:cxnSp>
      <p:sp>
        <p:nvSpPr>
          <p:cNvPr id="91" name="Rectangle 90"/>
          <p:cNvSpPr/>
          <p:nvPr/>
        </p:nvSpPr>
        <p:spPr>
          <a:xfrm>
            <a:off x="1437607" y="3852731"/>
            <a:ext cx="273627" cy="3143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t>
            </a:r>
            <a:endParaRPr lang="en-US" dirty="0"/>
          </a:p>
        </p:txBody>
      </p:sp>
      <p:cxnSp>
        <p:nvCxnSpPr>
          <p:cNvPr id="104" name="Straight Connector 103"/>
          <p:cNvCxnSpPr>
            <a:stCxn id="79" idx="2"/>
            <a:endCxn id="91" idx="0"/>
          </p:cNvCxnSpPr>
          <p:nvPr/>
        </p:nvCxnSpPr>
        <p:spPr>
          <a:xfrm flipH="1">
            <a:off x="1574421" y="3628985"/>
            <a:ext cx="342551" cy="223746"/>
          </a:xfrm>
          <a:prstGeom prst="line">
            <a:avLst/>
          </a:prstGeom>
        </p:spPr>
        <p:style>
          <a:lnRef idx="2">
            <a:schemeClr val="accent1"/>
          </a:lnRef>
          <a:fillRef idx="0">
            <a:schemeClr val="accent1"/>
          </a:fillRef>
          <a:effectRef idx="1">
            <a:schemeClr val="accent1"/>
          </a:effectRef>
          <a:fontRef idx="minor">
            <a:schemeClr val="tx1"/>
          </a:fontRef>
        </p:style>
      </p:cxnSp>
      <p:sp>
        <p:nvSpPr>
          <p:cNvPr id="107" name="Rectangle 106"/>
          <p:cNvSpPr/>
          <p:nvPr/>
        </p:nvSpPr>
        <p:spPr>
          <a:xfrm>
            <a:off x="2020070" y="3840825"/>
            <a:ext cx="281170" cy="338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cxnSp>
        <p:nvCxnSpPr>
          <p:cNvPr id="109" name="Straight Connector 108"/>
          <p:cNvCxnSpPr>
            <a:stCxn id="79" idx="2"/>
            <a:endCxn id="107" idx="0"/>
          </p:cNvCxnSpPr>
          <p:nvPr/>
        </p:nvCxnSpPr>
        <p:spPr>
          <a:xfrm>
            <a:off x="1916972" y="3628985"/>
            <a:ext cx="243683" cy="211840"/>
          </a:xfrm>
          <a:prstGeom prst="line">
            <a:avLst/>
          </a:prstGeom>
        </p:spPr>
        <p:style>
          <a:lnRef idx="2">
            <a:schemeClr val="accent1"/>
          </a:lnRef>
          <a:fillRef idx="0">
            <a:schemeClr val="accent1"/>
          </a:fillRef>
          <a:effectRef idx="1">
            <a:schemeClr val="accent1"/>
          </a:effectRef>
          <a:fontRef idx="minor">
            <a:schemeClr val="tx1"/>
          </a:fontRef>
        </p:style>
      </p:cxnSp>
      <p:sp>
        <p:nvSpPr>
          <p:cNvPr id="112" name="Rectangle 111"/>
          <p:cNvSpPr/>
          <p:nvPr/>
        </p:nvSpPr>
        <p:spPr>
          <a:xfrm>
            <a:off x="1569629" y="4466126"/>
            <a:ext cx="298360" cy="3404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a:t>
            </a:r>
            <a:endParaRPr lang="en-US" dirty="0"/>
          </a:p>
        </p:txBody>
      </p:sp>
      <p:sp>
        <p:nvSpPr>
          <p:cNvPr id="113" name="Rectangle 112"/>
          <p:cNvSpPr/>
          <p:nvPr/>
        </p:nvSpPr>
        <p:spPr>
          <a:xfrm>
            <a:off x="2286000" y="4486878"/>
            <a:ext cx="313509" cy="29894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cxnSp>
        <p:nvCxnSpPr>
          <p:cNvPr id="114" name="Straight Connector 113"/>
          <p:cNvCxnSpPr>
            <a:stCxn id="107" idx="2"/>
            <a:endCxn id="113" idx="0"/>
          </p:cNvCxnSpPr>
          <p:nvPr/>
        </p:nvCxnSpPr>
        <p:spPr>
          <a:xfrm>
            <a:off x="2160655" y="4178963"/>
            <a:ext cx="282100" cy="307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5" name="Straight Connector 114"/>
          <p:cNvCxnSpPr>
            <a:stCxn id="107" idx="2"/>
            <a:endCxn id="112" idx="0"/>
          </p:cNvCxnSpPr>
          <p:nvPr/>
        </p:nvCxnSpPr>
        <p:spPr>
          <a:xfrm flipH="1">
            <a:off x="1718809" y="4178963"/>
            <a:ext cx="441846" cy="287163"/>
          </a:xfrm>
          <a:prstGeom prst="line">
            <a:avLst/>
          </a:prstGeom>
        </p:spPr>
        <p:style>
          <a:lnRef idx="2">
            <a:schemeClr val="accent1"/>
          </a:lnRef>
          <a:fillRef idx="0">
            <a:schemeClr val="accent1"/>
          </a:fillRef>
          <a:effectRef idx="1">
            <a:schemeClr val="accent1"/>
          </a:effectRef>
          <a:fontRef idx="minor">
            <a:schemeClr val="tx1"/>
          </a:fontRef>
        </p:style>
      </p:cxnSp>
      <p:sp>
        <p:nvSpPr>
          <p:cNvPr id="121" name="Rectangle 120"/>
          <p:cNvSpPr/>
          <p:nvPr/>
        </p:nvSpPr>
        <p:spPr>
          <a:xfrm>
            <a:off x="1907176" y="5008454"/>
            <a:ext cx="352697" cy="2394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cxnSp>
        <p:nvCxnSpPr>
          <p:cNvPr id="122" name="Straight Connector 121"/>
          <p:cNvCxnSpPr>
            <a:stCxn id="113" idx="2"/>
            <a:endCxn id="121" idx="0"/>
          </p:cNvCxnSpPr>
          <p:nvPr/>
        </p:nvCxnSpPr>
        <p:spPr>
          <a:xfrm flipH="1">
            <a:off x="2083525" y="4785827"/>
            <a:ext cx="359230" cy="222627"/>
          </a:xfrm>
          <a:prstGeom prst="line">
            <a:avLst/>
          </a:prstGeom>
        </p:spPr>
        <p:style>
          <a:lnRef idx="2">
            <a:schemeClr val="accent1"/>
          </a:lnRef>
          <a:fillRef idx="0">
            <a:schemeClr val="accent1"/>
          </a:fillRef>
          <a:effectRef idx="1">
            <a:schemeClr val="accent1"/>
          </a:effectRef>
          <a:fontRef idx="minor">
            <a:schemeClr val="tx1"/>
          </a:fontRef>
        </p:style>
      </p:cxnSp>
      <p:sp>
        <p:nvSpPr>
          <p:cNvPr id="129" name="Rectangle 128"/>
          <p:cNvSpPr/>
          <p:nvPr/>
        </p:nvSpPr>
        <p:spPr>
          <a:xfrm>
            <a:off x="1112520" y="5427962"/>
            <a:ext cx="304800" cy="3228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130" name="Rectangle 129"/>
          <p:cNvSpPr/>
          <p:nvPr/>
        </p:nvSpPr>
        <p:spPr>
          <a:xfrm>
            <a:off x="2453640" y="5458442"/>
            <a:ext cx="335280" cy="3076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cxnSp>
        <p:nvCxnSpPr>
          <p:cNvPr id="131" name="Straight Connector 130"/>
          <p:cNvCxnSpPr>
            <a:stCxn id="113" idx="2"/>
            <a:endCxn id="437" idx="0"/>
          </p:cNvCxnSpPr>
          <p:nvPr/>
        </p:nvCxnSpPr>
        <p:spPr>
          <a:xfrm>
            <a:off x="2442755" y="4785827"/>
            <a:ext cx="391146" cy="1965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121" idx="2"/>
            <a:endCxn id="129" idx="0"/>
          </p:cNvCxnSpPr>
          <p:nvPr/>
        </p:nvCxnSpPr>
        <p:spPr>
          <a:xfrm flipH="1">
            <a:off x="1264920" y="5247940"/>
            <a:ext cx="818605" cy="18002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Straight Connector 132"/>
          <p:cNvCxnSpPr>
            <a:stCxn id="121" idx="2"/>
            <a:endCxn id="130" idx="0"/>
          </p:cNvCxnSpPr>
          <p:nvPr/>
        </p:nvCxnSpPr>
        <p:spPr>
          <a:xfrm>
            <a:off x="2083525" y="5247940"/>
            <a:ext cx="537755" cy="21050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8" name="Straight Connector 167"/>
          <p:cNvCxnSpPr>
            <a:stCxn id="129" idx="2"/>
            <a:endCxn id="448" idx="0"/>
          </p:cNvCxnSpPr>
          <p:nvPr/>
        </p:nvCxnSpPr>
        <p:spPr>
          <a:xfrm flipH="1">
            <a:off x="593220" y="5750860"/>
            <a:ext cx="671700" cy="23649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9" name="Straight Connector 168"/>
          <p:cNvCxnSpPr>
            <a:stCxn id="129" idx="2"/>
            <a:endCxn id="449" idx="0"/>
          </p:cNvCxnSpPr>
          <p:nvPr/>
        </p:nvCxnSpPr>
        <p:spPr>
          <a:xfrm>
            <a:off x="1264920" y="5750860"/>
            <a:ext cx="181740" cy="23649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6" name="Straight Connector 175"/>
          <p:cNvCxnSpPr>
            <a:stCxn id="130" idx="2"/>
            <a:endCxn id="450" idx="0"/>
          </p:cNvCxnSpPr>
          <p:nvPr/>
        </p:nvCxnSpPr>
        <p:spPr>
          <a:xfrm flipH="1">
            <a:off x="2330580" y="5766100"/>
            <a:ext cx="290700" cy="22125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7" name="Straight Connector 176"/>
          <p:cNvCxnSpPr>
            <a:stCxn id="130" idx="2"/>
            <a:endCxn id="451" idx="0"/>
          </p:cNvCxnSpPr>
          <p:nvPr/>
        </p:nvCxnSpPr>
        <p:spPr>
          <a:xfrm>
            <a:off x="2621280" y="5766100"/>
            <a:ext cx="501780" cy="221250"/>
          </a:xfrm>
          <a:prstGeom prst="line">
            <a:avLst/>
          </a:prstGeom>
        </p:spPr>
        <p:style>
          <a:lnRef idx="2">
            <a:schemeClr val="accent1"/>
          </a:lnRef>
          <a:fillRef idx="0">
            <a:schemeClr val="accent1"/>
          </a:fillRef>
          <a:effectRef idx="1">
            <a:schemeClr val="accent1"/>
          </a:effectRef>
          <a:fontRef idx="minor">
            <a:schemeClr val="tx1"/>
          </a:fontRef>
        </p:style>
      </p:cxnSp>
      <p:sp>
        <p:nvSpPr>
          <p:cNvPr id="197" name="Rectangle 196"/>
          <p:cNvSpPr/>
          <p:nvPr/>
        </p:nvSpPr>
        <p:spPr>
          <a:xfrm>
            <a:off x="3361190" y="2090402"/>
            <a:ext cx="387850" cy="3076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sp>
        <p:nvSpPr>
          <p:cNvPr id="198" name="Rectangle 197"/>
          <p:cNvSpPr/>
          <p:nvPr/>
        </p:nvSpPr>
        <p:spPr>
          <a:xfrm>
            <a:off x="7578055" y="4459958"/>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a:t>
            </a:r>
            <a:endParaRPr lang="en-US" dirty="0"/>
          </a:p>
        </p:txBody>
      </p:sp>
      <p:sp>
        <p:nvSpPr>
          <p:cNvPr id="199" name="Rectangle 198"/>
          <p:cNvSpPr/>
          <p:nvPr/>
        </p:nvSpPr>
        <p:spPr>
          <a:xfrm>
            <a:off x="8414771" y="4459958"/>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a:t>
            </a:r>
            <a:endParaRPr lang="en-US" dirty="0"/>
          </a:p>
        </p:txBody>
      </p:sp>
      <p:cxnSp>
        <p:nvCxnSpPr>
          <p:cNvPr id="200" name="Straight Connector 199"/>
          <p:cNvCxnSpPr>
            <a:stCxn id="367" idx="2"/>
            <a:endCxn id="198" idx="0"/>
          </p:cNvCxnSpPr>
          <p:nvPr/>
        </p:nvCxnSpPr>
        <p:spPr>
          <a:xfrm flipH="1">
            <a:off x="7740197" y="4160947"/>
            <a:ext cx="356589" cy="2990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01" name="Straight Connector 200"/>
          <p:cNvCxnSpPr>
            <a:stCxn id="367" idx="2"/>
            <a:endCxn id="199" idx="0"/>
          </p:cNvCxnSpPr>
          <p:nvPr/>
        </p:nvCxnSpPr>
        <p:spPr>
          <a:xfrm>
            <a:off x="8096786" y="4160947"/>
            <a:ext cx="480127" cy="299011"/>
          </a:xfrm>
          <a:prstGeom prst="line">
            <a:avLst/>
          </a:prstGeom>
        </p:spPr>
        <p:style>
          <a:lnRef idx="2">
            <a:schemeClr val="accent1"/>
          </a:lnRef>
          <a:fillRef idx="0">
            <a:schemeClr val="accent1"/>
          </a:fillRef>
          <a:effectRef idx="1">
            <a:schemeClr val="accent1"/>
          </a:effectRef>
          <a:fontRef idx="minor">
            <a:schemeClr val="tx1"/>
          </a:fontRef>
        </p:style>
      </p:cxnSp>
      <p:sp>
        <p:nvSpPr>
          <p:cNvPr id="202" name="Rectangle 201"/>
          <p:cNvSpPr/>
          <p:nvPr/>
        </p:nvSpPr>
        <p:spPr>
          <a:xfrm>
            <a:off x="3088020" y="2642172"/>
            <a:ext cx="380169" cy="3371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cxnSp>
        <p:nvCxnSpPr>
          <p:cNvPr id="203" name="Straight Connector 202"/>
          <p:cNvCxnSpPr>
            <a:stCxn id="197" idx="2"/>
            <a:endCxn id="202" idx="0"/>
          </p:cNvCxnSpPr>
          <p:nvPr/>
        </p:nvCxnSpPr>
        <p:spPr>
          <a:xfrm flipH="1">
            <a:off x="3278105" y="2398060"/>
            <a:ext cx="277010" cy="244112"/>
          </a:xfrm>
          <a:prstGeom prst="line">
            <a:avLst/>
          </a:prstGeom>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4016510" y="2642172"/>
            <a:ext cx="403090" cy="338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cxnSp>
        <p:nvCxnSpPr>
          <p:cNvPr id="205" name="Straight Connector 204"/>
          <p:cNvCxnSpPr>
            <a:stCxn id="197" idx="2"/>
            <a:endCxn id="204" idx="0"/>
          </p:cNvCxnSpPr>
          <p:nvPr/>
        </p:nvCxnSpPr>
        <p:spPr>
          <a:xfrm>
            <a:off x="3555115" y="2398060"/>
            <a:ext cx="662940" cy="244112"/>
          </a:xfrm>
          <a:prstGeom prst="line">
            <a:avLst/>
          </a:prstGeom>
        </p:spPr>
        <p:style>
          <a:lnRef idx="2">
            <a:schemeClr val="accent1"/>
          </a:lnRef>
          <a:fillRef idx="0">
            <a:schemeClr val="accent1"/>
          </a:fillRef>
          <a:effectRef idx="1">
            <a:schemeClr val="accent1"/>
          </a:effectRef>
          <a:fontRef idx="minor">
            <a:schemeClr val="tx1"/>
          </a:fontRef>
        </p:style>
      </p:cxnSp>
      <p:sp>
        <p:nvSpPr>
          <p:cNvPr id="210" name="Rectangle 209"/>
          <p:cNvSpPr/>
          <p:nvPr/>
        </p:nvSpPr>
        <p:spPr>
          <a:xfrm>
            <a:off x="8583873" y="3841390"/>
            <a:ext cx="272744" cy="3370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
            </a:r>
            <a:endParaRPr lang="en-US" dirty="0"/>
          </a:p>
        </p:txBody>
      </p:sp>
      <p:cxnSp>
        <p:nvCxnSpPr>
          <p:cNvPr id="211" name="Straight Connector 210"/>
          <p:cNvCxnSpPr>
            <a:stCxn id="363" idx="2"/>
            <a:endCxn id="210" idx="0"/>
          </p:cNvCxnSpPr>
          <p:nvPr/>
        </p:nvCxnSpPr>
        <p:spPr>
          <a:xfrm>
            <a:off x="8559268" y="3623179"/>
            <a:ext cx="160977" cy="2182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14" name="Straight Connector 213"/>
          <p:cNvCxnSpPr>
            <a:stCxn id="59" idx="2"/>
            <a:endCxn id="197" idx="0"/>
          </p:cNvCxnSpPr>
          <p:nvPr/>
        </p:nvCxnSpPr>
        <p:spPr>
          <a:xfrm>
            <a:off x="2573378" y="1879900"/>
            <a:ext cx="981737" cy="210502"/>
          </a:xfrm>
          <a:prstGeom prst="line">
            <a:avLst/>
          </a:prstGeom>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2503715" y="3861440"/>
            <a:ext cx="354181" cy="296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a:t>
            </a:r>
            <a:endParaRPr lang="en-US" dirty="0"/>
          </a:p>
        </p:txBody>
      </p:sp>
      <p:sp>
        <p:nvSpPr>
          <p:cNvPr id="219" name="Rectangle 218"/>
          <p:cNvSpPr/>
          <p:nvPr/>
        </p:nvSpPr>
        <p:spPr>
          <a:xfrm>
            <a:off x="3042163" y="3861440"/>
            <a:ext cx="354181" cy="296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t>
            </a:r>
            <a:endParaRPr lang="en-US" dirty="0"/>
          </a:p>
        </p:txBody>
      </p:sp>
      <p:cxnSp>
        <p:nvCxnSpPr>
          <p:cNvPr id="220" name="Straight Connector 219"/>
          <p:cNvCxnSpPr>
            <a:stCxn id="222" idx="2"/>
            <a:endCxn id="218" idx="0"/>
          </p:cNvCxnSpPr>
          <p:nvPr/>
        </p:nvCxnSpPr>
        <p:spPr>
          <a:xfrm flipH="1">
            <a:off x="2680806" y="3607961"/>
            <a:ext cx="147302" cy="253479"/>
          </a:xfrm>
          <a:prstGeom prst="line">
            <a:avLst/>
          </a:prstGeom>
        </p:spPr>
        <p:style>
          <a:lnRef idx="2">
            <a:schemeClr val="accent1"/>
          </a:lnRef>
          <a:fillRef idx="0">
            <a:schemeClr val="accent1"/>
          </a:fillRef>
          <a:effectRef idx="1">
            <a:schemeClr val="accent1"/>
          </a:effectRef>
          <a:fontRef idx="minor">
            <a:schemeClr val="tx1"/>
          </a:fontRef>
        </p:style>
      </p:cxnSp>
      <p:cxnSp>
        <p:nvCxnSpPr>
          <p:cNvPr id="221" name="Straight Connector 220"/>
          <p:cNvCxnSpPr>
            <a:stCxn id="222" idx="2"/>
            <a:endCxn id="219" idx="0"/>
          </p:cNvCxnSpPr>
          <p:nvPr/>
        </p:nvCxnSpPr>
        <p:spPr>
          <a:xfrm>
            <a:off x="2828108" y="3607961"/>
            <a:ext cx="391146" cy="253479"/>
          </a:xfrm>
          <a:prstGeom prst="line">
            <a:avLst/>
          </a:prstGeom>
        </p:spPr>
        <p:style>
          <a:lnRef idx="2">
            <a:schemeClr val="accent1"/>
          </a:lnRef>
          <a:fillRef idx="0">
            <a:schemeClr val="accent1"/>
          </a:fillRef>
          <a:effectRef idx="1">
            <a:schemeClr val="accent1"/>
          </a:effectRef>
          <a:fontRef idx="minor">
            <a:schemeClr val="tx1"/>
          </a:fontRef>
        </p:style>
      </p:cxnSp>
      <p:sp>
        <p:nvSpPr>
          <p:cNvPr id="222" name="Rectangle 221"/>
          <p:cNvSpPr/>
          <p:nvPr/>
        </p:nvSpPr>
        <p:spPr>
          <a:xfrm>
            <a:off x="2651759" y="3333641"/>
            <a:ext cx="352698" cy="2743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cxnSp>
        <p:nvCxnSpPr>
          <p:cNvPr id="225" name="Straight Connector 224"/>
          <p:cNvCxnSpPr>
            <a:stCxn id="202" idx="2"/>
            <a:endCxn id="222" idx="0"/>
          </p:cNvCxnSpPr>
          <p:nvPr/>
        </p:nvCxnSpPr>
        <p:spPr>
          <a:xfrm flipH="1">
            <a:off x="2828108" y="2979357"/>
            <a:ext cx="449997" cy="354284"/>
          </a:xfrm>
          <a:prstGeom prst="line">
            <a:avLst/>
          </a:prstGeom>
        </p:spPr>
        <p:style>
          <a:lnRef idx="2">
            <a:schemeClr val="accent1"/>
          </a:lnRef>
          <a:fillRef idx="0">
            <a:schemeClr val="accent1"/>
          </a:fillRef>
          <a:effectRef idx="1">
            <a:schemeClr val="accent1"/>
          </a:effectRef>
          <a:fontRef idx="minor">
            <a:schemeClr val="tx1"/>
          </a:fontRef>
        </p:style>
      </p:cxnSp>
      <p:cxnSp>
        <p:nvCxnSpPr>
          <p:cNvPr id="229" name="Straight Connector 228"/>
          <p:cNvCxnSpPr>
            <a:stCxn id="202" idx="2"/>
            <a:endCxn id="440" idx="0"/>
          </p:cNvCxnSpPr>
          <p:nvPr/>
        </p:nvCxnSpPr>
        <p:spPr>
          <a:xfrm>
            <a:off x="3278105" y="2979357"/>
            <a:ext cx="221162" cy="315050"/>
          </a:xfrm>
          <a:prstGeom prst="line">
            <a:avLst/>
          </a:prstGeom>
        </p:spPr>
        <p:style>
          <a:lnRef idx="2">
            <a:schemeClr val="accent1"/>
          </a:lnRef>
          <a:fillRef idx="0">
            <a:schemeClr val="accent1"/>
          </a:fillRef>
          <a:effectRef idx="1">
            <a:schemeClr val="accent1"/>
          </a:effectRef>
          <a:fontRef idx="minor">
            <a:schemeClr val="tx1"/>
          </a:fontRef>
        </p:style>
      </p:cxnSp>
      <p:sp>
        <p:nvSpPr>
          <p:cNvPr id="302" name="Rectangle 301"/>
          <p:cNvSpPr/>
          <p:nvPr/>
        </p:nvSpPr>
        <p:spPr>
          <a:xfrm>
            <a:off x="4978058" y="3309081"/>
            <a:ext cx="390771" cy="3234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t>
            </a:r>
            <a:endParaRPr lang="en-US" dirty="0"/>
          </a:p>
        </p:txBody>
      </p:sp>
      <p:sp>
        <p:nvSpPr>
          <p:cNvPr id="303" name="Rectangle 302"/>
          <p:cNvSpPr/>
          <p:nvPr/>
        </p:nvSpPr>
        <p:spPr>
          <a:xfrm>
            <a:off x="5669274" y="3311507"/>
            <a:ext cx="347473" cy="3185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i</a:t>
            </a:r>
            <a:endParaRPr lang="en-US" dirty="0"/>
          </a:p>
        </p:txBody>
      </p:sp>
      <p:sp>
        <p:nvSpPr>
          <p:cNvPr id="304" name="Rectangle 303"/>
          <p:cNvSpPr/>
          <p:nvPr/>
        </p:nvSpPr>
        <p:spPr>
          <a:xfrm>
            <a:off x="5068070" y="2120882"/>
            <a:ext cx="387850" cy="3076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sp>
        <p:nvSpPr>
          <p:cNvPr id="305" name="Rectangle 304"/>
          <p:cNvSpPr/>
          <p:nvPr/>
        </p:nvSpPr>
        <p:spPr>
          <a:xfrm>
            <a:off x="5790877" y="2642172"/>
            <a:ext cx="403090" cy="338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cxnSp>
        <p:nvCxnSpPr>
          <p:cNvPr id="306" name="Straight Connector 305"/>
          <p:cNvCxnSpPr>
            <a:stCxn id="304" idx="2"/>
            <a:endCxn id="305" idx="0"/>
          </p:cNvCxnSpPr>
          <p:nvPr/>
        </p:nvCxnSpPr>
        <p:spPr>
          <a:xfrm>
            <a:off x="5261995" y="2428540"/>
            <a:ext cx="730427" cy="2136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07" name="Straight Connector 306"/>
          <p:cNvCxnSpPr>
            <a:stCxn id="90" idx="2"/>
            <a:endCxn id="304" idx="0"/>
          </p:cNvCxnSpPr>
          <p:nvPr/>
        </p:nvCxnSpPr>
        <p:spPr>
          <a:xfrm flipH="1">
            <a:off x="5261995" y="1849420"/>
            <a:ext cx="604526" cy="271462"/>
          </a:xfrm>
          <a:prstGeom prst="line">
            <a:avLst/>
          </a:prstGeom>
        </p:spPr>
        <p:style>
          <a:lnRef idx="2">
            <a:schemeClr val="accent1"/>
          </a:lnRef>
          <a:fillRef idx="0">
            <a:schemeClr val="accent1"/>
          </a:fillRef>
          <a:effectRef idx="1">
            <a:schemeClr val="accent1"/>
          </a:effectRef>
          <a:fontRef idx="minor">
            <a:schemeClr val="tx1"/>
          </a:fontRef>
        </p:style>
      </p:cxnSp>
      <p:sp>
        <p:nvSpPr>
          <p:cNvPr id="317" name="Rectangle 316"/>
          <p:cNvSpPr/>
          <p:nvPr/>
        </p:nvSpPr>
        <p:spPr>
          <a:xfrm>
            <a:off x="4903087" y="2642172"/>
            <a:ext cx="387372" cy="3286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a:t>
            </a:r>
            <a:endParaRPr lang="en-US" dirty="0"/>
          </a:p>
        </p:txBody>
      </p:sp>
      <p:cxnSp>
        <p:nvCxnSpPr>
          <p:cNvPr id="318" name="Straight Connector 317"/>
          <p:cNvCxnSpPr>
            <a:stCxn id="304" idx="2"/>
            <a:endCxn id="317" idx="0"/>
          </p:cNvCxnSpPr>
          <p:nvPr/>
        </p:nvCxnSpPr>
        <p:spPr>
          <a:xfrm flipH="1">
            <a:off x="5096773" y="2428540"/>
            <a:ext cx="165222" cy="2136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22" name="Straight Connector 321"/>
          <p:cNvCxnSpPr>
            <a:stCxn id="305" idx="2"/>
            <a:endCxn id="302" idx="0"/>
          </p:cNvCxnSpPr>
          <p:nvPr/>
        </p:nvCxnSpPr>
        <p:spPr>
          <a:xfrm flipH="1">
            <a:off x="5173444" y="2980310"/>
            <a:ext cx="818978" cy="328771"/>
          </a:xfrm>
          <a:prstGeom prst="line">
            <a:avLst/>
          </a:prstGeom>
        </p:spPr>
        <p:style>
          <a:lnRef idx="2">
            <a:schemeClr val="accent1"/>
          </a:lnRef>
          <a:fillRef idx="0">
            <a:schemeClr val="accent1"/>
          </a:fillRef>
          <a:effectRef idx="1">
            <a:schemeClr val="accent1"/>
          </a:effectRef>
          <a:fontRef idx="minor">
            <a:schemeClr val="tx1"/>
          </a:fontRef>
        </p:style>
      </p:cxnSp>
      <p:cxnSp>
        <p:nvCxnSpPr>
          <p:cNvPr id="323" name="Straight Connector 322"/>
          <p:cNvCxnSpPr>
            <a:stCxn id="305" idx="2"/>
            <a:endCxn id="303" idx="0"/>
          </p:cNvCxnSpPr>
          <p:nvPr/>
        </p:nvCxnSpPr>
        <p:spPr>
          <a:xfrm flipH="1">
            <a:off x="5843011" y="2980310"/>
            <a:ext cx="149411" cy="331197"/>
          </a:xfrm>
          <a:prstGeom prst="line">
            <a:avLst/>
          </a:prstGeom>
        </p:spPr>
        <p:style>
          <a:lnRef idx="2">
            <a:schemeClr val="accent1"/>
          </a:lnRef>
          <a:fillRef idx="0">
            <a:schemeClr val="accent1"/>
          </a:fillRef>
          <a:effectRef idx="1">
            <a:schemeClr val="accent1"/>
          </a:effectRef>
          <a:fontRef idx="minor">
            <a:schemeClr val="tx1"/>
          </a:fontRef>
        </p:style>
      </p:cxnSp>
      <p:sp>
        <p:nvSpPr>
          <p:cNvPr id="332" name="Rectangle 331"/>
          <p:cNvSpPr/>
          <p:nvPr/>
        </p:nvSpPr>
        <p:spPr>
          <a:xfrm>
            <a:off x="7065965" y="2121836"/>
            <a:ext cx="398000" cy="3219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cxnSp>
        <p:nvCxnSpPr>
          <p:cNvPr id="333" name="Straight Connector 332"/>
          <p:cNvCxnSpPr>
            <a:stCxn id="90" idx="2"/>
            <a:endCxn id="332" idx="0"/>
          </p:cNvCxnSpPr>
          <p:nvPr/>
        </p:nvCxnSpPr>
        <p:spPr>
          <a:xfrm>
            <a:off x="5866521" y="1849420"/>
            <a:ext cx="1398444" cy="27241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6" name="Straight Connector 345"/>
          <p:cNvCxnSpPr>
            <a:stCxn id="332" idx="2"/>
            <a:endCxn id="350" idx="0"/>
          </p:cNvCxnSpPr>
          <p:nvPr/>
        </p:nvCxnSpPr>
        <p:spPr>
          <a:xfrm flipH="1">
            <a:off x="7080990" y="2443780"/>
            <a:ext cx="183975" cy="1983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47" name="Straight Connector 346"/>
          <p:cNvCxnSpPr>
            <a:stCxn id="332" idx="2"/>
            <a:endCxn id="354" idx="0"/>
          </p:cNvCxnSpPr>
          <p:nvPr/>
        </p:nvCxnSpPr>
        <p:spPr>
          <a:xfrm>
            <a:off x="7264965" y="2443780"/>
            <a:ext cx="988054" cy="198392"/>
          </a:xfrm>
          <a:prstGeom prst="line">
            <a:avLst/>
          </a:prstGeom>
        </p:spPr>
        <p:style>
          <a:lnRef idx="2">
            <a:schemeClr val="accent1"/>
          </a:lnRef>
          <a:fillRef idx="0">
            <a:schemeClr val="accent1"/>
          </a:fillRef>
          <a:effectRef idx="1">
            <a:schemeClr val="accent1"/>
          </a:effectRef>
          <a:fontRef idx="minor">
            <a:schemeClr val="tx1"/>
          </a:fontRef>
        </p:style>
      </p:cxnSp>
      <p:sp>
        <p:nvSpPr>
          <p:cNvPr id="350" name="Rectangle 349"/>
          <p:cNvSpPr/>
          <p:nvPr/>
        </p:nvSpPr>
        <p:spPr>
          <a:xfrm>
            <a:off x="6879445" y="2642172"/>
            <a:ext cx="403090" cy="338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sp>
        <p:nvSpPr>
          <p:cNvPr id="354" name="Rectangle 353"/>
          <p:cNvSpPr/>
          <p:nvPr/>
        </p:nvSpPr>
        <p:spPr>
          <a:xfrm>
            <a:off x="8051474" y="2642172"/>
            <a:ext cx="403090" cy="338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sp>
        <p:nvSpPr>
          <p:cNvPr id="358" name="Rectangle 357"/>
          <p:cNvSpPr/>
          <p:nvPr/>
        </p:nvSpPr>
        <p:spPr>
          <a:xfrm>
            <a:off x="7817536" y="3294407"/>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cxnSp>
        <p:nvCxnSpPr>
          <p:cNvPr id="359" name="Straight Connector 358"/>
          <p:cNvCxnSpPr>
            <a:stCxn id="354" idx="2"/>
            <a:endCxn id="358" idx="0"/>
          </p:cNvCxnSpPr>
          <p:nvPr/>
        </p:nvCxnSpPr>
        <p:spPr>
          <a:xfrm flipH="1">
            <a:off x="7979678" y="2980310"/>
            <a:ext cx="273341" cy="314097"/>
          </a:xfrm>
          <a:prstGeom prst="line">
            <a:avLst/>
          </a:prstGeom>
        </p:spPr>
        <p:style>
          <a:lnRef idx="2">
            <a:schemeClr val="accent1"/>
          </a:lnRef>
          <a:fillRef idx="0">
            <a:schemeClr val="accent1"/>
          </a:fillRef>
          <a:effectRef idx="1">
            <a:schemeClr val="accent1"/>
          </a:effectRef>
          <a:fontRef idx="minor">
            <a:schemeClr val="tx1"/>
          </a:fontRef>
        </p:style>
      </p:cxnSp>
      <p:sp>
        <p:nvSpPr>
          <p:cNvPr id="363" name="Rectangle 362"/>
          <p:cNvSpPr/>
          <p:nvPr/>
        </p:nvSpPr>
        <p:spPr>
          <a:xfrm>
            <a:off x="8392546" y="3318424"/>
            <a:ext cx="333443" cy="30475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cxnSp>
        <p:nvCxnSpPr>
          <p:cNvPr id="364" name="Straight Connector 363"/>
          <p:cNvCxnSpPr>
            <a:stCxn id="354" idx="2"/>
            <a:endCxn id="363" idx="0"/>
          </p:cNvCxnSpPr>
          <p:nvPr/>
        </p:nvCxnSpPr>
        <p:spPr>
          <a:xfrm>
            <a:off x="8253019" y="2980310"/>
            <a:ext cx="306249" cy="338114"/>
          </a:xfrm>
          <a:prstGeom prst="line">
            <a:avLst/>
          </a:prstGeom>
        </p:spPr>
        <p:style>
          <a:lnRef idx="2">
            <a:schemeClr val="accent1"/>
          </a:lnRef>
          <a:fillRef idx="0">
            <a:schemeClr val="accent1"/>
          </a:fillRef>
          <a:effectRef idx="1">
            <a:schemeClr val="accent1"/>
          </a:effectRef>
          <a:fontRef idx="minor">
            <a:schemeClr val="tx1"/>
          </a:fontRef>
        </p:style>
      </p:cxnSp>
      <p:sp>
        <p:nvSpPr>
          <p:cNvPr id="367" name="Rectangle 366"/>
          <p:cNvSpPr/>
          <p:nvPr/>
        </p:nvSpPr>
        <p:spPr>
          <a:xfrm>
            <a:off x="7942217" y="3858841"/>
            <a:ext cx="309138" cy="3021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cxnSp>
        <p:nvCxnSpPr>
          <p:cNvPr id="368" name="Straight Connector 367"/>
          <p:cNvCxnSpPr>
            <a:stCxn id="363" idx="2"/>
            <a:endCxn id="367" idx="0"/>
          </p:cNvCxnSpPr>
          <p:nvPr/>
        </p:nvCxnSpPr>
        <p:spPr>
          <a:xfrm flipH="1">
            <a:off x="8096786" y="3623179"/>
            <a:ext cx="462482" cy="235662"/>
          </a:xfrm>
          <a:prstGeom prst="line">
            <a:avLst/>
          </a:prstGeom>
        </p:spPr>
        <p:style>
          <a:lnRef idx="2">
            <a:schemeClr val="accent1"/>
          </a:lnRef>
          <a:fillRef idx="0">
            <a:schemeClr val="accent1"/>
          </a:fillRef>
          <a:effectRef idx="1">
            <a:schemeClr val="accent1"/>
          </a:effectRef>
          <a:fontRef idx="minor">
            <a:schemeClr val="tx1"/>
          </a:fontRef>
        </p:style>
      </p:cxnSp>
      <p:sp>
        <p:nvSpPr>
          <p:cNvPr id="382" name="Rectangle 381"/>
          <p:cNvSpPr/>
          <p:nvPr/>
        </p:nvSpPr>
        <p:spPr>
          <a:xfrm>
            <a:off x="6567388" y="3301732"/>
            <a:ext cx="403090" cy="338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sp>
        <p:nvSpPr>
          <p:cNvPr id="383" name="Rectangle 382"/>
          <p:cNvSpPr/>
          <p:nvPr/>
        </p:nvSpPr>
        <p:spPr>
          <a:xfrm>
            <a:off x="7119256" y="3307515"/>
            <a:ext cx="391887" cy="326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a:t>
            </a:r>
            <a:endParaRPr lang="en-US" dirty="0"/>
          </a:p>
        </p:txBody>
      </p:sp>
      <p:cxnSp>
        <p:nvCxnSpPr>
          <p:cNvPr id="384" name="Straight Connector 383"/>
          <p:cNvCxnSpPr>
            <a:stCxn id="350" idx="2"/>
            <a:endCxn id="382" idx="0"/>
          </p:cNvCxnSpPr>
          <p:nvPr/>
        </p:nvCxnSpPr>
        <p:spPr>
          <a:xfrm flipH="1">
            <a:off x="6768933" y="2980310"/>
            <a:ext cx="312057" cy="321422"/>
          </a:xfrm>
          <a:prstGeom prst="line">
            <a:avLst/>
          </a:prstGeom>
        </p:spPr>
        <p:style>
          <a:lnRef idx="2">
            <a:schemeClr val="accent1"/>
          </a:lnRef>
          <a:fillRef idx="0">
            <a:schemeClr val="accent1"/>
          </a:fillRef>
          <a:effectRef idx="1">
            <a:schemeClr val="accent1"/>
          </a:effectRef>
          <a:fontRef idx="minor">
            <a:schemeClr val="tx1"/>
          </a:fontRef>
        </p:style>
      </p:cxnSp>
      <p:cxnSp>
        <p:nvCxnSpPr>
          <p:cNvPr id="385" name="Straight Connector 384"/>
          <p:cNvCxnSpPr>
            <a:stCxn id="350" idx="2"/>
            <a:endCxn id="383" idx="0"/>
          </p:cNvCxnSpPr>
          <p:nvPr/>
        </p:nvCxnSpPr>
        <p:spPr>
          <a:xfrm>
            <a:off x="7080990" y="2980310"/>
            <a:ext cx="234210" cy="327205"/>
          </a:xfrm>
          <a:prstGeom prst="line">
            <a:avLst/>
          </a:prstGeom>
        </p:spPr>
        <p:style>
          <a:lnRef idx="2">
            <a:schemeClr val="accent1"/>
          </a:lnRef>
          <a:fillRef idx="0">
            <a:schemeClr val="accent1"/>
          </a:fillRef>
          <a:effectRef idx="1">
            <a:schemeClr val="accent1"/>
          </a:effectRef>
          <a:fontRef idx="minor">
            <a:schemeClr val="tx1"/>
          </a:fontRef>
        </p:style>
      </p:cxnSp>
      <p:sp>
        <p:nvSpPr>
          <p:cNvPr id="395" name="Rectangle 394"/>
          <p:cNvSpPr/>
          <p:nvPr/>
        </p:nvSpPr>
        <p:spPr>
          <a:xfrm>
            <a:off x="6204856" y="3884241"/>
            <a:ext cx="308421" cy="2513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cxnSp>
        <p:nvCxnSpPr>
          <p:cNvPr id="397" name="Straight Connector 396"/>
          <p:cNvCxnSpPr>
            <a:stCxn id="382" idx="2"/>
            <a:endCxn id="395" idx="0"/>
          </p:cNvCxnSpPr>
          <p:nvPr/>
        </p:nvCxnSpPr>
        <p:spPr>
          <a:xfrm flipH="1">
            <a:off x="6359067" y="3639870"/>
            <a:ext cx="409866" cy="244371"/>
          </a:xfrm>
          <a:prstGeom prst="line">
            <a:avLst/>
          </a:prstGeom>
        </p:spPr>
        <p:style>
          <a:lnRef idx="2">
            <a:schemeClr val="accent1"/>
          </a:lnRef>
          <a:fillRef idx="0">
            <a:schemeClr val="accent1"/>
          </a:fillRef>
          <a:effectRef idx="1">
            <a:schemeClr val="accent1"/>
          </a:effectRef>
          <a:fontRef idx="minor">
            <a:schemeClr val="tx1"/>
          </a:fontRef>
        </p:style>
      </p:cxnSp>
      <p:cxnSp>
        <p:nvCxnSpPr>
          <p:cNvPr id="398" name="Straight Connector 397"/>
          <p:cNvCxnSpPr>
            <a:stCxn id="382" idx="2"/>
            <a:endCxn id="444" idx="0"/>
          </p:cNvCxnSpPr>
          <p:nvPr/>
        </p:nvCxnSpPr>
        <p:spPr>
          <a:xfrm>
            <a:off x="6768933" y="3639870"/>
            <a:ext cx="382981" cy="2263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05" name="Straight Connector 404"/>
          <p:cNvCxnSpPr>
            <a:stCxn id="395" idx="2"/>
            <a:endCxn id="445" idx="0"/>
          </p:cNvCxnSpPr>
          <p:nvPr/>
        </p:nvCxnSpPr>
        <p:spPr>
          <a:xfrm flipH="1">
            <a:off x="6007190" y="4135547"/>
            <a:ext cx="351877" cy="324411"/>
          </a:xfrm>
          <a:prstGeom prst="line">
            <a:avLst/>
          </a:prstGeom>
        </p:spPr>
        <p:style>
          <a:lnRef idx="2">
            <a:schemeClr val="accent1"/>
          </a:lnRef>
          <a:fillRef idx="0">
            <a:schemeClr val="accent1"/>
          </a:fillRef>
          <a:effectRef idx="1">
            <a:schemeClr val="accent1"/>
          </a:effectRef>
          <a:fontRef idx="minor">
            <a:schemeClr val="tx1"/>
          </a:fontRef>
        </p:style>
      </p:cxnSp>
      <p:cxnSp>
        <p:nvCxnSpPr>
          <p:cNvPr id="406" name="Straight Connector 405"/>
          <p:cNvCxnSpPr>
            <a:stCxn id="395" idx="2"/>
            <a:endCxn id="446" idx="0"/>
          </p:cNvCxnSpPr>
          <p:nvPr/>
        </p:nvCxnSpPr>
        <p:spPr>
          <a:xfrm>
            <a:off x="6359067" y="4135547"/>
            <a:ext cx="223583" cy="324411"/>
          </a:xfrm>
          <a:prstGeom prst="line">
            <a:avLst/>
          </a:prstGeom>
        </p:spPr>
        <p:style>
          <a:lnRef idx="2">
            <a:schemeClr val="accent1"/>
          </a:lnRef>
          <a:fillRef idx="0">
            <a:schemeClr val="accent1"/>
          </a:fillRef>
          <a:effectRef idx="1">
            <a:schemeClr val="accent1"/>
          </a:effectRef>
          <a:fontRef idx="minor">
            <a:schemeClr val="tx1"/>
          </a:fontRef>
        </p:style>
      </p:cxnSp>
      <p:sp>
        <p:nvSpPr>
          <p:cNvPr id="435" name="Rectangle 434"/>
          <p:cNvSpPr/>
          <p:nvPr/>
        </p:nvSpPr>
        <p:spPr>
          <a:xfrm>
            <a:off x="3832890" y="3294407"/>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a:t>
            </a:r>
            <a:endParaRPr lang="en-US" dirty="0"/>
          </a:p>
        </p:txBody>
      </p:sp>
      <p:sp>
        <p:nvSpPr>
          <p:cNvPr id="437" name="Rectangle 436"/>
          <p:cNvSpPr/>
          <p:nvPr/>
        </p:nvSpPr>
        <p:spPr>
          <a:xfrm>
            <a:off x="2676406" y="4982328"/>
            <a:ext cx="314989" cy="3018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k</a:t>
            </a:r>
            <a:endParaRPr lang="en-US" dirty="0"/>
          </a:p>
        </p:txBody>
      </p:sp>
      <p:sp>
        <p:nvSpPr>
          <p:cNvPr id="440" name="Rectangle 439"/>
          <p:cNvSpPr/>
          <p:nvPr/>
        </p:nvSpPr>
        <p:spPr>
          <a:xfrm>
            <a:off x="3337125" y="3294407"/>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t>
            </a:r>
            <a:endParaRPr lang="en-US" dirty="0"/>
          </a:p>
        </p:txBody>
      </p:sp>
      <p:sp>
        <p:nvSpPr>
          <p:cNvPr id="444" name="Rectangle 443"/>
          <p:cNvSpPr/>
          <p:nvPr/>
        </p:nvSpPr>
        <p:spPr>
          <a:xfrm>
            <a:off x="7014753" y="3866203"/>
            <a:ext cx="274321" cy="2873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a:t>
            </a:r>
            <a:endParaRPr lang="en-US" dirty="0"/>
          </a:p>
        </p:txBody>
      </p:sp>
      <p:sp>
        <p:nvSpPr>
          <p:cNvPr id="445" name="Rectangle 444"/>
          <p:cNvSpPr/>
          <p:nvPr/>
        </p:nvSpPr>
        <p:spPr>
          <a:xfrm>
            <a:off x="5845048" y="4459958"/>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t>
            </a:r>
            <a:endParaRPr lang="en-US" dirty="0"/>
          </a:p>
        </p:txBody>
      </p:sp>
      <p:sp>
        <p:nvSpPr>
          <p:cNvPr id="446" name="Rectangle 445"/>
          <p:cNvSpPr/>
          <p:nvPr/>
        </p:nvSpPr>
        <p:spPr>
          <a:xfrm>
            <a:off x="6420508" y="4459958"/>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
            </a:r>
            <a:endParaRPr lang="en-US" dirty="0"/>
          </a:p>
        </p:txBody>
      </p:sp>
      <p:sp>
        <p:nvSpPr>
          <p:cNvPr id="448" name="Rectangle 447"/>
          <p:cNvSpPr/>
          <p:nvPr/>
        </p:nvSpPr>
        <p:spPr>
          <a:xfrm>
            <a:off x="431078" y="5987350"/>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z</a:t>
            </a:r>
            <a:endParaRPr lang="en-US" dirty="0"/>
          </a:p>
        </p:txBody>
      </p:sp>
      <p:sp>
        <p:nvSpPr>
          <p:cNvPr id="449" name="Rectangle 448"/>
          <p:cNvSpPr/>
          <p:nvPr/>
        </p:nvSpPr>
        <p:spPr>
          <a:xfrm>
            <a:off x="1284518" y="5987350"/>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q</a:t>
            </a:r>
            <a:endParaRPr lang="en-US" dirty="0"/>
          </a:p>
        </p:txBody>
      </p:sp>
      <p:sp>
        <p:nvSpPr>
          <p:cNvPr id="450" name="Rectangle 449"/>
          <p:cNvSpPr/>
          <p:nvPr/>
        </p:nvSpPr>
        <p:spPr>
          <a:xfrm>
            <a:off x="2168438" y="5987350"/>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endParaRPr lang="en-US" dirty="0"/>
          </a:p>
        </p:txBody>
      </p:sp>
      <p:sp>
        <p:nvSpPr>
          <p:cNvPr id="451" name="Rectangle 450"/>
          <p:cNvSpPr/>
          <p:nvPr/>
        </p:nvSpPr>
        <p:spPr>
          <a:xfrm>
            <a:off x="2960918" y="5987350"/>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j</a:t>
            </a:r>
            <a:endParaRPr lang="en-US" dirty="0"/>
          </a:p>
        </p:txBody>
      </p:sp>
      <p:sp>
        <p:nvSpPr>
          <p:cNvPr id="557" name="Rectangle 556"/>
          <p:cNvSpPr/>
          <p:nvPr/>
        </p:nvSpPr>
        <p:spPr>
          <a:xfrm>
            <a:off x="4320988" y="5562193"/>
            <a:ext cx="4823012" cy="400110"/>
          </a:xfrm>
          <a:prstGeom prst="rect">
            <a:avLst/>
          </a:prstGeom>
        </p:spPr>
        <p:txBody>
          <a:bodyPr wrap="square">
            <a:spAutoFit/>
          </a:bodyPr>
          <a:lstStyle/>
          <a:p>
            <a:pPr marL="914400" lvl="1" indent="-457200">
              <a:tabLst>
                <a:tab pos="6400800" algn="l"/>
              </a:tabLst>
            </a:pPr>
            <a:r>
              <a:rPr lang="en-US" sz="2000" dirty="0" smtClean="0">
                <a:latin typeface="Times"/>
              </a:rPr>
              <a:t>See next slide for the coding chart</a:t>
            </a:r>
          </a:p>
        </p:txBody>
      </p:sp>
      <p:sp>
        <p:nvSpPr>
          <p:cNvPr id="101" name="TextBox 100"/>
          <p:cNvSpPr txBox="1"/>
          <p:nvPr/>
        </p:nvSpPr>
        <p:spPr>
          <a:xfrm>
            <a:off x="-2" y="1468414"/>
            <a:ext cx="9144000" cy="5524589"/>
          </a:xfrm>
          <a:prstGeom prst="rect">
            <a:avLst/>
          </a:prstGeom>
          <a:noFill/>
        </p:spPr>
        <p:txBody>
          <a:bodyPr wrap="square" rtlCol="0">
            <a:spAutoFit/>
          </a:bodyPr>
          <a:lstStyle/>
          <a:p>
            <a:r>
              <a:rPr lang="en-US" dirty="0" smtClean="0"/>
              <a:t>                                 0                                                   1	</a:t>
            </a:r>
          </a:p>
          <a:p>
            <a:endParaRPr lang="en-US" dirty="0" smtClean="0"/>
          </a:p>
          <a:p>
            <a:r>
              <a:rPr lang="en-US" dirty="0" smtClean="0"/>
              <a:t>          00                                 01                      10                            11</a:t>
            </a:r>
          </a:p>
          <a:p>
            <a:endParaRPr lang="en-US" dirty="0" smtClean="0"/>
          </a:p>
          <a:p>
            <a:r>
              <a:rPr lang="en-US" dirty="0" smtClean="0"/>
              <a:t>010         001                    010         011        100        101           110             111              </a:t>
            </a:r>
          </a:p>
          <a:p>
            <a:endParaRPr lang="en-US" dirty="0" smtClean="0"/>
          </a:p>
          <a:p>
            <a:pPr>
              <a:spcBef>
                <a:spcPts val="1200"/>
              </a:spcBef>
            </a:pPr>
            <a:r>
              <a:rPr lang="en-US" dirty="0" smtClean="0"/>
              <a:t>  0010        0011       0100</a:t>
            </a:r>
          </a:p>
          <a:p>
            <a:pPr>
              <a:spcBef>
                <a:spcPts val="0"/>
              </a:spcBef>
            </a:pPr>
            <a:r>
              <a:rPr lang="en-US" dirty="0" smtClean="0"/>
              <a:t>                                                  </a:t>
            </a:r>
            <a:r>
              <a:rPr lang="en-US" sz="1400" dirty="0" smtClean="0"/>
              <a:t>0101   0110    0111    1010      1011           1100   1101      1110     1111</a:t>
            </a:r>
            <a:endParaRPr lang="en-US" dirty="0" smtClean="0"/>
          </a:p>
          <a:p>
            <a:pPr>
              <a:spcBef>
                <a:spcPts val="0"/>
              </a:spcBef>
            </a:pPr>
            <a:endParaRPr lang="en-US" sz="1400" dirty="0" smtClean="0"/>
          </a:p>
          <a:p>
            <a:pPr>
              <a:spcBef>
                <a:spcPts val="600"/>
              </a:spcBef>
            </a:pPr>
            <a:r>
              <a:rPr lang="en-US" sz="1400" dirty="0" smtClean="0"/>
              <a:t>00100 00101  00110    00111  01000  01001                                                     11000      11001         11100    11111</a:t>
            </a:r>
          </a:p>
          <a:p>
            <a:pPr>
              <a:spcBef>
                <a:spcPts val="600"/>
              </a:spcBef>
            </a:pPr>
            <a:endParaRPr lang="en-US" sz="1400" dirty="0" smtClean="0"/>
          </a:p>
          <a:p>
            <a:pPr>
              <a:spcBef>
                <a:spcPts val="900"/>
              </a:spcBef>
            </a:pPr>
            <a:r>
              <a:rPr lang="en-US" sz="1400" dirty="0" smtClean="0"/>
              <a:t>                           001110     001111                                                           110000  110001         111000      111001</a:t>
            </a:r>
          </a:p>
          <a:p>
            <a:pPr>
              <a:spcBef>
                <a:spcPts val="900"/>
              </a:spcBef>
            </a:pPr>
            <a:r>
              <a:rPr lang="en-US" sz="1400" dirty="0" smtClean="0"/>
              <a:t>                       0011110                        0011111</a:t>
            </a:r>
          </a:p>
          <a:p>
            <a:pPr>
              <a:spcBef>
                <a:spcPts val="900"/>
              </a:spcBef>
            </a:pPr>
            <a:r>
              <a:rPr lang="en-US" sz="1400" dirty="0" smtClean="0"/>
              <a:t>        </a:t>
            </a:r>
          </a:p>
          <a:p>
            <a:pPr>
              <a:spcBef>
                <a:spcPts val="900"/>
              </a:spcBef>
            </a:pPr>
            <a:r>
              <a:rPr lang="en-US" sz="1400" dirty="0" smtClean="0"/>
              <a:t>               00111100                  00111101 </a:t>
            </a:r>
          </a:p>
          <a:p>
            <a:pPr>
              <a:spcBef>
                <a:spcPts val="900"/>
              </a:spcBef>
            </a:pPr>
            <a:endParaRPr lang="en-US" sz="1400" dirty="0" smtClean="0"/>
          </a:p>
          <a:p>
            <a:pPr>
              <a:spcBef>
                <a:spcPts val="900"/>
              </a:spcBef>
            </a:pPr>
            <a:r>
              <a:rPr lang="en-US" sz="1400" dirty="0" smtClean="0"/>
              <a:t>001111000  001111001   001111010   001111011</a:t>
            </a:r>
          </a:p>
          <a:p>
            <a:r>
              <a:rPr lang="en-US" dirty="0" smtClean="0"/>
              <a:t>                 </a:t>
            </a:r>
          </a:p>
        </p:txBody>
      </p:sp>
    </p:spTree>
    <p:extLst>
      <p:ext uri="{BB962C8B-B14F-4D97-AF65-F5344CB8AC3E}">
        <p14:creationId xmlns="" xmlns:p14="http://schemas.microsoft.com/office/powerpoint/2010/main" val="17547354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599" y="457200"/>
            <a:ext cx="8690317" cy="707886"/>
          </a:xfrm>
          <a:prstGeom prst="rect">
            <a:avLst/>
          </a:prstGeom>
        </p:spPr>
        <p:txBody>
          <a:bodyPr wrap="square">
            <a:spAutoFit/>
          </a:bodyPr>
          <a:lstStyle/>
          <a:p>
            <a:pPr marL="914400" lvl="1" indent="-457200">
              <a:tabLst>
                <a:tab pos="6400800" algn="l"/>
              </a:tabLst>
            </a:pPr>
            <a:r>
              <a:rPr lang="en-US" sz="2000" dirty="0" smtClean="0">
                <a:latin typeface="Times"/>
              </a:rPr>
              <a:t>The Huffman coding chart built from the typical frequency of the letters in the English alphabet (https://en.wikipedia.org/wiki/Letter_frequency):</a:t>
            </a:r>
          </a:p>
        </p:txBody>
      </p:sp>
      <p:sp>
        <p:nvSpPr>
          <p:cNvPr id="6" name="TextBox 5"/>
          <p:cNvSpPr txBox="1"/>
          <p:nvPr/>
        </p:nvSpPr>
        <p:spPr>
          <a:xfrm>
            <a:off x="2286000" y="76200"/>
            <a:ext cx="5616025" cy="523220"/>
          </a:xfrm>
          <a:prstGeom prst="rect">
            <a:avLst/>
          </a:prstGeom>
          <a:noFill/>
        </p:spPr>
        <p:txBody>
          <a:bodyPr wrap="none" rtlCol="0">
            <a:spAutoFit/>
          </a:bodyPr>
          <a:lstStyle/>
          <a:p>
            <a:r>
              <a:rPr lang="en-US" sz="2800" dirty="0" smtClean="0"/>
              <a:t>Huffman Trees – English Alphabet</a:t>
            </a:r>
            <a:endParaRPr lang="en-US" sz="2800" dirty="0"/>
          </a:p>
        </p:txBody>
      </p:sp>
      <p:graphicFrame>
        <p:nvGraphicFramePr>
          <p:cNvPr id="65" name="Table 64"/>
          <p:cNvGraphicFramePr>
            <a:graphicFrameLocks noGrp="1"/>
          </p:cNvGraphicFramePr>
          <p:nvPr>
            <p:extLst>
              <p:ext uri="{D42A27DB-BD31-4B8C-83A1-F6EECF244321}">
                <p14:modId xmlns="" xmlns:p14="http://schemas.microsoft.com/office/powerpoint/2010/main" val="3578585028"/>
              </p:ext>
            </p:extLst>
          </p:nvPr>
        </p:nvGraphicFramePr>
        <p:xfrm>
          <a:off x="426027" y="1227428"/>
          <a:ext cx="3841173" cy="5120640"/>
        </p:xfrm>
        <a:graphic>
          <a:graphicData uri="http://schemas.openxmlformats.org/drawingml/2006/table">
            <a:tbl>
              <a:tblPr firstRow="1" bandRow="1">
                <a:tableStyleId>{5C22544A-7EE6-4342-B048-85BDC9FD1C3A}</a:tableStyleId>
              </a:tblPr>
              <a:tblGrid>
                <a:gridCol w="1280391"/>
                <a:gridCol w="1280391"/>
                <a:gridCol w="1280391"/>
              </a:tblGrid>
              <a:tr h="365760">
                <a:tc>
                  <a:txBody>
                    <a:bodyPr/>
                    <a:lstStyle/>
                    <a:p>
                      <a:r>
                        <a:rPr lang="en-US" dirty="0" smtClean="0"/>
                        <a:t>char</a:t>
                      </a:r>
                      <a:endParaRPr lang="en-US" dirty="0"/>
                    </a:p>
                  </a:txBody>
                  <a:tcPr/>
                </a:tc>
                <a:tc>
                  <a:txBody>
                    <a:bodyPr/>
                    <a:lstStyle/>
                    <a:p>
                      <a:r>
                        <a:rPr lang="en-US" dirty="0" smtClean="0"/>
                        <a:t>freq</a:t>
                      </a:r>
                      <a:endParaRPr lang="en-US" dirty="0"/>
                    </a:p>
                  </a:txBody>
                  <a:tcPr/>
                </a:tc>
                <a:tc>
                  <a:txBody>
                    <a:bodyPr/>
                    <a:lstStyle/>
                    <a:p>
                      <a:r>
                        <a:rPr lang="en-US" dirty="0" smtClean="0"/>
                        <a:t>code</a:t>
                      </a:r>
                      <a:endParaRPr lang="en-US" dirty="0"/>
                    </a:p>
                  </a:txBody>
                  <a:tcPr/>
                </a:tc>
              </a:tr>
              <a:tr h="365760">
                <a:tc>
                  <a:txBody>
                    <a:bodyPr/>
                    <a:lstStyle/>
                    <a:p>
                      <a:pPr algn="ctr"/>
                      <a:r>
                        <a:rPr lang="en-US" sz="1600" dirty="0" smtClean="0"/>
                        <a:t>e</a:t>
                      </a:r>
                      <a:endParaRPr lang="en-US" sz="1600" dirty="0"/>
                    </a:p>
                  </a:txBody>
                  <a:tcPr/>
                </a:tc>
                <a:tc>
                  <a:txBody>
                    <a:bodyPr/>
                    <a:lstStyle/>
                    <a:p>
                      <a:pPr algn="ctr"/>
                      <a:r>
                        <a:rPr lang="en-US" sz="1600" dirty="0" smtClean="0"/>
                        <a:t>127</a:t>
                      </a:r>
                      <a:endParaRPr lang="en-US" sz="1600" dirty="0"/>
                    </a:p>
                  </a:txBody>
                  <a:tcPr/>
                </a:tc>
                <a:tc>
                  <a:txBody>
                    <a:bodyPr/>
                    <a:lstStyle/>
                    <a:p>
                      <a:pPr algn="ctr"/>
                      <a:r>
                        <a:rPr lang="en-US" sz="1600" dirty="0" smtClean="0"/>
                        <a:t>100</a:t>
                      </a:r>
                      <a:endParaRPr lang="en-US" sz="1600" dirty="0"/>
                    </a:p>
                  </a:txBody>
                  <a:tcPr/>
                </a:tc>
              </a:tr>
              <a:tr h="365760">
                <a:tc>
                  <a:txBody>
                    <a:bodyPr/>
                    <a:lstStyle/>
                    <a:p>
                      <a:pPr algn="ctr"/>
                      <a:r>
                        <a:rPr lang="en-US" sz="1600" dirty="0" smtClean="0"/>
                        <a:t>t</a:t>
                      </a:r>
                      <a:endParaRPr lang="en-US" sz="1600" dirty="0"/>
                    </a:p>
                  </a:txBody>
                  <a:tcPr/>
                </a:tc>
                <a:tc>
                  <a:txBody>
                    <a:bodyPr/>
                    <a:lstStyle/>
                    <a:p>
                      <a:pPr algn="ctr"/>
                      <a:r>
                        <a:rPr lang="en-US" sz="1600" dirty="0" smtClean="0"/>
                        <a:t>91</a:t>
                      </a:r>
                      <a:endParaRPr lang="en-US" sz="1600" dirty="0"/>
                    </a:p>
                  </a:txBody>
                  <a:tcPr/>
                </a:tc>
                <a:tc>
                  <a:txBody>
                    <a:bodyPr/>
                    <a:lstStyle/>
                    <a:p>
                      <a:pPr algn="ctr"/>
                      <a:r>
                        <a:rPr lang="en-US" sz="1600" dirty="0" smtClean="0"/>
                        <a:t>010</a:t>
                      </a:r>
                      <a:endParaRPr lang="en-US" sz="1600" dirty="0"/>
                    </a:p>
                  </a:txBody>
                  <a:tcPr/>
                </a:tc>
              </a:tr>
              <a:tr h="365760">
                <a:tc>
                  <a:txBody>
                    <a:bodyPr/>
                    <a:lstStyle/>
                    <a:p>
                      <a:pPr algn="ctr"/>
                      <a:r>
                        <a:rPr lang="en-US" sz="1600" dirty="0" smtClean="0"/>
                        <a:t>r</a:t>
                      </a:r>
                      <a:endParaRPr lang="en-US" sz="1600" dirty="0"/>
                    </a:p>
                  </a:txBody>
                  <a:tcPr/>
                </a:tc>
                <a:tc>
                  <a:txBody>
                    <a:bodyPr/>
                    <a:lstStyle/>
                    <a:p>
                      <a:pPr algn="ctr"/>
                      <a:r>
                        <a:rPr lang="en-US" sz="1600" dirty="0" smtClean="0"/>
                        <a:t>60</a:t>
                      </a:r>
                      <a:endParaRPr lang="en-US" sz="1600" dirty="0"/>
                    </a:p>
                  </a:txBody>
                  <a:tcPr/>
                </a:tc>
                <a:tc>
                  <a:txBody>
                    <a:bodyPr/>
                    <a:lstStyle/>
                    <a:p>
                      <a:pPr algn="ctr"/>
                      <a:r>
                        <a:rPr lang="en-US" sz="1600" dirty="0" smtClean="0"/>
                        <a:t>0101</a:t>
                      </a:r>
                      <a:endParaRPr lang="en-US" sz="1600" dirty="0"/>
                    </a:p>
                  </a:txBody>
                  <a:tcPr/>
                </a:tc>
              </a:tr>
              <a:tr h="365760">
                <a:tc>
                  <a:txBody>
                    <a:bodyPr/>
                    <a:lstStyle/>
                    <a:p>
                      <a:pPr algn="ctr"/>
                      <a:r>
                        <a:rPr lang="en-US" sz="1600" dirty="0" smtClean="0"/>
                        <a:t>h</a:t>
                      </a:r>
                      <a:endParaRPr lang="en-US" sz="1600" dirty="0"/>
                    </a:p>
                  </a:txBody>
                  <a:tcPr/>
                </a:tc>
                <a:tc>
                  <a:txBody>
                    <a:bodyPr/>
                    <a:lstStyle/>
                    <a:p>
                      <a:pPr algn="ctr"/>
                      <a:r>
                        <a:rPr lang="en-US" sz="1600" dirty="0" smtClean="0"/>
                        <a:t>61</a:t>
                      </a:r>
                      <a:endParaRPr lang="en-US" sz="1600" dirty="0"/>
                    </a:p>
                  </a:txBody>
                  <a:tcPr/>
                </a:tc>
                <a:tc>
                  <a:txBody>
                    <a:bodyPr/>
                    <a:lstStyle/>
                    <a:p>
                      <a:pPr algn="ctr"/>
                      <a:r>
                        <a:rPr lang="en-US" sz="1600" dirty="0" smtClean="0"/>
                        <a:t>0110</a:t>
                      </a:r>
                      <a:endParaRPr lang="en-US" sz="1600" dirty="0"/>
                    </a:p>
                  </a:txBody>
                  <a:tcPr/>
                </a:tc>
              </a:tr>
              <a:tr h="365760">
                <a:tc>
                  <a:txBody>
                    <a:bodyPr/>
                    <a:lstStyle/>
                    <a:p>
                      <a:pPr algn="ctr"/>
                      <a:r>
                        <a:rPr lang="en-US" sz="1600" dirty="0" smtClean="0"/>
                        <a:t>s</a:t>
                      </a:r>
                      <a:endParaRPr lang="en-US" sz="1600" dirty="0"/>
                    </a:p>
                  </a:txBody>
                  <a:tcPr/>
                </a:tc>
                <a:tc>
                  <a:txBody>
                    <a:bodyPr/>
                    <a:lstStyle/>
                    <a:p>
                      <a:pPr algn="ctr"/>
                      <a:r>
                        <a:rPr lang="en-US" sz="1600" dirty="0" smtClean="0"/>
                        <a:t>63</a:t>
                      </a:r>
                      <a:endParaRPr lang="en-US" sz="1600" dirty="0"/>
                    </a:p>
                  </a:txBody>
                  <a:tcPr/>
                </a:tc>
                <a:tc>
                  <a:txBody>
                    <a:bodyPr/>
                    <a:lstStyle/>
                    <a:p>
                      <a:pPr algn="ctr"/>
                      <a:r>
                        <a:rPr lang="en-US" sz="1600" dirty="0" smtClean="0"/>
                        <a:t>0111</a:t>
                      </a:r>
                      <a:endParaRPr lang="en-US" sz="1600" dirty="0"/>
                    </a:p>
                  </a:txBody>
                  <a:tcPr/>
                </a:tc>
              </a:tr>
              <a:tr h="365760">
                <a:tc>
                  <a:txBody>
                    <a:bodyPr/>
                    <a:lstStyle/>
                    <a:p>
                      <a:pPr algn="ctr"/>
                      <a:r>
                        <a:rPr lang="en-US" sz="1600" dirty="0" smtClean="0"/>
                        <a:t>n</a:t>
                      </a:r>
                      <a:endParaRPr lang="en-US" sz="1600" dirty="0"/>
                    </a:p>
                  </a:txBody>
                  <a:tcPr/>
                </a:tc>
                <a:tc>
                  <a:txBody>
                    <a:bodyPr/>
                    <a:lstStyle/>
                    <a:p>
                      <a:pPr algn="ctr"/>
                      <a:r>
                        <a:rPr lang="en-US" sz="1600" dirty="0" smtClean="0"/>
                        <a:t>67</a:t>
                      </a:r>
                      <a:endParaRPr lang="en-US" sz="1600" dirty="0"/>
                    </a:p>
                  </a:txBody>
                  <a:tcPr/>
                </a:tc>
                <a:tc>
                  <a:txBody>
                    <a:bodyPr/>
                    <a:lstStyle/>
                    <a:p>
                      <a:pPr algn="ctr"/>
                      <a:r>
                        <a:rPr lang="en-US" sz="1600" dirty="0" smtClean="0"/>
                        <a:t>1010</a:t>
                      </a:r>
                      <a:endParaRPr lang="en-US" sz="1600" dirty="0"/>
                    </a:p>
                  </a:txBody>
                  <a:tcPr/>
                </a:tc>
              </a:tr>
              <a:tr h="365760">
                <a:tc>
                  <a:txBody>
                    <a:bodyPr/>
                    <a:lstStyle/>
                    <a:p>
                      <a:pPr algn="ctr"/>
                      <a:r>
                        <a:rPr lang="en-US" sz="1600" dirty="0" err="1" smtClean="0"/>
                        <a:t>i</a:t>
                      </a:r>
                      <a:endParaRPr lang="en-US" sz="1600" dirty="0"/>
                    </a:p>
                  </a:txBody>
                  <a:tcPr/>
                </a:tc>
                <a:tc>
                  <a:txBody>
                    <a:bodyPr/>
                    <a:lstStyle/>
                    <a:p>
                      <a:pPr algn="ctr"/>
                      <a:r>
                        <a:rPr lang="en-US" sz="1600" dirty="0" smtClean="0"/>
                        <a:t>70</a:t>
                      </a:r>
                      <a:endParaRPr lang="en-US" sz="1600" dirty="0"/>
                    </a:p>
                  </a:txBody>
                  <a:tcPr/>
                </a:tc>
                <a:tc>
                  <a:txBody>
                    <a:bodyPr/>
                    <a:lstStyle/>
                    <a:p>
                      <a:pPr algn="ctr"/>
                      <a:r>
                        <a:rPr lang="en-US" sz="1600" dirty="0" smtClean="0"/>
                        <a:t>1011</a:t>
                      </a:r>
                      <a:endParaRPr lang="en-US" sz="1600" dirty="0"/>
                    </a:p>
                  </a:txBody>
                  <a:tcPr/>
                </a:tc>
              </a:tr>
              <a:tr h="365760">
                <a:tc>
                  <a:txBody>
                    <a:bodyPr/>
                    <a:lstStyle/>
                    <a:p>
                      <a:pPr algn="ctr"/>
                      <a:r>
                        <a:rPr lang="en-US" sz="1600" dirty="0" smtClean="0"/>
                        <a:t>o</a:t>
                      </a:r>
                      <a:endParaRPr lang="en-US" sz="1600" dirty="0"/>
                    </a:p>
                  </a:txBody>
                  <a:tcPr/>
                </a:tc>
                <a:tc>
                  <a:txBody>
                    <a:bodyPr/>
                    <a:lstStyle/>
                    <a:p>
                      <a:pPr algn="ctr"/>
                      <a:r>
                        <a:rPr lang="en-US" sz="1600" dirty="0" smtClean="0"/>
                        <a:t>75</a:t>
                      </a:r>
                      <a:endParaRPr lang="en-US" sz="1600" dirty="0"/>
                    </a:p>
                  </a:txBody>
                  <a:tcPr/>
                </a:tc>
                <a:tc>
                  <a:txBody>
                    <a:bodyPr/>
                    <a:lstStyle/>
                    <a:p>
                      <a:pPr algn="ctr"/>
                      <a:r>
                        <a:rPr lang="en-US" sz="1600" dirty="0" smtClean="0"/>
                        <a:t>1101</a:t>
                      </a:r>
                      <a:endParaRPr lang="en-US" sz="1600" dirty="0"/>
                    </a:p>
                  </a:txBody>
                  <a:tcPr/>
                </a:tc>
              </a:tr>
              <a:tr h="365760">
                <a:tc>
                  <a:txBody>
                    <a:bodyPr/>
                    <a:lstStyle/>
                    <a:p>
                      <a:pPr algn="ctr"/>
                      <a:r>
                        <a:rPr lang="en-US" sz="1600" dirty="0" smtClean="0"/>
                        <a:t>a</a:t>
                      </a:r>
                      <a:endParaRPr lang="en-US" sz="1600" dirty="0"/>
                    </a:p>
                  </a:txBody>
                  <a:tcPr/>
                </a:tc>
                <a:tc>
                  <a:txBody>
                    <a:bodyPr/>
                    <a:lstStyle/>
                    <a:p>
                      <a:pPr algn="ctr"/>
                      <a:r>
                        <a:rPr lang="en-US" sz="1600" dirty="0" smtClean="0"/>
                        <a:t>82</a:t>
                      </a:r>
                      <a:endParaRPr lang="en-US" sz="1600" dirty="0"/>
                    </a:p>
                  </a:txBody>
                  <a:tcPr/>
                </a:tc>
                <a:tc>
                  <a:txBody>
                    <a:bodyPr/>
                    <a:lstStyle/>
                    <a:p>
                      <a:pPr algn="ctr"/>
                      <a:r>
                        <a:rPr lang="en-US" sz="1600" dirty="0" smtClean="0"/>
                        <a:t>1110</a:t>
                      </a:r>
                      <a:endParaRPr lang="en-US" sz="1600" dirty="0"/>
                    </a:p>
                  </a:txBody>
                  <a:tcPr/>
                </a:tc>
              </a:tr>
              <a:tr h="365760">
                <a:tc>
                  <a:txBody>
                    <a:bodyPr/>
                    <a:lstStyle/>
                    <a:p>
                      <a:pPr algn="ctr"/>
                      <a:r>
                        <a:rPr lang="en-US" sz="1600" dirty="0" smtClean="0"/>
                        <a:t>f</a:t>
                      </a:r>
                      <a:endParaRPr lang="en-US" sz="1600" dirty="0"/>
                    </a:p>
                  </a:txBody>
                  <a:tcPr/>
                </a:tc>
                <a:tc>
                  <a:txBody>
                    <a:bodyPr/>
                    <a:lstStyle/>
                    <a:p>
                      <a:pPr algn="ctr"/>
                      <a:r>
                        <a:rPr lang="en-US" sz="1600" dirty="0" smtClean="0"/>
                        <a:t>22</a:t>
                      </a:r>
                      <a:endParaRPr lang="en-US" sz="1600" dirty="0"/>
                    </a:p>
                  </a:txBody>
                  <a:tcPr/>
                </a:tc>
                <a:tc>
                  <a:txBody>
                    <a:bodyPr/>
                    <a:lstStyle/>
                    <a:p>
                      <a:pPr algn="ctr"/>
                      <a:r>
                        <a:rPr lang="en-US" sz="1600" dirty="0" smtClean="0"/>
                        <a:t>00100</a:t>
                      </a:r>
                      <a:endParaRPr lang="en-US" sz="1600" dirty="0"/>
                    </a:p>
                  </a:txBody>
                  <a:tcPr/>
                </a:tc>
              </a:tr>
              <a:tr h="365760">
                <a:tc>
                  <a:txBody>
                    <a:bodyPr/>
                    <a:lstStyle/>
                    <a:p>
                      <a:pPr algn="ctr"/>
                      <a:r>
                        <a:rPr lang="en-US" sz="1600" dirty="0" smtClean="0"/>
                        <a:t>w</a:t>
                      </a:r>
                      <a:endParaRPr lang="en-US" sz="1600" dirty="0"/>
                    </a:p>
                  </a:txBody>
                  <a:tcPr/>
                </a:tc>
                <a:tc>
                  <a:txBody>
                    <a:bodyPr/>
                    <a:lstStyle/>
                    <a:p>
                      <a:pPr algn="ctr"/>
                      <a:r>
                        <a:rPr lang="en-US" sz="1600" dirty="0" smtClean="0"/>
                        <a:t>24</a:t>
                      </a:r>
                      <a:endParaRPr lang="en-US" sz="1600" dirty="0"/>
                    </a:p>
                  </a:txBody>
                  <a:tcPr/>
                </a:tc>
                <a:tc>
                  <a:txBody>
                    <a:bodyPr/>
                    <a:lstStyle/>
                    <a:p>
                      <a:pPr algn="ctr"/>
                      <a:r>
                        <a:rPr lang="en-US" sz="1600" dirty="0" smtClean="0"/>
                        <a:t>00101</a:t>
                      </a:r>
                      <a:endParaRPr lang="en-US" sz="1600" dirty="0"/>
                    </a:p>
                  </a:txBody>
                  <a:tcPr/>
                </a:tc>
              </a:tr>
              <a:tr h="365760">
                <a:tc>
                  <a:txBody>
                    <a:bodyPr/>
                    <a:lstStyle/>
                    <a:p>
                      <a:pPr algn="ctr"/>
                      <a:r>
                        <a:rPr lang="en-US" sz="1600" dirty="0" smtClean="0"/>
                        <a:t>m</a:t>
                      </a:r>
                      <a:endParaRPr lang="en-US" sz="1600" dirty="0"/>
                    </a:p>
                  </a:txBody>
                  <a:tcPr/>
                </a:tc>
                <a:tc>
                  <a:txBody>
                    <a:bodyPr/>
                    <a:lstStyle/>
                    <a:p>
                      <a:pPr algn="ctr"/>
                      <a:r>
                        <a:rPr lang="en-US" sz="1600" dirty="0" smtClean="0"/>
                        <a:t>24</a:t>
                      </a:r>
                      <a:endParaRPr lang="en-US" sz="1600" dirty="0"/>
                    </a:p>
                  </a:txBody>
                  <a:tcPr/>
                </a:tc>
                <a:tc>
                  <a:txBody>
                    <a:bodyPr/>
                    <a:lstStyle/>
                    <a:p>
                      <a:pPr algn="ctr"/>
                      <a:r>
                        <a:rPr lang="en-US" sz="1600" dirty="0" smtClean="0"/>
                        <a:t>00110</a:t>
                      </a:r>
                      <a:endParaRPr lang="en-US" sz="1600" dirty="0"/>
                    </a:p>
                  </a:txBody>
                  <a:tcPr/>
                </a:tc>
              </a:tr>
              <a:tr h="365760">
                <a:tc>
                  <a:txBody>
                    <a:bodyPr/>
                    <a:lstStyle/>
                    <a:p>
                      <a:pPr algn="ctr"/>
                      <a:r>
                        <a:rPr lang="en-US" sz="1600" dirty="0" smtClean="0"/>
                        <a:t>u</a:t>
                      </a:r>
                      <a:endParaRPr lang="en-US" sz="1600" dirty="0"/>
                    </a:p>
                  </a:txBody>
                  <a:tcPr/>
                </a:tc>
                <a:tc>
                  <a:txBody>
                    <a:bodyPr/>
                    <a:lstStyle/>
                    <a:p>
                      <a:pPr algn="ctr"/>
                      <a:r>
                        <a:rPr lang="en-US" sz="1600" dirty="0" smtClean="0"/>
                        <a:t>28</a:t>
                      </a:r>
                      <a:endParaRPr lang="en-US" sz="1600" dirty="0"/>
                    </a:p>
                  </a:txBody>
                  <a:tcPr/>
                </a:tc>
                <a:tc>
                  <a:txBody>
                    <a:bodyPr/>
                    <a:lstStyle/>
                    <a:p>
                      <a:pPr algn="ctr"/>
                      <a:r>
                        <a:rPr lang="en-US" sz="1600" dirty="0" smtClean="0"/>
                        <a:t>01000</a:t>
                      </a:r>
                      <a:endParaRPr lang="en-US" sz="1600" dirty="0"/>
                    </a:p>
                  </a:txBody>
                  <a:tcPr/>
                </a:tc>
              </a:tr>
            </a:tbl>
          </a:graphicData>
        </a:graphic>
      </p:graphicFrame>
      <p:graphicFrame>
        <p:nvGraphicFramePr>
          <p:cNvPr id="110" name="Table 109"/>
          <p:cNvGraphicFramePr>
            <a:graphicFrameLocks noGrp="1"/>
          </p:cNvGraphicFramePr>
          <p:nvPr>
            <p:extLst>
              <p:ext uri="{D42A27DB-BD31-4B8C-83A1-F6EECF244321}">
                <p14:modId xmlns="" xmlns:p14="http://schemas.microsoft.com/office/powerpoint/2010/main" val="3578585028"/>
              </p:ext>
            </p:extLst>
          </p:nvPr>
        </p:nvGraphicFramePr>
        <p:xfrm>
          <a:off x="4776355" y="1255137"/>
          <a:ext cx="3841173" cy="5120640"/>
        </p:xfrm>
        <a:graphic>
          <a:graphicData uri="http://schemas.openxmlformats.org/drawingml/2006/table">
            <a:tbl>
              <a:tblPr firstRow="1" bandRow="1">
                <a:tableStyleId>{5C22544A-7EE6-4342-B048-85BDC9FD1C3A}</a:tableStyleId>
              </a:tblPr>
              <a:tblGrid>
                <a:gridCol w="1280391"/>
                <a:gridCol w="1280391"/>
                <a:gridCol w="1280391"/>
              </a:tblGrid>
              <a:tr h="365760">
                <a:tc>
                  <a:txBody>
                    <a:bodyPr/>
                    <a:lstStyle/>
                    <a:p>
                      <a:r>
                        <a:rPr lang="en-US" dirty="0" smtClean="0"/>
                        <a:t>char</a:t>
                      </a:r>
                      <a:endParaRPr lang="en-US" dirty="0"/>
                    </a:p>
                  </a:txBody>
                  <a:tcPr/>
                </a:tc>
                <a:tc>
                  <a:txBody>
                    <a:bodyPr/>
                    <a:lstStyle/>
                    <a:p>
                      <a:r>
                        <a:rPr lang="en-US" dirty="0" smtClean="0"/>
                        <a:t>freq</a:t>
                      </a:r>
                      <a:endParaRPr lang="en-US" dirty="0"/>
                    </a:p>
                  </a:txBody>
                  <a:tcPr/>
                </a:tc>
                <a:tc>
                  <a:txBody>
                    <a:bodyPr/>
                    <a:lstStyle/>
                    <a:p>
                      <a:r>
                        <a:rPr lang="en-US" dirty="0" smtClean="0"/>
                        <a:t>code</a:t>
                      </a:r>
                      <a:endParaRPr lang="en-US" dirty="0"/>
                    </a:p>
                  </a:txBody>
                  <a:tcPr/>
                </a:tc>
              </a:tr>
              <a:tr h="365760">
                <a:tc>
                  <a:txBody>
                    <a:bodyPr/>
                    <a:lstStyle/>
                    <a:p>
                      <a:pPr algn="ctr"/>
                      <a:r>
                        <a:rPr lang="en-US" sz="1600" dirty="0" smtClean="0"/>
                        <a:t>c</a:t>
                      </a:r>
                      <a:endParaRPr lang="en-US" sz="1600" dirty="0"/>
                    </a:p>
                  </a:txBody>
                  <a:tcPr/>
                </a:tc>
                <a:tc>
                  <a:txBody>
                    <a:bodyPr/>
                    <a:lstStyle/>
                    <a:p>
                      <a:pPr algn="ctr"/>
                      <a:r>
                        <a:rPr lang="en-US" sz="1600" dirty="0" smtClean="0"/>
                        <a:t>28</a:t>
                      </a:r>
                      <a:endParaRPr lang="en-US" sz="1600" dirty="0"/>
                    </a:p>
                  </a:txBody>
                  <a:tcPr/>
                </a:tc>
                <a:tc>
                  <a:txBody>
                    <a:bodyPr/>
                    <a:lstStyle/>
                    <a:p>
                      <a:pPr algn="ctr"/>
                      <a:r>
                        <a:rPr lang="en-US" sz="1600" dirty="0" smtClean="0"/>
                        <a:t>01001</a:t>
                      </a:r>
                      <a:endParaRPr lang="en-US" sz="1600" dirty="0"/>
                    </a:p>
                  </a:txBody>
                  <a:tcPr/>
                </a:tc>
              </a:tr>
              <a:tr h="365760">
                <a:tc>
                  <a:txBody>
                    <a:bodyPr/>
                    <a:lstStyle/>
                    <a:p>
                      <a:pPr algn="ctr"/>
                      <a:r>
                        <a:rPr lang="en-US" sz="1600" dirty="0" smtClean="0"/>
                        <a:t>l</a:t>
                      </a:r>
                      <a:endParaRPr lang="en-US" sz="1600" dirty="0"/>
                    </a:p>
                  </a:txBody>
                  <a:tcPr/>
                </a:tc>
                <a:tc>
                  <a:txBody>
                    <a:bodyPr/>
                    <a:lstStyle/>
                    <a:p>
                      <a:pPr algn="ctr"/>
                      <a:r>
                        <a:rPr lang="en-US" sz="1600" dirty="0" smtClean="0"/>
                        <a:t>40</a:t>
                      </a:r>
                      <a:endParaRPr lang="en-US" sz="1600" dirty="0"/>
                    </a:p>
                  </a:txBody>
                  <a:tcPr/>
                </a:tc>
                <a:tc>
                  <a:txBody>
                    <a:bodyPr/>
                    <a:lstStyle/>
                    <a:p>
                      <a:pPr algn="ctr"/>
                      <a:r>
                        <a:rPr lang="en-US" sz="1600" dirty="0" smtClean="0"/>
                        <a:t>11001</a:t>
                      </a:r>
                      <a:endParaRPr lang="en-US" sz="1600" dirty="0"/>
                    </a:p>
                  </a:txBody>
                  <a:tcPr/>
                </a:tc>
              </a:tr>
              <a:tr h="365760">
                <a:tc>
                  <a:txBody>
                    <a:bodyPr/>
                    <a:lstStyle/>
                    <a:p>
                      <a:pPr algn="ctr"/>
                      <a:r>
                        <a:rPr lang="en-US" sz="1600" dirty="0" smtClean="0"/>
                        <a:t>d</a:t>
                      </a:r>
                      <a:endParaRPr lang="en-US" sz="1600" dirty="0"/>
                    </a:p>
                  </a:txBody>
                  <a:tcPr/>
                </a:tc>
                <a:tc>
                  <a:txBody>
                    <a:bodyPr/>
                    <a:lstStyle/>
                    <a:p>
                      <a:pPr algn="ctr"/>
                      <a:r>
                        <a:rPr lang="en-US" sz="1600" dirty="0" smtClean="0"/>
                        <a:t>43</a:t>
                      </a:r>
                      <a:endParaRPr lang="en-US" sz="1600" dirty="0"/>
                    </a:p>
                  </a:txBody>
                  <a:tcPr/>
                </a:tc>
                <a:tc>
                  <a:txBody>
                    <a:bodyPr/>
                    <a:lstStyle/>
                    <a:p>
                      <a:pPr algn="ctr"/>
                      <a:r>
                        <a:rPr lang="en-US" sz="1600" dirty="0" smtClean="0"/>
                        <a:t>11111</a:t>
                      </a:r>
                      <a:endParaRPr lang="en-US" sz="1600" dirty="0"/>
                    </a:p>
                  </a:txBody>
                  <a:tcPr/>
                </a:tc>
              </a:tr>
              <a:tr h="365760">
                <a:tc>
                  <a:txBody>
                    <a:bodyPr/>
                    <a:lstStyle/>
                    <a:p>
                      <a:pPr algn="ctr"/>
                      <a:r>
                        <a:rPr lang="en-US" sz="1600" dirty="0" smtClean="0"/>
                        <a:t>v</a:t>
                      </a:r>
                      <a:endParaRPr lang="en-US" sz="1600" dirty="0"/>
                    </a:p>
                  </a:txBody>
                  <a:tcPr/>
                </a:tc>
                <a:tc>
                  <a:txBody>
                    <a:bodyPr/>
                    <a:lstStyle/>
                    <a:p>
                      <a:pPr algn="ctr"/>
                      <a:r>
                        <a:rPr lang="en-US" sz="1600" dirty="0" smtClean="0"/>
                        <a:t>10</a:t>
                      </a:r>
                      <a:endParaRPr lang="en-US" sz="1600" dirty="0"/>
                    </a:p>
                  </a:txBody>
                  <a:tcPr/>
                </a:tc>
                <a:tc>
                  <a:txBody>
                    <a:bodyPr/>
                    <a:lstStyle/>
                    <a:p>
                      <a:pPr algn="ctr"/>
                      <a:r>
                        <a:rPr lang="en-US" sz="1600" dirty="0" smtClean="0"/>
                        <a:t>001110</a:t>
                      </a:r>
                      <a:endParaRPr lang="en-US" sz="1600" dirty="0"/>
                    </a:p>
                  </a:txBody>
                  <a:tcPr/>
                </a:tc>
              </a:tr>
              <a:tr h="365760">
                <a:tc>
                  <a:txBody>
                    <a:bodyPr/>
                    <a:lstStyle/>
                    <a:p>
                      <a:pPr algn="ctr"/>
                      <a:r>
                        <a:rPr lang="en-US" sz="1600" dirty="0" smtClean="0"/>
                        <a:t>b</a:t>
                      </a:r>
                      <a:endParaRPr lang="en-US" sz="1600" dirty="0"/>
                    </a:p>
                  </a:txBody>
                  <a:tcPr/>
                </a:tc>
                <a:tc>
                  <a:txBody>
                    <a:bodyPr/>
                    <a:lstStyle/>
                    <a:p>
                      <a:pPr algn="ctr"/>
                      <a:r>
                        <a:rPr lang="en-US" sz="1600" dirty="0" smtClean="0"/>
                        <a:t>15</a:t>
                      </a:r>
                      <a:endParaRPr lang="en-US" sz="1600" dirty="0"/>
                    </a:p>
                  </a:txBody>
                  <a:tcPr/>
                </a:tc>
                <a:tc>
                  <a:txBody>
                    <a:bodyPr/>
                    <a:lstStyle/>
                    <a:p>
                      <a:pPr algn="ctr"/>
                      <a:r>
                        <a:rPr lang="en-US" sz="1600" dirty="0" smtClean="0"/>
                        <a:t>110000</a:t>
                      </a:r>
                      <a:endParaRPr lang="en-US" sz="1600" dirty="0"/>
                    </a:p>
                  </a:txBody>
                  <a:tcPr/>
                </a:tc>
              </a:tr>
              <a:tr h="365760">
                <a:tc>
                  <a:txBody>
                    <a:bodyPr/>
                    <a:lstStyle/>
                    <a:p>
                      <a:pPr algn="ctr"/>
                      <a:r>
                        <a:rPr lang="en-US" sz="1600" dirty="0" smtClean="0"/>
                        <a:t>p</a:t>
                      </a:r>
                      <a:endParaRPr lang="en-US" sz="1600" dirty="0"/>
                    </a:p>
                  </a:txBody>
                  <a:tcPr/>
                </a:tc>
                <a:tc>
                  <a:txBody>
                    <a:bodyPr/>
                    <a:lstStyle/>
                    <a:p>
                      <a:pPr algn="ctr"/>
                      <a:r>
                        <a:rPr lang="en-US" sz="1600" dirty="0" smtClean="0"/>
                        <a:t>19</a:t>
                      </a:r>
                      <a:endParaRPr lang="en-US" sz="1600" dirty="0"/>
                    </a:p>
                  </a:txBody>
                  <a:tcPr/>
                </a:tc>
                <a:tc>
                  <a:txBody>
                    <a:bodyPr/>
                    <a:lstStyle/>
                    <a:p>
                      <a:pPr algn="ctr"/>
                      <a:r>
                        <a:rPr lang="en-US" sz="1600" dirty="0" smtClean="0"/>
                        <a:t>110001</a:t>
                      </a:r>
                      <a:endParaRPr lang="en-US" sz="1600" dirty="0"/>
                    </a:p>
                  </a:txBody>
                  <a:tcPr/>
                </a:tc>
              </a:tr>
              <a:tr h="365760">
                <a:tc>
                  <a:txBody>
                    <a:bodyPr/>
                    <a:lstStyle/>
                    <a:p>
                      <a:pPr algn="ctr"/>
                      <a:r>
                        <a:rPr lang="en-US" sz="1600" dirty="0" smtClean="0"/>
                        <a:t>y</a:t>
                      </a:r>
                      <a:endParaRPr lang="en-US" sz="1600" dirty="0"/>
                    </a:p>
                  </a:txBody>
                  <a:tcPr/>
                </a:tc>
                <a:tc>
                  <a:txBody>
                    <a:bodyPr/>
                    <a:lstStyle/>
                    <a:p>
                      <a:pPr algn="ctr"/>
                      <a:r>
                        <a:rPr lang="en-US" sz="1600" dirty="0" smtClean="0"/>
                        <a:t>20</a:t>
                      </a:r>
                      <a:endParaRPr lang="en-US" sz="1600" dirty="0"/>
                    </a:p>
                  </a:txBody>
                  <a:tcPr/>
                </a:tc>
                <a:tc>
                  <a:txBody>
                    <a:bodyPr/>
                    <a:lstStyle/>
                    <a:p>
                      <a:pPr algn="ctr"/>
                      <a:r>
                        <a:rPr lang="en-US" sz="1600" dirty="0" smtClean="0"/>
                        <a:t>111000</a:t>
                      </a:r>
                      <a:endParaRPr lang="en-US" sz="1600" dirty="0"/>
                    </a:p>
                  </a:txBody>
                  <a:tcPr/>
                </a:tc>
              </a:tr>
              <a:tr h="365760">
                <a:tc>
                  <a:txBody>
                    <a:bodyPr/>
                    <a:lstStyle/>
                    <a:p>
                      <a:pPr algn="ctr"/>
                      <a:r>
                        <a:rPr lang="en-US" sz="1600" dirty="0" smtClean="0"/>
                        <a:t>g</a:t>
                      </a:r>
                      <a:endParaRPr lang="en-US" sz="1600" dirty="0"/>
                    </a:p>
                  </a:txBody>
                  <a:tcPr/>
                </a:tc>
                <a:tc>
                  <a:txBody>
                    <a:bodyPr/>
                    <a:lstStyle/>
                    <a:p>
                      <a:pPr algn="ctr"/>
                      <a:r>
                        <a:rPr lang="en-US" sz="1600" dirty="0" smtClean="0"/>
                        <a:t>20</a:t>
                      </a:r>
                      <a:endParaRPr lang="en-US" sz="1600" dirty="0"/>
                    </a:p>
                  </a:txBody>
                  <a:tcPr/>
                </a:tc>
                <a:tc>
                  <a:txBody>
                    <a:bodyPr/>
                    <a:lstStyle/>
                    <a:p>
                      <a:pPr algn="ctr"/>
                      <a:r>
                        <a:rPr lang="en-US" sz="1600" dirty="0" smtClean="0"/>
                        <a:t>111001</a:t>
                      </a:r>
                      <a:endParaRPr lang="en-US" sz="1600" dirty="0"/>
                    </a:p>
                  </a:txBody>
                  <a:tcPr/>
                </a:tc>
              </a:tr>
              <a:tr h="365760">
                <a:tc>
                  <a:txBody>
                    <a:bodyPr/>
                    <a:lstStyle/>
                    <a:p>
                      <a:pPr algn="ctr"/>
                      <a:r>
                        <a:rPr lang="en-US" sz="1600" dirty="0" smtClean="0"/>
                        <a:t>k</a:t>
                      </a:r>
                      <a:endParaRPr lang="en-US" sz="1600" dirty="0"/>
                    </a:p>
                  </a:txBody>
                  <a:tcPr/>
                </a:tc>
                <a:tc>
                  <a:txBody>
                    <a:bodyPr/>
                    <a:lstStyle/>
                    <a:p>
                      <a:pPr algn="ctr"/>
                      <a:r>
                        <a:rPr lang="en-US" sz="1600" dirty="0" smtClean="0"/>
                        <a:t>8</a:t>
                      </a:r>
                      <a:endParaRPr lang="en-US" sz="1600" dirty="0"/>
                    </a:p>
                  </a:txBody>
                  <a:tcPr/>
                </a:tc>
                <a:tc>
                  <a:txBody>
                    <a:bodyPr/>
                    <a:lstStyle/>
                    <a:p>
                      <a:pPr algn="ctr"/>
                      <a:r>
                        <a:rPr lang="en-US" sz="1600" dirty="0" smtClean="0"/>
                        <a:t>0011111</a:t>
                      </a:r>
                      <a:endParaRPr lang="en-US" sz="1600" dirty="0"/>
                    </a:p>
                  </a:txBody>
                  <a:tcPr/>
                </a:tc>
              </a:tr>
              <a:tr h="365760">
                <a:tc>
                  <a:txBody>
                    <a:bodyPr/>
                    <a:lstStyle/>
                    <a:p>
                      <a:pPr algn="ctr"/>
                      <a:r>
                        <a:rPr lang="en-US" sz="1600" dirty="0" smtClean="0"/>
                        <a:t>z</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001111000</a:t>
                      </a:r>
                      <a:endParaRPr lang="en-US" sz="1600" dirty="0"/>
                    </a:p>
                  </a:txBody>
                  <a:tcPr/>
                </a:tc>
              </a:tr>
              <a:tr h="365760">
                <a:tc>
                  <a:txBody>
                    <a:bodyPr/>
                    <a:lstStyle/>
                    <a:p>
                      <a:pPr algn="ctr"/>
                      <a:r>
                        <a:rPr lang="en-US" sz="1600" dirty="0" smtClean="0"/>
                        <a:t>q</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001111001</a:t>
                      </a:r>
                      <a:endParaRPr lang="en-US" sz="1600" dirty="0"/>
                    </a:p>
                  </a:txBody>
                  <a:tcPr/>
                </a:tc>
              </a:tr>
              <a:tr h="365760">
                <a:tc>
                  <a:txBody>
                    <a:bodyPr/>
                    <a:lstStyle/>
                    <a:p>
                      <a:pPr algn="ctr"/>
                      <a:r>
                        <a:rPr lang="en-US" sz="1600" dirty="0" smtClean="0"/>
                        <a:t>x</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001111010</a:t>
                      </a:r>
                      <a:endParaRPr lang="en-US" sz="1600" dirty="0"/>
                    </a:p>
                  </a:txBody>
                  <a:tcPr/>
                </a:tc>
              </a:tr>
              <a:tr h="365760">
                <a:tc>
                  <a:txBody>
                    <a:bodyPr/>
                    <a:lstStyle/>
                    <a:p>
                      <a:pPr algn="ctr"/>
                      <a:r>
                        <a:rPr lang="en-US" sz="1600" dirty="0" smtClean="0"/>
                        <a:t>j</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001111011</a:t>
                      </a:r>
                      <a:endParaRPr lang="en-US" sz="1600" dirty="0"/>
                    </a:p>
                  </a:txBody>
                  <a:tcPr/>
                </a:tc>
              </a:tr>
            </a:tbl>
          </a:graphicData>
        </a:graphic>
      </p:graphicFrame>
    </p:spTree>
    <p:extLst>
      <p:ext uri="{BB962C8B-B14F-4D97-AF65-F5344CB8AC3E}">
        <p14:creationId xmlns="" xmlns:p14="http://schemas.microsoft.com/office/powerpoint/2010/main" val="1754735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7200" y="990600"/>
            <a:ext cx="8165018" cy="449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4514" name="Text Box 3"/>
          <p:cNvSpPr txBox="1">
            <a:spLocks noChangeArrowheads="1"/>
          </p:cNvSpPr>
          <p:nvPr/>
        </p:nvSpPr>
        <p:spPr bwMode="auto">
          <a:xfrm>
            <a:off x="0" y="86752"/>
            <a:ext cx="89154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r>
              <a:rPr lang="en-US" sz="2400" b="1" dirty="0" smtClean="0">
                <a:latin typeface="Lucida Sans" pitchFamily="34" charset="0"/>
              </a:rPr>
              <a:t>Dictionary – abstract class that maps keys to values </a:t>
            </a:r>
            <a:endParaRPr lang="en-US" sz="2400" b="1" dirty="0">
              <a:latin typeface="Lucida Sans" pitchFamily="34" charset="0"/>
            </a:endParaRPr>
          </a:p>
        </p:txBody>
      </p:sp>
      <p:sp>
        <p:nvSpPr>
          <p:cNvPr id="5" name="Rectangle 4"/>
          <p:cNvSpPr/>
          <p:nvPr/>
        </p:nvSpPr>
        <p:spPr>
          <a:xfrm>
            <a:off x="533400" y="4114800"/>
            <a:ext cx="6934200" cy="228600"/>
          </a:xfrm>
          <a:prstGeom prst="rect">
            <a:avLst/>
          </a:prstGeom>
          <a:solidFill>
            <a:srgbClr val="FFFF00">
              <a:alpha val="34118"/>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5800" y="1981200"/>
            <a:ext cx="7639050" cy="475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7225" y="266700"/>
            <a:ext cx="7572375" cy="163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693264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3400" y="2838450"/>
            <a:ext cx="7667625" cy="3714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02418" y="836474"/>
            <a:ext cx="8412982" cy="2031325"/>
          </a:xfrm>
          <a:prstGeom prst="rect">
            <a:avLst/>
          </a:prstGeom>
          <a:noFill/>
        </p:spPr>
        <p:txBody>
          <a:bodyPr wrap="square" rtlCol="0">
            <a:spAutoFit/>
          </a:bodyPr>
          <a:lstStyle/>
          <a:p>
            <a:r>
              <a:rPr lang="en-US" dirty="0"/>
              <a:t>Properties is a subclass of </a:t>
            </a:r>
            <a:r>
              <a:rPr lang="en-US" dirty="0" err="1"/>
              <a:t>Hashtable</a:t>
            </a:r>
            <a:r>
              <a:rPr lang="en-US" dirty="0"/>
              <a:t>. It is used to maintain lists of values in which the </a:t>
            </a:r>
            <a:r>
              <a:rPr lang="en-US" dirty="0">
                <a:solidFill>
                  <a:srgbClr val="FF0000"/>
                </a:solidFill>
              </a:rPr>
              <a:t>key is a String </a:t>
            </a:r>
            <a:r>
              <a:rPr lang="en-US" dirty="0"/>
              <a:t>and the </a:t>
            </a:r>
            <a:r>
              <a:rPr lang="en-US" dirty="0">
                <a:solidFill>
                  <a:srgbClr val="FF0000"/>
                </a:solidFill>
              </a:rPr>
              <a:t>value is also a String</a:t>
            </a:r>
            <a:r>
              <a:rPr lang="en-US" dirty="0" smtClean="0"/>
              <a:t>.</a:t>
            </a:r>
          </a:p>
          <a:p>
            <a:endParaRPr lang="en-US" dirty="0"/>
          </a:p>
          <a:p>
            <a:r>
              <a:rPr lang="en-US" dirty="0"/>
              <a:t>The Properties class is used by many other Java classes. For example, it is the type of object returned by </a:t>
            </a:r>
            <a:r>
              <a:rPr lang="en-US" dirty="0" err="1"/>
              <a:t>System.getProperties</a:t>
            </a:r>
            <a:r>
              <a:rPr lang="en-US" dirty="0"/>
              <a:t>( ) when obtaining environmental values.</a:t>
            </a:r>
          </a:p>
          <a:p>
            <a:endParaRPr lang="en-US" dirty="0"/>
          </a:p>
        </p:txBody>
      </p:sp>
      <p:sp>
        <p:nvSpPr>
          <p:cNvPr id="3" name="TextBox 2"/>
          <p:cNvSpPr txBox="1"/>
          <p:nvPr/>
        </p:nvSpPr>
        <p:spPr>
          <a:xfrm>
            <a:off x="3429000" y="152400"/>
            <a:ext cx="1824538" cy="523220"/>
          </a:xfrm>
          <a:prstGeom prst="rect">
            <a:avLst/>
          </a:prstGeom>
          <a:noFill/>
        </p:spPr>
        <p:txBody>
          <a:bodyPr wrap="none" rtlCol="0">
            <a:spAutoFit/>
          </a:bodyPr>
          <a:lstStyle/>
          <a:p>
            <a:r>
              <a:rPr lang="en-US" sz="2800" dirty="0" smtClean="0"/>
              <a:t>Properties</a:t>
            </a:r>
            <a:endParaRPr lang="en-US" sz="2800" dirty="0"/>
          </a:p>
        </p:txBody>
      </p:sp>
    </p:spTree>
    <p:extLst>
      <p:ext uri="{BB962C8B-B14F-4D97-AF65-F5344CB8AC3E}">
        <p14:creationId xmlns="" xmlns:p14="http://schemas.microsoft.com/office/powerpoint/2010/main" val="2558982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28688" y="152400"/>
            <a:ext cx="6117601" cy="6629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22704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47712" y="1524000"/>
            <a:ext cx="7648575" cy="5133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09600" y="762000"/>
            <a:ext cx="8229600" cy="646331"/>
          </a:xfrm>
          <a:prstGeom prst="rect">
            <a:avLst/>
          </a:prstGeom>
          <a:noFill/>
        </p:spPr>
        <p:txBody>
          <a:bodyPr wrap="square" rtlCol="0">
            <a:spAutoFit/>
          </a:bodyPr>
          <a:lstStyle/>
          <a:p>
            <a:r>
              <a:rPr lang="en-US" dirty="0"/>
              <a:t>A </a:t>
            </a:r>
            <a:r>
              <a:rPr lang="en-US" dirty="0" err="1"/>
              <a:t>BitSet</a:t>
            </a:r>
            <a:r>
              <a:rPr lang="en-US" dirty="0"/>
              <a:t> class creates a special type of </a:t>
            </a:r>
            <a:r>
              <a:rPr lang="en-US" dirty="0">
                <a:solidFill>
                  <a:srgbClr val="FF0000"/>
                </a:solidFill>
              </a:rPr>
              <a:t>array</a:t>
            </a:r>
            <a:r>
              <a:rPr lang="en-US" dirty="0"/>
              <a:t> that holds </a:t>
            </a:r>
            <a:r>
              <a:rPr lang="en-US" dirty="0">
                <a:solidFill>
                  <a:srgbClr val="FF0000"/>
                </a:solidFill>
              </a:rPr>
              <a:t>bit values</a:t>
            </a:r>
            <a:r>
              <a:rPr lang="en-US" dirty="0"/>
              <a:t>. The </a:t>
            </a:r>
            <a:r>
              <a:rPr lang="en-US" dirty="0" err="1"/>
              <a:t>BitSet</a:t>
            </a:r>
            <a:r>
              <a:rPr lang="en-US" dirty="0"/>
              <a:t> array can increase in size as needed. This makes it similar to a vector of bits.</a:t>
            </a:r>
          </a:p>
        </p:txBody>
      </p:sp>
      <p:sp>
        <p:nvSpPr>
          <p:cNvPr id="3" name="TextBox 2"/>
          <p:cNvSpPr txBox="1"/>
          <p:nvPr/>
        </p:nvSpPr>
        <p:spPr>
          <a:xfrm>
            <a:off x="3810000" y="152400"/>
            <a:ext cx="1141659" cy="523220"/>
          </a:xfrm>
          <a:prstGeom prst="rect">
            <a:avLst/>
          </a:prstGeom>
          <a:noFill/>
        </p:spPr>
        <p:txBody>
          <a:bodyPr wrap="none" rtlCol="0">
            <a:spAutoFit/>
          </a:bodyPr>
          <a:lstStyle/>
          <a:p>
            <a:r>
              <a:rPr lang="en-US" sz="2800" dirty="0" err="1" smtClean="0"/>
              <a:t>BitSet</a:t>
            </a:r>
            <a:endParaRPr lang="en-US" sz="2800" dirty="0"/>
          </a:p>
        </p:txBody>
      </p:sp>
    </p:spTree>
    <p:extLst>
      <p:ext uri="{BB962C8B-B14F-4D97-AF65-F5344CB8AC3E}">
        <p14:creationId xmlns="" xmlns:p14="http://schemas.microsoft.com/office/powerpoint/2010/main" val="811140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5799" y="152400"/>
            <a:ext cx="6544777" cy="6553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Oval 2"/>
          <p:cNvSpPr/>
          <p:nvPr/>
        </p:nvSpPr>
        <p:spPr>
          <a:xfrm>
            <a:off x="2209800" y="533400"/>
            <a:ext cx="1295400" cy="3048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Oval 3"/>
          <p:cNvSpPr/>
          <p:nvPr/>
        </p:nvSpPr>
        <p:spPr>
          <a:xfrm>
            <a:off x="2209800" y="5181600"/>
            <a:ext cx="1752600" cy="3048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381618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7200" y="152400"/>
            <a:ext cx="6681787" cy="64190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Oval 2"/>
          <p:cNvSpPr/>
          <p:nvPr/>
        </p:nvSpPr>
        <p:spPr>
          <a:xfrm>
            <a:off x="1981200" y="457200"/>
            <a:ext cx="1295400" cy="3048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Oval 3"/>
          <p:cNvSpPr/>
          <p:nvPr/>
        </p:nvSpPr>
        <p:spPr>
          <a:xfrm>
            <a:off x="1981200" y="6096000"/>
            <a:ext cx="1295400" cy="3048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94156235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2610</TotalTime>
  <Words>2173</Words>
  <Application>Microsoft Office PowerPoint</Application>
  <PresentationFormat>On-screen Show (4:3)</PresentationFormat>
  <Paragraphs>476</Paragraphs>
  <Slides>27</Slides>
  <Notes>3</Notes>
  <HiddenSlides>0</HiddenSlides>
  <MMClips>0</MMClips>
  <ScaleCrop>false</ScaleCrop>
  <HeadingPairs>
    <vt:vector size="4" baseType="variant">
      <vt:variant>
        <vt:lpstr>Theme</vt:lpstr>
      </vt:variant>
      <vt:variant>
        <vt:i4>4</vt:i4>
      </vt:variant>
      <vt:variant>
        <vt:lpstr>Slide Titles</vt:lpstr>
      </vt:variant>
      <vt:variant>
        <vt:i4>27</vt:i4>
      </vt:variant>
    </vt:vector>
  </HeadingPairs>
  <TitlesOfParts>
    <vt:vector size="31" baseType="lpstr">
      <vt:lpstr>Default Design</vt:lpstr>
      <vt:lpstr>Office Theme</vt:lpstr>
      <vt:lpstr>1_Office Theme</vt:lpstr>
      <vt:lpstr>2_Office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Bill</dc:creator>
  <cp:lastModifiedBy>ralexander</cp:lastModifiedBy>
  <cp:revision>217</cp:revision>
  <dcterms:created xsi:type="dcterms:W3CDTF">2009-11-02T12:45:22Z</dcterms:created>
  <dcterms:modified xsi:type="dcterms:W3CDTF">2015-11-28T02:24:13Z</dcterms:modified>
</cp:coreProperties>
</file>