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4402" r:id="rId3"/>
    <p:sldMasterId id="2147484414" r:id="rId4"/>
    <p:sldMasterId id="2147484418" r:id="rId5"/>
  </p:sldMasterIdLst>
  <p:notesMasterIdLst>
    <p:notesMasterId r:id="rId46"/>
  </p:notesMasterIdLst>
  <p:sldIdLst>
    <p:sldId id="607" r:id="rId6"/>
    <p:sldId id="495" r:id="rId7"/>
    <p:sldId id="510" r:id="rId8"/>
    <p:sldId id="370" r:id="rId9"/>
    <p:sldId id="395" r:id="rId10"/>
    <p:sldId id="369" r:id="rId11"/>
    <p:sldId id="367" r:id="rId12"/>
    <p:sldId id="498" r:id="rId13"/>
    <p:sldId id="496" r:id="rId14"/>
    <p:sldId id="497" r:id="rId15"/>
    <p:sldId id="504" r:id="rId16"/>
    <p:sldId id="506" r:id="rId17"/>
    <p:sldId id="454" r:id="rId18"/>
    <p:sldId id="511" r:id="rId19"/>
    <p:sldId id="499" r:id="rId20"/>
    <p:sldId id="368" r:id="rId21"/>
    <p:sldId id="373" r:id="rId22"/>
    <p:sldId id="377" r:id="rId23"/>
    <p:sldId id="500" r:id="rId24"/>
    <p:sldId id="393" r:id="rId25"/>
    <p:sldId id="394" r:id="rId26"/>
    <p:sldId id="396" r:id="rId27"/>
    <p:sldId id="507" r:id="rId28"/>
    <p:sldId id="486" r:id="rId29"/>
    <p:sldId id="487" r:id="rId30"/>
    <p:sldId id="512" r:id="rId31"/>
    <p:sldId id="513" r:id="rId32"/>
    <p:sldId id="514" r:id="rId33"/>
    <p:sldId id="381" r:id="rId34"/>
    <p:sldId id="401" r:id="rId35"/>
    <p:sldId id="508" r:id="rId36"/>
    <p:sldId id="403" r:id="rId37"/>
    <p:sldId id="404" r:id="rId38"/>
    <p:sldId id="405" r:id="rId39"/>
    <p:sldId id="406" r:id="rId40"/>
    <p:sldId id="407" r:id="rId41"/>
    <p:sldId id="489" r:id="rId42"/>
    <p:sldId id="502" r:id="rId43"/>
    <p:sldId id="481" r:id="rId44"/>
    <p:sldId id="503" r:id="rId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7069"/>
    <a:srgbClr val="0000FF"/>
    <a:srgbClr val="00A99D"/>
    <a:srgbClr val="006C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477" autoAdjust="0"/>
  </p:normalViewPr>
  <p:slideViewPr>
    <p:cSldViewPr>
      <p:cViewPr varScale="1">
        <p:scale>
          <a:sx n="81" d="100"/>
          <a:sy n="81" d="100"/>
        </p:scale>
        <p:origin x="50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59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i, Gary C" userId="99ce7fbf-a5c7-4db2-8213-2e7f236cf699" providerId="ADAL" clId="{34BE2457-E943-4D08-B33C-870A307E0075}"/>
    <pc:docChg chg="modSld">
      <pc:chgData name="Thai, Gary C" userId="99ce7fbf-a5c7-4db2-8213-2e7f236cf699" providerId="ADAL" clId="{34BE2457-E943-4D08-B33C-870A307E0075}" dt="2021-05-01T12:02:24.453" v="21" actId="113"/>
      <pc:docMkLst>
        <pc:docMk/>
      </pc:docMkLst>
      <pc:sldChg chg="modSp">
        <pc:chgData name="Thai, Gary C" userId="99ce7fbf-a5c7-4db2-8213-2e7f236cf699" providerId="ADAL" clId="{34BE2457-E943-4D08-B33C-870A307E0075}" dt="2021-05-01T11:38:40.508" v="1"/>
        <pc:sldMkLst>
          <pc:docMk/>
          <pc:sldMk cId="1160438474" sldId="515"/>
        </pc:sldMkLst>
        <pc:spChg chg="mod">
          <ac:chgData name="Thai, Gary C" userId="99ce7fbf-a5c7-4db2-8213-2e7f236cf699" providerId="ADAL" clId="{34BE2457-E943-4D08-B33C-870A307E0075}" dt="2021-05-01T11:38:40.508" v="1"/>
          <ac:spMkLst>
            <pc:docMk/>
            <pc:sldMk cId="1160438474" sldId="515"/>
            <ac:spMk id="3" creationId="{00000000-0000-0000-0000-000000000000}"/>
          </ac:spMkLst>
        </pc:spChg>
      </pc:sldChg>
      <pc:sldChg chg="modSp modAnim">
        <pc:chgData name="Thai, Gary C" userId="99ce7fbf-a5c7-4db2-8213-2e7f236cf699" providerId="ADAL" clId="{34BE2457-E943-4D08-B33C-870A307E0075}" dt="2021-05-01T12:02:24.453" v="21" actId="113"/>
        <pc:sldMkLst>
          <pc:docMk/>
          <pc:sldMk cId="1633974576" sldId="516"/>
        </pc:sldMkLst>
        <pc:spChg chg="mod">
          <ac:chgData name="Thai, Gary C" userId="99ce7fbf-a5c7-4db2-8213-2e7f236cf699" providerId="ADAL" clId="{34BE2457-E943-4D08-B33C-870A307E0075}" dt="2021-05-01T12:02:24.453" v="21" actId="113"/>
          <ac:spMkLst>
            <pc:docMk/>
            <pc:sldMk cId="1633974576" sldId="516"/>
            <ac:spMk id="4" creationId="{02CBAE85-5192-4E3D-9F4D-6A5C483793FB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4F15406-E5BE-4BD1-B920-538848C4A050}" type="datetimeFigureOut">
              <a:rPr lang="en-US"/>
              <a:pPr>
                <a:defRPr/>
              </a:pPr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1F458B5-8DA0-4F4A-97DA-A6F862F337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140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F458B5-8DA0-4F4A-97DA-A6F862F337B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08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Visiting</a:t>
            </a:r>
            <a:r>
              <a:rPr lang="en-US" baseline="0" dirty="0"/>
              <a:t> cnn.com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F458B5-8DA0-4F4A-97DA-A6F862F337B1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7638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F458B5-8DA0-4F4A-97DA-A6F862F337B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65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Servicing multiple clients (</a:t>
            </a:r>
            <a:r>
              <a:rPr lang="en-US" b="1" dirty="0"/>
              <a:t>threads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F458B5-8DA0-4F4A-97DA-A6F862F337B1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5284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Local</a:t>
            </a:r>
            <a:r>
              <a:rPr lang="en-US" baseline="0" dirty="0"/>
              <a:t> IP Address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F458B5-8DA0-4F4A-97DA-A6F862F337B1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4181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Local</a:t>
            </a:r>
            <a:r>
              <a:rPr lang="en-US" baseline="0" dirty="0"/>
              <a:t> IP Address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F458B5-8DA0-4F4A-97DA-A6F862F337B1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0372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F458B5-8DA0-4F4A-97DA-A6F862F337B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92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Why</a:t>
            </a:r>
            <a:r>
              <a:rPr lang="en-US" baseline="0" dirty="0"/>
              <a:t> port – 8000?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F458B5-8DA0-4F4A-97DA-A6F862F337B1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81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Bank (</a:t>
            </a:r>
            <a:r>
              <a:rPr lang="en-US" dirty="0" err="1"/>
              <a:t>BankAccount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F458B5-8DA0-4F4A-97DA-A6F862F337B1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82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6AAF431A-65C6-4BEC-8DC1-A1ABC45C134A}" type="datetime1">
              <a:rPr lang="en-US"/>
              <a:pPr>
                <a:defRPr/>
              </a:pPr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1271A2FF-9B45-4E4A-8EC6-4924E49EA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58647DCB-173C-4F4F-A3E1-7F4419ECB315}" type="datetime1">
              <a:rPr lang="en-US"/>
              <a:pPr>
                <a:defRPr/>
              </a:pPr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818BEBEB-8B8B-49B1-B1AB-0A65726D3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99E147FA-D93B-4A2D-8E6C-586FEC131490}" type="datetime1">
              <a:rPr lang="en-US"/>
              <a:pPr>
                <a:defRPr/>
              </a:pPr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63DB026B-AA30-4607-B310-8BB1DD1346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AE4F106B-C981-40CF-BB0D-A914DA37533F}" type="datetime1">
              <a:rPr lang="en-US"/>
              <a:pPr>
                <a:defRPr/>
              </a:pPr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8D61E22D-7339-4E7C-AA77-536D42CC9F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5C7BE53F-F68F-43AA-92C9-CBAA0DDA4C40}" type="datetime1">
              <a:rPr lang="en-US"/>
              <a:pPr>
                <a:defRPr/>
              </a:pPr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372EF285-8799-40E1-8B2B-8B072FA254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7FD72A60-F290-4E8A-918C-1B9E92390D4B}" type="datetime1">
              <a:rPr lang="en-US"/>
              <a:pPr>
                <a:defRPr/>
              </a:pPr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E9805FCD-AE5F-4CF9-96E9-DF96AF4156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FFF5AC5-629A-4AE4-AC3E-B1E12ABB6F88}" type="datetime1">
              <a:rPr lang="en-US"/>
              <a:pPr>
                <a:defRPr/>
              </a:pPr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03C33970-1671-4FAD-90B2-B85A70D71B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30A1F2FE-FA72-4F73-8A33-9B468667F3D6}" type="datetime1">
              <a:rPr lang="en-US"/>
              <a:pPr>
                <a:defRPr/>
              </a:pPr>
              <a:t>4/25/2022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D913EC1A-F19B-4283-B8EA-B8699D46A9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85EE7DD8-1F77-4AC5-AC7F-CA84EE0B2E7D}" type="datetime1">
              <a:rPr lang="en-US"/>
              <a:pPr>
                <a:defRPr/>
              </a:pPr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F224558-B237-467A-B25D-49C38DDFFE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E8AEA8B5-0A96-49A5-BB75-C59E1469549B}" type="datetime1">
              <a:rPr lang="en-US"/>
              <a:pPr>
                <a:defRPr/>
              </a:pPr>
              <a:t>4/25/2022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C784F92A-549F-4B59-8380-987EB430B4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10AD36A1-85E3-41F0-9F98-2CDDE5E898E5}" type="datetime1">
              <a:rPr lang="en-US"/>
              <a:pPr>
                <a:defRPr/>
              </a:pPr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6641F202-57D6-40B7-B6B5-2382BD4F7C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A59AA0D9-04C7-4CFA-BA96-D41BA987E101}" type="datetime1">
              <a:rPr lang="en-US"/>
              <a:pPr>
                <a:defRPr/>
              </a:pPr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C1C17A0C-888E-414C-9CE4-98D45088A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D8502F52-F258-4F8F-9F79-C985FD12B8E0}" type="datetime1">
              <a:rPr lang="en-US"/>
              <a:pPr>
                <a:defRPr/>
              </a:pPr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8E4B51B-5732-4842-BE4F-FD16B3F179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ABFDE996-8BB9-489E-B679-17677C796EF9}" type="datetime1">
              <a:rPr lang="en-US"/>
              <a:pPr>
                <a:defRPr/>
              </a:pPr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DA297B19-AD94-4ED5-801A-8DA71C310C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9A38E021-E1AD-415D-B3C4-757406849904}" type="datetime1">
              <a:rPr lang="en-US"/>
              <a:pPr>
                <a:defRPr/>
              </a:pPr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3BE396AB-2E4A-4C4D-9916-0B1B7341C0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7BEA1-E142-4151-8BFF-149B78327069}" type="datetime1">
              <a:rPr lang="en-US"/>
              <a:pPr>
                <a:defRPr/>
              </a:pPr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02D36A-B313-4AC3-9E56-B4E72865FC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875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BE92C-16B6-48B4-9D1F-53909BDC4D76}" type="datetime1">
              <a:rPr lang="en-US"/>
              <a:pPr>
                <a:defRPr/>
              </a:pPr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613012-1408-4955-BDB3-11A840DF20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002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21CE0-0162-4925-AD4F-C5A729FB410F}" type="datetime1">
              <a:rPr lang="en-US"/>
              <a:pPr>
                <a:defRPr/>
              </a:pPr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8658C-523A-4379-8BD0-C9057C2E1C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721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E87D37-BFB8-48B0-AF60-F2D1C128F857}" type="datetime1">
              <a:rPr lang="en-US"/>
              <a:pPr>
                <a:defRPr/>
              </a:pPr>
              <a:t>4/25/2022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478D85-DF67-4856-B8CC-D19A6ADB3B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855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64E6D-313B-47D2-B7D3-4BD3AF3B22AD}" type="datetime1">
              <a:rPr lang="en-US"/>
              <a:pPr>
                <a:defRPr/>
              </a:pPr>
              <a:t>4/25/2022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5BF5F-6DB3-4CA5-A788-1CF9515F20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490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A05CB6-0D0C-4ADA-858B-33030BD80480}" type="datetime1">
              <a:rPr lang="en-US"/>
              <a:pPr>
                <a:defRPr/>
              </a:pPr>
              <a:t>4/25/2022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5EDE2-7245-4E9D-89CE-00748318EE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979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7499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3CAEFC6-6D25-44E1-9F23-91214FA2AC16}" type="datetime1">
              <a:rPr lang="en-US"/>
              <a:pPr>
                <a:defRPr/>
              </a:pPr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EF53BCC7-A1B3-45D7-A602-700F949C9F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4D748-0E92-478C-A7D8-2A90E9FA3A3D}" type="datetime1">
              <a:rPr lang="en-US"/>
              <a:pPr>
                <a:defRPr/>
              </a:pPr>
              <a:t>4/25/2022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56A6A-D5B9-464C-AE97-A81E9632AB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794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D7946-A8DB-47F9-B79D-ABD08973DA9A}" type="datetime1">
              <a:rPr lang="en-US"/>
              <a:pPr>
                <a:defRPr/>
              </a:pPr>
              <a:t>4/25/2022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C0B5CD-BD4B-4E13-B79F-679428878A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421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017B2-4FE5-4A72-82FA-AB3FB0478FA9}" type="datetime1">
              <a:rPr lang="en-US"/>
              <a:pPr>
                <a:defRPr/>
              </a:pPr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2C4F70-5098-4B79-B96E-6B78BADAC7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606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90136-0CB0-4852-85A2-5FE7CA88A748}" type="datetime1">
              <a:rPr lang="en-US"/>
              <a:pPr>
                <a:defRPr/>
              </a:pPr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6B5EF8-7D38-48BC-815E-AB07F3DDF9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864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CB1EE54E-8996-418B-8910-62EF8CCDDECC}" type="datetime1">
              <a:rPr lang="en-US"/>
              <a:pPr>
                <a:defRPr/>
              </a:pPr>
              <a:t>4/25/2022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64511AF3-5166-4738-B3C1-F44234ADF7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81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2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Data Structures Using Java</a:t>
            </a:r>
          </a:p>
        </p:txBody>
      </p:sp>
    </p:spTree>
    <p:extLst>
      <p:ext uri="{BB962C8B-B14F-4D97-AF65-F5344CB8AC3E}">
        <p14:creationId xmlns:p14="http://schemas.microsoft.com/office/powerpoint/2010/main" val="81023409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59921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0" y="114300"/>
            <a:ext cx="9142413" cy="6742113"/>
            <a:chOff x="0" y="72"/>
            <a:chExt cx="5759" cy="424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B789B6EA-A293-4A7B-BF6D-8DBD0D2FC1D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2112"/>
              <a:ext cx="5759" cy="2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endParaRPr lang="en-US" altLang="en-US">
                <a:cs typeface="+mn-cs"/>
              </a:endParaRPr>
            </a:p>
          </p:txBody>
        </p:sp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0" y="72"/>
              <a:ext cx="5759" cy="2040"/>
              <a:chOff x="0" y="72"/>
              <a:chExt cx="5759" cy="2040"/>
            </a:xfrm>
          </p:grpSpPr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4C563DC8-BCFA-4F2F-B9AE-CE285A4AD663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0" y="1872"/>
                <a:ext cx="5759" cy="240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hlink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endParaRPr lang="en-US" altLang="en-US">
                  <a:cs typeface="+mn-cs"/>
                </a:endParaRPr>
              </a:p>
            </p:txBody>
          </p:sp>
          <p:grpSp>
            <p:nvGrpSpPr>
              <p:cNvPr id="8" name="Group 9"/>
              <p:cNvGrpSpPr>
                <a:grpSpLocks/>
              </p:cNvGrpSpPr>
              <p:nvPr/>
            </p:nvGrpSpPr>
            <p:grpSpPr bwMode="auto">
              <a:xfrm>
                <a:off x="2289" y="72"/>
                <a:ext cx="1440" cy="1984"/>
                <a:chOff x="2289" y="72"/>
                <a:chExt cx="1440" cy="1984"/>
              </a:xfrm>
            </p:grpSpPr>
            <p:sp>
              <p:nvSpPr>
                <p:cNvPr id="29" name="Freeform 4"/>
                <p:cNvSpPr>
                  <a:spLocks/>
                </p:cNvSpPr>
                <p:nvPr/>
              </p:nvSpPr>
              <p:spPr bwMode="ltGray">
                <a:xfrm>
                  <a:off x="2289" y="127"/>
                  <a:ext cx="1440" cy="1770"/>
                </a:xfrm>
                <a:custGeom>
                  <a:avLst/>
                  <a:gdLst>
                    <a:gd name="T0" fmla="*/ 901 w 1440"/>
                    <a:gd name="T1" fmla="*/ 33 h 1770"/>
                    <a:gd name="T2" fmla="*/ 1066 w 1440"/>
                    <a:gd name="T3" fmla="*/ 129 h 1770"/>
                    <a:gd name="T4" fmla="*/ 1207 w 1440"/>
                    <a:gd name="T5" fmla="*/ 256 h 1770"/>
                    <a:gd name="T6" fmla="*/ 1316 w 1440"/>
                    <a:gd name="T7" fmla="*/ 410 h 1770"/>
                    <a:gd name="T8" fmla="*/ 1394 w 1440"/>
                    <a:gd name="T9" fmla="*/ 581 h 1770"/>
                    <a:gd name="T10" fmla="*/ 1435 w 1440"/>
                    <a:gd name="T11" fmla="*/ 766 h 1770"/>
                    <a:gd name="T12" fmla="*/ 1435 w 1440"/>
                    <a:gd name="T13" fmla="*/ 958 h 1770"/>
                    <a:gd name="T14" fmla="*/ 1394 w 1440"/>
                    <a:gd name="T15" fmla="*/ 1143 h 1770"/>
                    <a:gd name="T16" fmla="*/ 1316 w 1440"/>
                    <a:gd name="T17" fmla="*/ 1314 h 1770"/>
                    <a:gd name="T18" fmla="*/ 1207 w 1440"/>
                    <a:gd name="T19" fmla="*/ 1468 h 1770"/>
                    <a:gd name="T20" fmla="*/ 1066 w 1440"/>
                    <a:gd name="T21" fmla="*/ 1597 h 1770"/>
                    <a:gd name="T22" fmla="*/ 901 w 1440"/>
                    <a:gd name="T23" fmla="*/ 1691 h 1770"/>
                    <a:gd name="T24" fmla="*/ 721 w 1440"/>
                    <a:gd name="T25" fmla="*/ 1749 h 1770"/>
                    <a:gd name="T26" fmla="*/ 533 w 1440"/>
                    <a:gd name="T27" fmla="*/ 1769 h 1770"/>
                    <a:gd name="T28" fmla="*/ 344 w 1440"/>
                    <a:gd name="T29" fmla="*/ 1749 h 1770"/>
                    <a:gd name="T30" fmla="*/ 165 w 1440"/>
                    <a:gd name="T31" fmla="*/ 1691 h 1770"/>
                    <a:gd name="T32" fmla="*/ 0 w 1440"/>
                    <a:gd name="T33" fmla="*/ 1597 h 1770"/>
                    <a:gd name="T34" fmla="*/ 125 w 1440"/>
                    <a:gd name="T35" fmla="*/ 1571 h 1770"/>
                    <a:gd name="T36" fmla="*/ 281 w 1440"/>
                    <a:gd name="T37" fmla="*/ 1640 h 1770"/>
                    <a:gd name="T38" fmla="*/ 446 w 1440"/>
                    <a:gd name="T39" fmla="*/ 1675 h 1770"/>
                    <a:gd name="T40" fmla="*/ 618 w 1440"/>
                    <a:gd name="T41" fmla="*/ 1675 h 1770"/>
                    <a:gd name="T42" fmla="*/ 785 w 1440"/>
                    <a:gd name="T43" fmla="*/ 1640 h 1770"/>
                    <a:gd name="T44" fmla="*/ 941 w 1440"/>
                    <a:gd name="T45" fmla="*/ 1571 h 1770"/>
                    <a:gd name="T46" fmla="*/ 1080 w 1440"/>
                    <a:gd name="T47" fmla="*/ 1470 h 1770"/>
                    <a:gd name="T48" fmla="*/ 1194 w 1440"/>
                    <a:gd name="T49" fmla="*/ 1343 h 1770"/>
                    <a:gd name="T50" fmla="*/ 1281 w 1440"/>
                    <a:gd name="T51" fmla="*/ 1194 h 1770"/>
                    <a:gd name="T52" fmla="*/ 1332 w 1440"/>
                    <a:gd name="T53" fmla="*/ 1032 h 1770"/>
                    <a:gd name="T54" fmla="*/ 1350 w 1440"/>
                    <a:gd name="T55" fmla="*/ 862 h 1770"/>
                    <a:gd name="T56" fmla="*/ 1332 w 1440"/>
                    <a:gd name="T57" fmla="*/ 691 h 1770"/>
                    <a:gd name="T58" fmla="*/ 1281 w 1440"/>
                    <a:gd name="T59" fmla="*/ 530 h 1770"/>
                    <a:gd name="T60" fmla="*/ 1194 w 1440"/>
                    <a:gd name="T61" fmla="*/ 381 h 1770"/>
                    <a:gd name="T62" fmla="*/ 1080 w 1440"/>
                    <a:gd name="T63" fmla="*/ 254 h 1770"/>
                    <a:gd name="T64" fmla="*/ 941 w 1440"/>
                    <a:gd name="T65" fmla="*/ 154 h 1770"/>
                    <a:gd name="T66" fmla="*/ 785 w 1440"/>
                    <a:gd name="T67" fmla="*/ 85 h 1770"/>
                    <a:gd name="T68" fmla="*/ 812 w 1440"/>
                    <a:gd name="T69" fmla="*/ 0 h 17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1440" h="1770">
                      <a:moveTo>
                        <a:pt x="812" y="0"/>
                      </a:moveTo>
                      <a:lnTo>
                        <a:pt x="901" y="33"/>
                      </a:lnTo>
                      <a:lnTo>
                        <a:pt x="986" y="78"/>
                      </a:lnTo>
                      <a:lnTo>
                        <a:pt x="1066" y="129"/>
                      </a:lnTo>
                      <a:lnTo>
                        <a:pt x="1140" y="187"/>
                      </a:lnTo>
                      <a:lnTo>
                        <a:pt x="1207" y="256"/>
                      </a:lnTo>
                      <a:lnTo>
                        <a:pt x="1265" y="330"/>
                      </a:lnTo>
                      <a:lnTo>
                        <a:pt x="1316" y="410"/>
                      </a:lnTo>
                      <a:lnTo>
                        <a:pt x="1361" y="492"/>
                      </a:lnTo>
                      <a:lnTo>
                        <a:pt x="1394" y="581"/>
                      </a:lnTo>
                      <a:lnTo>
                        <a:pt x="1419" y="673"/>
                      </a:lnTo>
                      <a:lnTo>
                        <a:pt x="1435" y="766"/>
                      </a:lnTo>
                      <a:lnTo>
                        <a:pt x="1439" y="862"/>
                      </a:lnTo>
                      <a:lnTo>
                        <a:pt x="1435" y="958"/>
                      </a:lnTo>
                      <a:lnTo>
                        <a:pt x="1419" y="1052"/>
                      </a:lnTo>
                      <a:lnTo>
                        <a:pt x="1394" y="1143"/>
                      </a:lnTo>
                      <a:lnTo>
                        <a:pt x="1361" y="1230"/>
                      </a:lnTo>
                      <a:lnTo>
                        <a:pt x="1316" y="1314"/>
                      </a:lnTo>
                      <a:lnTo>
                        <a:pt x="1265" y="1395"/>
                      </a:lnTo>
                      <a:lnTo>
                        <a:pt x="1207" y="1468"/>
                      </a:lnTo>
                      <a:lnTo>
                        <a:pt x="1140" y="1537"/>
                      </a:lnTo>
                      <a:lnTo>
                        <a:pt x="1066" y="1597"/>
                      </a:lnTo>
                      <a:lnTo>
                        <a:pt x="986" y="1646"/>
                      </a:lnTo>
                      <a:lnTo>
                        <a:pt x="901" y="1691"/>
                      </a:lnTo>
                      <a:lnTo>
                        <a:pt x="812" y="1724"/>
                      </a:lnTo>
                      <a:lnTo>
                        <a:pt x="721" y="1749"/>
                      </a:lnTo>
                      <a:lnTo>
                        <a:pt x="627" y="1765"/>
                      </a:lnTo>
                      <a:lnTo>
                        <a:pt x="533" y="1769"/>
                      </a:lnTo>
                      <a:lnTo>
                        <a:pt x="437" y="1765"/>
                      </a:lnTo>
                      <a:lnTo>
                        <a:pt x="344" y="1749"/>
                      </a:lnTo>
                      <a:lnTo>
                        <a:pt x="252" y="1724"/>
                      </a:lnTo>
                      <a:lnTo>
                        <a:pt x="165" y="1691"/>
                      </a:lnTo>
                      <a:lnTo>
                        <a:pt x="80" y="1646"/>
                      </a:lnTo>
                      <a:lnTo>
                        <a:pt x="0" y="1597"/>
                      </a:lnTo>
                      <a:lnTo>
                        <a:pt x="51" y="1524"/>
                      </a:lnTo>
                      <a:lnTo>
                        <a:pt x="125" y="1571"/>
                      </a:lnTo>
                      <a:lnTo>
                        <a:pt x="201" y="1609"/>
                      </a:lnTo>
                      <a:lnTo>
                        <a:pt x="281" y="1640"/>
                      </a:lnTo>
                      <a:lnTo>
                        <a:pt x="364" y="1662"/>
                      </a:lnTo>
                      <a:lnTo>
                        <a:pt x="446" y="1675"/>
                      </a:lnTo>
                      <a:lnTo>
                        <a:pt x="533" y="1680"/>
                      </a:lnTo>
                      <a:lnTo>
                        <a:pt x="618" y="1675"/>
                      </a:lnTo>
                      <a:lnTo>
                        <a:pt x="703" y="1662"/>
                      </a:lnTo>
                      <a:lnTo>
                        <a:pt x="785" y="1640"/>
                      </a:lnTo>
                      <a:lnTo>
                        <a:pt x="866" y="1609"/>
                      </a:lnTo>
                      <a:lnTo>
                        <a:pt x="941" y="1571"/>
                      </a:lnTo>
                      <a:lnTo>
                        <a:pt x="1013" y="1524"/>
                      </a:lnTo>
                      <a:lnTo>
                        <a:pt x="1080" y="1470"/>
                      </a:lnTo>
                      <a:lnTo>
                        <a:pt x="1140" y="1410"/>
                      </a:lnTo>
                      <a:lnTo>
                        <a:pt x="1194" y="1343"/>
                      </a:lnTo>
                      <a:lnTo>
                        <a:pt x="1240" y="1270"/>
                      </a:lnTo>
                      <a:lnTo>
                        <a:pt x="1281" y="1194"/>
                      </a:lnTo>
                      <a:lnTo>
                        <a:pt x="1312" y="1116"/>
                      </a:lnTo>
                      <a:lnTo>
                        <a:pt x="1332" y="1032"/>
                      </a:lnTo>
                      <a:lnTo>
                        <a:pt x="1345" y="947"/>
                      </a:lnTo>
                      <a:lnTo>
                        <a:pt x="1350" y="862"/>
                      </a:lnTo>
                      <a:lnTo>
                        <a:pt x="1345" y="775"/>
                      </a:lnTo>
                      <a:lnTo>
                        <a:pt x="1332" y="691"/>
                      </a:lnTo>
                      <a:lnTo>
                        <a:pt x="1312" y="608"/>
                      </a:lnTo>
                      <a:lnTo>
                        <a:pt x="1281" y="530"/>
                      </a:lnTo>
                      <a:lnTo>
                        <a:pt x="1240" y="452"/>
                      </a:lnTo>
                      <a:lnTo>
                        <a:pt x="1194" y="381"/>
                      </a:lnTo>
                      <a:lnTo>
                        <a:pt x="1140" y="314"/>
                      </a:lnTo>
                      <a:lnTo>
                        <a:pt x="1080" y="254"/>
                      </a:lnTo>
                      <a:lnTo>
                        <a:pt x="1013" y="201"/>
                      </a:lnTo>
                      <a:lnTo>
                        <a:pt x="941" y="154"/>
                      </a:lnTo>
                      <a:lnTo>
                        <a:pt x="866" y="114"/>
                      </a:lnTo>
                      <a:lnTo>
                        <a:pt x="785" y="85"/>
                      </a:lnTo>
                      <a:lnTo>
                        <a:pt x="788" y="78"/>
                      </a:lnTo>
                      <a:lnTo>
                        <a:pt x="812" y="0"/>
                      </a:lnTo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" name="Line 5"/>
                <p:cNvSpPr>
                  <a:spLocks noChangeShapeType="1"/>
                </p:cNvSpPr>
                <p:nvPr/>
              </p:nvSpPr>
              <p:spPr bwMode="ltGray">
                <a:xfrm flipV="1">
                  <a:off x="2324" y="1620"/>
                  <a:ext cx="143" cy="258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6"/>
                <p:cNvSpPr>
                  <a:spLocks noChangeShapeType="1"/>
                </p:cNvSpPr>
                <p:nvPr/>
              </p:nvSpPr>
              <p:spPr bwMode="ltGray">
                <a:xfrm flipV="1">
                  <a:off x="3119" y="243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7"/>
                <p:cNvSpPr>
                  <a:spLocks noChangeShapeType="1"/>
                </p:cNvSpPr>
                <p:nvPr/>
              </p:nvSpPr>
              <p:spPr bwMode="ltGray">
                <a:xfrm flipV="1">
                  <a:off x="3203" y="72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Freeform 8"/>
                <p:cNvSpPr>
                  <a:spLocks/>
                </p:cNvSpPr>
                <p:nvPr/>
              </p:nvSpPr>
              <p:spPr bwMode="ltGray">
                <a:xfrm>
                  <a:off x="2483" y="1903"/>
                  <a:ext cx="841" cy="153"/>
                </a:xfrm>
                <a:custGeom>
                  <a:avLst/>
                  <a:gdLst>
                    <a:gd name="T0" fmla="*/ 3 w 841"/>
                    <a:gd name="T1" fmla="*/ 98 h 153"/>
                    <a:gd name="T2" fmla="*/ 20 w 841"/>
                    <a:gd name="T3" fmla="*/ 80 h 153"/>
                    <a:gd name="T4" fmla="*/ 44 w 841"/>
                    <a:gd name="T5" fmla="*/ 65 h 153"/>
                    <a:gd name="T6" fmla="*/ 89 w 841"/>
                    <a:gd name="T7" fmla="*/ 43 h 153"/>
                    <a:gd name="T8" fmla="*/ 140 w 841"/>
                    <a:gd name="T9" fmla="*/ 30 h 153"/>
                    <a:gd name="T10" fmla="*/ 188 w 841"/>
                    <a:gd name="T11" fmla="*/ 19 h 153"/>
                    <a:gd name="T12" fmla="*/ 253 w 841"/>
                    <a:gd name="T13" fmla="*/ 9 h 153"/>
                    <a:gd name="T14" fmla="*/ 314 w 841"/>
                    <a:gd name="T15" fmla="*/ 3 h 153"/>
                    <a:gd name="T16" fmla="*/ 386 w 841"/>
                    <a:gd name="T17" fmla="*/ 0 h 153"/>
                    <a:gd name="T18" fmla="*/ 475 w 841"/>
                    <a:gd name="T19" fmla="*/ 1 h 153"/>
                    <a:gd name="T20" fmla="*/ 567 w 841"/>
                    <a:gd name="T21" fmla="*/ 6 h 153"/>
                    <a:gd name="T22" fmla="*/ 632 w 841"/>
                    <a:gd name="T23" fmla="*/ 14 h 153"/>
                    <a:gd name="T24" fmla="*/ 700 w 841"/>
                    <a:gd name="T25" fmla="*/ 27 h 153"/>
                    <a:gd name="T26" fmla="*/ 765 w 841"/>
                    <a:gd name="T27" fmla="*/ 47 h 153"/>
                    <a:gd name="T28" fmla="*/ 799 w 841"/>
                    <a:gd name="T29" fmla="*/ 66 h 153"/>
                    <a:gd name="T30" fmla="*/ 820 w 841"/>
                    <a:gd name="T31" fmla="*/ 82 h 153"/>
                    <a:gd name="T32" fmla="*/ 840 w 841"/>
                    <a:gd name="T33" fmla="*/ 108 h 153"/>
                    <a:gd name="T34" fmla="*/ 806 w 841"/>
                    <a:gd name="T35" fmla="*/ 122 h 153"/>
                    <a:gd name="T36" fmla="*/ 748 w 841"/>
                    <a:gd name="T37" fmla="*/ 133 h 153"/>
                    <a:gd name="T38" fmla="*/ 676 w 841"/>
                    <a:gd name="T39" fmla="*/ 141 h 153"/>
                    <a:gd name="T40" fmla="*/ 608 w 841"/>
                    <a:gd name="T41" fmla="*/ 148 h 153"/>
                    <a:gd name="T42" fmla="*/ 526 w 841"/>
                    <a:gd name="T43" fmla="*/ 151 h 153"/>
                    <a:gd name="T44" fmla="*/ 437 w 841"/>
                    <a:gd name="T45" fmla="*/ 152 h 153"/>
                    <a:gd name="T46" fmla="*/ 352 w 841"/>
                    <a:gd name="T47" fmla="*/ 152 h 153"/>
                    <a:gd name="T48" fmla="*/ 263 w 841"/>
                    <a:gd name="T49" fmla="*/ 151 h 153"/>
                    <a:gd name="T50" fmla="*/ 164 w 841"/>
                    <a:gd name="T51" fmla="*/ 143 h 153"/>
                    <a:gd name="T52" fmla="*/ 85 w 841"/>
                    <a:gd name="T53" fmla="*/ 135 h 153"/>
                    <a:gd name="T54" fmla="*/ 20 w 841"/>
                    <a:gd name="T55" fmla="*/ 120 h 153"/>
                    <a:gd name="T56" fmla="*/ 0 w 841"/>
                    <a:gd name="T57" fmla="*/ 109 h 153"/>
                    <a:gd name="T58" fmla="*/ 3 w 841"/>
                    <a:gd name="T59" fmla="*/ 98 h 153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841" h="153">
                      <a:moveTo>
                        <a:pt x="3" y="98"/>
                      </a:moveTo>
                      <a:lnTo>
                        <a:pt x="20" y="80"/>
                      </a:lnTo>
                      <a:lnTo>
                        <a:pt x="44" y="65"/>
                      </a:lnTo>
                      <a:lnTo>
                        <a:pt x="89" y="43"/>
                      </a:lnTo>
                      <a:lnTo>
                        <a:pt x="140" y="30"/>
                      </a:lnTo>
                      <a:lnTo>
                        <a:pt x="188" y="19"/>
                      </a:lnTo>
                      <a:lnTo>
                        <a:pt x="253" y="9"/>
                      </a:lnTo>
                      <a:lnTo>
                        <a:pt x="314" y="3"/>
                      </a:lnTo>
                      <a:lnTo>
                        <a:pt x="386" y="0"/>
                      </a:lnTo>
                      <a:lnTo>
                        <a:pt x="475" y="1"/>
                      </a:lnTo>
                      <a:lnTo>
                        <a:pt x="567" y="6"/>
                      </a:lnTo>
                      <a:lnTo>
                        <a:pt x="632" y="14"/>
                      </a:lnTo>
                      <a:lnTo>
                        <a:pt x="700" y="27"/>
                      </a:lnTo>
                      <a:lnTo>
                        <a:pt x="765" y="47"/>
                      </a:lnTo>
                      <a:lnTo>
                        <a:pt x="799" y="66"/>
                      </a:lnTo>
                      <a:lnTo>
                        <a:pt x="820" y="82"/>
                      </a:lnTo>
                      <a:lnTo>
                        <a:pt x="840" y="108"/>
                      </a:lnTo>
                      <a:lnTo>
                        <a:pt x="806" y="122"/>
                      </a:lnTo>
                      <a:lnTo>
                        <a:pt x="748" y="133"/>
                      </a:lnTo>
                      <a:lnTo>
                        <a:pt x="676" y="141"/>
                      </a:lnTo>
                      <a:lnTo>
                        <a:pt x="608" y="148"/>
                      </a:lnTo>
                      <a:lnTo>
                        <a:pt x="526" y="151"/>
                      </a:lnTo>
                      <a:lnTo>
                        <a:pt x="437" y="152"/>
                      </a:lnTo>
                      <a:lnTo>
                        <a:pt x="352" y="152"/>
                      </a:lnTo>
                      <a:lnTo>
                        <a:pt x="263" y="151"/>
                      </a:lnTo>
                      <a:lnTo>
                        <a:pt x="164" y="143"/>
                      </a:lnTo>
                      <a:lnTo>
                        <a:pt x="85" y="135"/>
                      </a:lnTo>
                      <a:lnTo>
                        <a:pt x="20" y="120"/>
                      </a:lnTo>
                      <a:lnTo>
                        <a:pt x="0" y="109"/>
                      </a:lnTo>
                      <a:lnTo>
                        <a:pt x="3" y="98"/>
                      </a:lnTo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chemeClr val="bg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" name="Oval 10">
                <a:extLst>
                  <a:ext uri="{FF2B5EF4-FFF2-40B4-BE49-F238E27FC236}">
                    <a16:creationId xmlns:a16="http://schemas.microsoft.com/office/drawing/2014/main" id="{2F4DBC93-549F-4F00-B6E1-F05ED93793AC}"/>
                  </a:ext>
                </a:extLst>
              </p:cNvPr>
              <p:cNvSpPr>
                <a:spLocks noChangeArrowheads="1"/>
              </p:cNvSpPr>
              <p:nvPr/>
            </p:nvSpPr>
            <p:spPr bwMode="blackWhite">
              <a:xfrm>
                <a:off x="2071" y="250"/>
                <a:ext cx="1497" cy="1494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endParaRPr lang="en-US" altLang="en-US">
                  <a:cs typeface="+mn-cs"/>
                </a:endParaRPr>
              </a:p>
            </p:txBody>
          </p:sp>
          <p:grpSp>
            <p:nvGrpSpPr>
              <p:cNvPr id="10" name="Group 29"/>
              <p:cNvGrpSpPr>
                <a:grpSpLocks/>
              </p:cNvGrpSpPr>
              <p:nvPr/>
            </p:nvGrpSpPr>
            <p:grpSpPr bwMode="auto">
              <a:xfrm>
                <a:off x="2071" y="406"/>
                <a:ext cx="1392" cy="1109"/>
                <a:chOff x="2071" y="406"/>
                <a:chExt cx="1392" cy="1109"/>
              </a:xfrm>
            </p:grpSpPr>
            <p:sp>
              <p:nvSpPr>
                <p:cNvPr id="11" name="Freeform 11"/>
                <p:cNvSpPr>
                  <a:spLocks/>
                </p:cNvSpPr>
                <p:nvPr/>
              </p:nvSpPr>
              <p:spPr bwMode="grayWhite">
                <a:xfrm>
                  <a:off x="2268" y="812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" name="Freeform 12"/>
                <p:cNvSpPr>
                  <a:spLocks/>
                </p:cNvSpPr>
                <p:nvPr/>
              </p:nvSpPr>
              <p:spPr bwMode="grayWhite">
                <a:xfrm>
                  <a:off x="2292" y="843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" name="Freeform 13"/>
                <p:cNvSpPr>
                  <a:spLocks/>
                </p:cNvSpPr>
                <p:nvPr/>
              </p:nvSpPr>
              <p:spPr bwMode="grayWhite">
                <a:xfrm>
                  <a:off x="2372" y="802"/>
                  <a:ext cx="51" cy="48"/>
                </a:xfrm>
                <a:custGeom>
                  <a:avLst/>
                  <a:gdLst>
                    <a:gd name="T0" fmla="*/ 50 w 51"/>
                    <a:gd name="T1" fmla="*/ 0 h 48"/>
                    <a:gd name="T2" fmla="*/ 31 w 51"/>
                    <a:gd name="T3" fmla="*/ 0 h 48"/>
                    <a:gd name="T4" fmla="*/ 20 w 51"/>
                    <a:gd name="T5" fmla="*/ 13 h 48"/>
                    <a:gd name="T6" fmla="*/ 13 w 51"/>
                    <a:gd name="T7" fmla="*/ 13 h 48"/>
                    <a:gd name="T8" fmla="*/ 7 w 51"/>
                    <a:gd name="T9" fmla="*/ 19 h 48"/>
                    <a:gd name="T10" fmla="*/ 0 w 51"/>
                    <a:gd name="T11" fmla="*/ 19 h 48"/>
                    <a:gd name="T12" fmla="*/ 0 w 51"/>
                    <a:gd name="T13" fmla="*/ 35 h 48"/>
                    <a:gd name="T14" fmla="*/ 12 w 51"/>
                    <a:gd name="T15" fmla="*/ 47 h 48"/>
                    <a:gd name="T16" fmla="*/ 41 w 51"/>
                    <a:gd name="T17" fmla="*/ 47 h 48"/>
                    <a:gd name="T18" fmla="*/ 50 w 51"/>
                    <a:gd name="T19" fmla="*/ 35 h 48"/>
                    <a:gd name="T20" fmla="*/ 50 w 51"/>
                    <a:gd name="T21" fmla="*/ 0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1" h="48">
                      <a:moveTo>
                        <a:pt x="50" y="0"/>
                      </a:moveTo>
                      <a:lnTo>
                        <a:pt x="31" y="0"/>
                      </a:lnTo>
                      <a:lnTo>
                        <a:pt x="20" y="13"/>
                      </a:lnTo>
                      <a:lnTo>
                        <a:pt x="13" y="13"/>
                      </a:lnTo>
                      <a:lnTo>
                        <a:pt x="7" y="19"/>
                      </a:lnTo>
                      <a:lnTo>
                        <a:pt x="0" y="19"/>
                      </a:lnTo>
                      <a:lnTo>
                        <a:pt x="0" y="35"/>
                      </a:lnTo>
                      <a:lnTo>
                        <a:pt x="12" y="47"/>
                      </a:lnTo>
                      <a:lnTo>
                        <a:pt x="41" y="47"/>
                      </a:lnTo>
                      <a:lnTo>
                        <a:pt x="50" y="35"/>
                      </a:lnTo>
                      <a:lnTo>
                        <a:pt x="5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" name="Freeform 14"/>
                <p:cNvSpPr>
                  <a:spLocks/>
                </p:cNvSpPr>
                <p:nvPr/>
              </p:nvSpPr>
              <p:spPr bwMode="grayWhite">
                <a:xfrm>
                  <a:off x="2071" y="840"/>
                  <a:ext cx="451" cy="587"/>
                </a:xfrm>
                <a:custGeom>
                  <a:avLst/>
                  <a:gdLst>
                    <a:gd name="T0" fmla="*/ 107 w 451"/>
                    <a:gd name="T1" fmla="*/ 0 h 587"/>
                    <a:gd name="T2" fmla="*/ 99 w 451"/>
                    <a:gd name="T3" fmla="*/ 16 h 587"/>
                    <a:gd name="T4" fmla="*/ 64 w 451"/>
                    <a:gd name="T5" fmla="*/ 47 h 587"/>
                    <a:gd name="T6" fmla="*/ 56 w 451"/>
                    <a:gd name="T7" fmla="*/ 75 h 587"/>
                    <a:gd name="T8" fmla="*/ 30 w 451"/>
                    <a:gd name="T9" fmla="*/ 95 h 587"/>
                    <a:gd name="T10" fmla="*/ 12 w 451"/>
                    <a:gd name="T11" fmla="*/ 135 h 587"/>
                    <a:gd name="T12" fmla="*/ 12 w 451"/>
                    <a:gd name="T13" fmla="*/ 159 h 587"/>
                    <a:gd name="T14" fmla="*/ 0 w 451"/>
                    <a:gd name="T15" fmla="*/ 201 h 587"/>
                    <a:gd name="T16" fmla="*/ 16 w 451"/>
                    <a:gd name="T17" fmla="*/ 219 h 587"/>
                    <a:gd name="T18" fmla="*/ 56 w 451"/>
                    <a:gd name="T19" fmla="*/ 272 h 587"/>
                    <a:gd name="T20" fmla="*/ 68 w 451"/>
                    <a:gd name="T21" fmla="*/ 265 h 587"/>
                    <a:gd name="T22" fmla="*/ 139 w 451"/>
                    <a:gd name="T23" fmla="*/ 265 h 587"/>
                    <a:gd name="T24" fmla="*/ 172 w 451"/>
                    <a:gd name="T25" fmla="*/ 278 h 587"/>
                    <a:gd name="T26" fmla="*/ 169 w 451"/>
                    <a:gd name="T27" fmla="*/ 319 h 587"/>
                    <a:gd name="T28" fmla="*/ 193 w 451"/>
                    <a:gd name="T29" fmla="*/ 374 h 587"/>
                    <a:gd name="T30" fmla="*/ 191 w 451"/>
                    <a:gd name="T31" fmla="*/ 389 h 587"/>
                    <a:gd name="T32" fmla="*/ 201 w 451"/>
                    <a:gd name="T33" fmla="*/ 406 h 587"/>
                    <a:gd name="T34" fmla="*/ 186 w 451"/>
                    <a:gd name="T35" fmla="*/ 445 h 587"/>
                    <a:gd name="T36" fmla="*/ 204 w 451"/>
                    <a:gd name="T37" fmla="*/ 494 h 587"/>
                    <a:gd name="T38" fmla="*/ 214 w 451"/>
                    <a:gd name="T39" fmla="*/ 532 h 587"/>
                    <a:gd name="T40" fmla="*/ 226 w 451"/>
                    <a:gd name="T41" fmla="*/ 556 h 587"/>
                    <a:gd name="T42" fmla="*/ 239 w 451"/>
                    <a:gd name="T43" fmla="*/ 586 h 587"/>
                    <a:gd name="T44" fmla="*/ 263 w 451"/>
                    <a:gd name="T45" fmla="*/ 582 h 587"/>
                    <a:gd name="T46" fmla="*/ 302 w 451"/>
                    <a:gd name="T47" fmla="*/ 560 h 587"/>
                    <a:gd name="T48" fmla="*/ 320 w 451"/>
                    <a:gd name="T49" fmla="*/ 533 h 587"/>
                    <a:gd name="T50" fmla="*/ 319 w 451"/>
                    <a:gd name="T51" fmla="*/ 515 h 587"/>
                    <a:gd name="T52" fmla="*/ 342 w 451"/>
                    <a:gd name="T53" fmla="*/ 500 h 587"/>
                    <a:gd name="T54" fmla="*/ 338 w 451"/>
                    <a:gd name="T55" fmla="*/ 474 h 587"/>
                    <a:gd name="T56" fmla="*/ 373 w 451"/>
                    <a:gd name="T57" fmla="*/ 432 h 587"/>
                    <a:gd name="T58" fmla="*/ 378 w 451"/>
                    <a:gd name="T59" fmla="*/ 398 h 587"/>
                    <a:gd name="T60" fmla="*/ 369 w 451"/>
                    <a:gd name="T61" fmla="*/ 386 h 587"/>
                    <a:gd name="T62" fmla="*/ 373 w 451"/>
                    <a:gd name="T63" fmla="*/ 372 h 587"/>
                    <a:gd name="T64" fmla="*/ 365 w 451"/>
                    <a:gd name="T65" fmla="*/ 360 h 587"/>
                    <a:gd name="T66" fmla="*/ 391 w 451"/>
                    <a:gd name="T67" fmla="*/ 327 h 587"/>
                    <a:gd name="T68" fmla="*/ 391 w 451"/>
                    <a:gd name="T69" fmla="*/ 310 h 587"/>
                    <a:gd name="T70" fmla="*/ 427 w 451"/>
                    <a:gd name="T71" fmla="*/ 282 h 587"/>
                    <a:gd name="T72" fmla="*/ 450 w 451"/>
                    <a:gd name="T73" fmla="*/ 207 h 587"/>
                    <a:gd name="T74" fmla="*/ 417 w 451"/>
                    <a:gd name="T75" fmla="*/ 226 h 587"/>
                    <a:gd name="T76" fmla="*/ 388 w 451"/>
                    <a:gd name="T77" fmla="*/ 218 h 587"/>
                    <a:gd name="T78" fmla="*/ 392 w 451"/>
                    <a:gd name="T79" fmla="*/ 200 h 587"/>
                    <a:gd name="T80" fmla="*/ 363 w 451"/>
                    <a:gd name="T81" fmla="*/ 180 h 587"/>
                    <a:gd name="T82" fmla="*/ 349 w 451"/>
                    <a:gd name="T83" fmla="*/ 132 h 587"/>
                    <a:gd name="T84" fmla="*/ 321 w 451"/>
                    <a:gd name="T85" fmla="*/ 93 h 587"/>
                    <a:gd name="T86" fmla="*/ 321 w 451"/>
                    <a:gd name="T87" fmla="*/ 66 h 587"/>
                    <a:gd name="T88" fmla="*/ 306 w 451"/>
                    <a:gd name="T89" fmla="*/ 65 h 587"/>
                    <a:gd name="T90" fmla="*/ 296 w 451"/>
                    <a:gd name="T91" fmla="*/ 69 h 587"/>
                    <a:gd name="T92" fmla="*/ 254 w 451"/>
                    <a:gd name="T93" fmla="*/ 54 h 587"/>
                    <a:gd name="T94" fmla="*/ 243 w 451"/>
                    <a:gd name="T95" fmla="*/ 65 h 587"/>
                    <a:gd name="T96" fmla="*/ 234 w 451"/>
                    <a:gd name="T97" fmla="*/ 78 h 587"/>
                    <a:gd name="T98" fmla="*/ 211 w 451"/>
                    <a:gd name="T99" fmla="*/ 53 h 587"/>
                    <a:gd name="T100" fmla="*/ 189 w 451"/>
                    <a:gd name="T101" fmla="*/ 47 h 587"/>
                    <a:gd name="T102" fmla="*/ 187 w 451"/>
                    <a:gd name="T103" fmla="*/ 15 h 587"/>
                    <a:gd name="T104" fmla="*/ 155 w 451"/>
                    <a:gd name="T105" fmla="*/ 20 h 587"/>
                    <a:gd name="T106" fmla="*/ 135 w 451"/>
                    <a:gd name="T107" fmla="*/ 13 h 587"/>
                    <a:gd name="T108" fmla="*/ 107 w 451"/>
                    <a:gd name="T109" fmla="*/ 0 h 587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451" h="587">
                      <a:moveTo>
                        <a:pt x="107" y="0"/>
                      </a:moveTo>
                      <a:lnTo>
                        <a:pt x="99" y="16"/>
                      </a:lnTo>
                      <a:lnTo>
                        <a:pt x="64" y="47"/>
                      </a:lnTo>
                      <a:lnTo>
                        <a:pt x="56" y="75"/>
                      </a:lnTo>
                      <a:lnTo>
                        <a:pt x="30" y="95"/>
                      </a:lnTo>
                      <a:lnTo>
                        <a:pt x="12" y="135"/>
                      </a:lnTo>
                      <a:lnTo>
                        <a:pt x="12" y="159"/>
                      </a:lnTo>
                      <a:lnTo>
                        <a:pt x="0" y="201"/>
                      </a:lnTo>
                      <a:lnTo>
                        <a:pt x="16" y="219"/>
                      </a:lnTo>
                      <a:lnTo>
                        <a:pt x="56" y="272"/>
                      </a:lnTo>
                      <a:lnTo>
                        <a:pt x="68" y="265"/>
                      </a:lnTo>
                      <a:lnTo>
                        <a:pt x="139" y="265"/>
                      </a:lnTo>
                      <a:lnTo>
                        <a:pt x="172" y="278"/>
                      </a:lnTo>
                      <a:lnTo>
                        <a:pt x="169" y="319"/>
                      </a:lnTo>
                      <a:lnTo>
                        <a:pt x="193" y="374"/>
                      </a:lnTo>
                      <a:lnTo>
                        <a:pt x="191" y="389"/>
                      </a:lnTo>
                      <a:lnTo>
                        <a:pt x="201" y="406"/>
                      </a:lnTo>
                      <a:lnTo>
                        <a:pt x="186" y="445"/>
                      </a:lnTo>
                      <a:lnTo>
                        <a:pt x="204" y="494"/>
                      </a:lnTo>
                      <a:lnTo>
                        <a:pt x="214" y="532"/>
                      </a:lnTo>
                      <a:lnTo>
                        <a:pt x="226" y="556"/>
                      </a:lnTo>
                      <a:lnTo>
                        <a:pt x="239" y="586"/>
                      </a:lnTo>
                      <a:lnTo>
                        <a:pt x="263" y="582"/>
                      </a:lnTo>
                      <a:lnTo>
                        <a:pt x="302" y="560"/>
                      </a:lnTo>
                      <a:lnTo>
                        <a:pt x="320" y="533"/>
                      </a:lnTo>
                      <a:lnTo>
                        <a:pt x="319" y="515"/>
                      </a:lnTo>
                      <a:lnTo>
                        <a:pt x="342" y="500"/>
                      </a:lnTo>
                      <a:lnTo>
                        <a:pt x="338" y="474"/>
                      </a:lnTo>
                      <a:lnTo>
                        <a:pt x="373" y="432"/>
                      </a:lnTo>
                      <a:lnTo>
                        <a:pt x="378" y="398"/>
                      </a:lnTo>
                      <a:lnTo>
                        <a:pt x="369" y="386"/>
                      </a:lnTo>
                      <a:lnTo>
                        <a:pt x="373" y="372"/>
                      </a:lnTo>
                      <a:lnTo>
                        <a:pt x="365" y="360"/>
                      </a:lnTo>
                      <a:lnTo>
                        <a:pt x="391" y="327"/>
                      </a:lnTo>
                      <a:lnTo>
                        <a:pt x="391" y="310"/>
                      </a:lnTo>
                      <a:lnTo>
                        <a:pt x="427" y="282"/>
                      </a:lnTo>
                      <a:lnTo>
                        <a:pt x="450" y="207"/>
                      </a:lnTo>
                      <a:lnTo>
                        <a:pt x="417" y="226"/>
                      </a:lnTo>
                      <a:lnTo>
                        <a:pt x="388" y="218"/>
                      </a:lnTo>
                      <a:lnTo>
                        <a:pt x="392" y="200"/>
                      </a:lnTo>
                      <a:lnTo>
                        <a:pt x="363" y="180"/>
                      </a:lnTo>
                      <a:lnTo>
                        <a:pt x="349" y="132"/>
                      </a:lnTo>
                      <a:lnTo>
                        <a:pt x="321" y="93"/>
                      </a:lnTo>
                      <a:lnTo>
                        <a:pt x="321" y="66"/>
                      </a:lnTo>
                      <a:lnTo>
                        <a:pt x="306" y="65"/>
                      </a:lnTo>
                      <a:lnTo>
                        <a:pt x="296" y="69"/>
                      </a:lnTo>
                      <a:lnTo>
                        <a:pt x="254" y="54"/>
                      </a:lnTo>
                      <a:lnTo>
                        <a:pt x="243" y="65"/>
                      </a:lnTo>
                      <a:lnTo>
                        <a:pt x="234" y="78"/>
                      </a:lnTo>
                      <a:lnTo>
                        <a:pt x="211" y="53"/>
                      </a:lnTo>
                      <a:lnTo>
                        <a:pt x="189" y="47"/>
                      </a:lnTo>
                      <a:lnTo>
                        <a:pt x="187" y="15"/>
                      </a:lnTo>
                      <a:lnTo>
                        <a:pt x="155" y="20"/>
                      </a:lnTo>
                      <a:lnTo>
                        <a:pt x="135" y="13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" name="Freeform 15"/>
                <p:cNvSpPr>
                  <a:spLocks/>
                </p:cNvSpPr>
                <p:nvPr/>
              </p:nvSpPr>
              <p:spPr bwMode="grayWhite">
                <a:xfrm>
                  <a:off x="3112" y="987"/>
                  <a:ext cx="17" cy="28"/>
                </a:xfrm>
                <a:custGeom>
                  <a:avLst/>
                  <a:gdLst>
                    <a:gd name="T0" fmla="*/ 7 w 17"/>
                    <a:gd name="T1" fmla="*/ 0 h 28"/>
                    <a:gd name="T2" fmla="*/ 9 w 17"/>
                    <a:gd name="T3" fmla="*/ 8 h 28"/>
                    <a:gd name="T4" fmla="*/ 7 w 17"/>
                    <a:gd name="T5" fmla="*/ 14 h 28"/>
                    <a:gd name="T6" fmla="*/ 7 w 17"/>
                    <a:gd name="T7" fmla="*/ 19 h 28"/>
                    <a:gd name="T8" fmla="*/ 16 w 17"/>
                    <a:gd name="T9" fmla="*/ 23 h 28"/>
                    <a:gd name="T10" fmla="*/ 16 w 17"/>
                    <a:gd name="T11" fmla="*/ 27 h 28"/>
                    <a:gd name="T12" fmla="*/ 9 w 17"/>
                    <a:gd name="T13" fmla="*/ 23 h 28"/>
                    <a:gd name="T14" fmla="*/ 3 w 17"/>
                    <a:gd name="T15" fmla="*/ 27 h 28"/>
                    <a:gd name="T16" fmla="*/ 0 w 17"/>
                    <a:gd name="T17" fmla="*/ 23 h 28"/>
                    <a:gd name="T18" fmla="*/ 3 w 17"/>
                    <a:gd name="T19" fmla="*/ 19 h 28"/>
                    <a:gd name="T20" fmla="*/ 0 w 17"/>
                    <a:gd name="T21" fmla="*/ 14 h 28"/>
                    <a:gd name="T22" fmla="*/ 3 w 17"/>
                    <a:gd name="T23" fmla="*/ 4 h 28"/>
                    <a:gd name="T24" fmla="*/ 7 w 17"/>
                    <a:gd name="T25" fmla="*/ 0 h 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8">
                      <a:moveTo>
                        <a:pt x="7" y="0"/>
                      </a:moveTo>
                      <a:lnTo>
                        <a:pt x="9" y="8"/>
                      </a:lnTo>
                      <a:lnTo>
                        <a:pt x="7" y="14"/>
                      </a:lnTo>
                      <a:lnTo>
                        <a:pt x="7" y="19"/>
                      </a:lnTo>
                      <a:lnTo>
                        <a:pt x="16" y="23"/>
                      </a:lnTo>
                      <a:lnTo>
                        <a:pt x="16" y="27"/>
                      </a:lnTo>
                      <a:lnTo>
                        <a:pt x="9" y="23"/>
                      </a:lnTo>
                      <a:lnTo>
                        <a:pt x="3" y="27"/>
                      </a:lnTo>
                      <a:lnTo>
                        <a:pt x="0" y="23"/>
                      </a:lnTo>
                      <a:lnTo>
                        <a:pt x="3" y="19"/>
                      </a:lnTo>
                      <a:lnTo>
                        <a:pt x="0" y="14"/>
                      </a:lnTo>
                      <a:lnTo>
                        <a:pt x="3" y="4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" name="Freeform 16"/>
                <p:cNvSpPr>
                  <a:spLocks/>
                </p:cNvSpPr>
                <p:nvPr/>
              </p:nvSpPr>
              <p:spPr bwMode="grayWhite">
                <a:xfrm>
                  <a:off x="3027" y="1109"/>
                  <a:ext cx="68" cy="97"/>
                </a:xfrm>
                <a:custGeom>
                  <a:avLst/>
                  <a:gdLst>
                    <a:gd name="T0" fmla="*/ 0 w 68"/>
                    <a:gd name="T1" fmla="*/ 48 h 97"/>
                    <a:gd name="T2" fmla="*/ 24 w 68"/>
                    <a:gd name="T3" fmla="*/ 48 h 97"/>
                    <a:gd name="T4" fmla="*/ 52 w 68"/>
                    <a:gd name="T5" fmla="*/ 0 h 97"/>
                    <a:gd name="T6" fmla="*/ 67 w 68"/>
                    <a:gd name="T7" fmla="*/ 28 h 97"/>
                    <a:gd name="T8" fmla="*/ 55 w 68"/>
                    <a:gd name="T9" fmla="*/ 96 h 97"/>
                    <a:gd name="T10" fmla="*/ 5 w 68"/>
                    <a:gd name="T11" fmla="*/ 80 h 97"/>
                    <a:gd name="T12" fmla="*/ 0 w 68"/>
                    <a:gd name="T13" fmla="*/ 48 h 9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68" h="97">
                      <a:moveTo>
                        <a:pt x="0" y="48"/>
                      </a:moveTo>
                      <a:lnTo>
                        <a:pt x="24" y="48"/>
                      </a:lnTo>
                      <a:lnTo>
                        <a:pt x="52" y="0"/>
                      </a:lnTo>
                      <a:lnTo>
                        <a:pt x="67" y="28"/>
                      </a:lnTo>
                      <a:lnTo>
                        <a:pt x="55" y="96"/>
                      </a:lnTo>
                      <a:lnTo>
                        <a:pt x="5" y="80"/>
                      </a:lnTo>
                      <a:lnTo>
                        <a:pt x="0" y="4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" name="Freeform 17"/>
                <p:cNvSpPr>
                  <a:spLocks/>
                </p:cNvSpPr>
                <p:nvPr/>
              </p:nvSpPr>
              <p:spPr bwMode="grayWhite">
                <a:xfrm>
                  <a:off x="3162" y="1146"/>
                  <a:ext cx="117" cy="94"/>
                </a:xfrm>
                <a:custGeom>
                  <a:avLst/>
                  <a:gdLst>
                    <a:gd name="T0" fmla="*/ 7 w 117"/>
                    <a:gd name="T1" fmla="*/ 22 h 94"/>
                    <a:gd name="T2" fmla="*/ 0 w 117"/>
                    <a:gd name="T3" fmla="*/ 0 h 94"/>
                    <a:gd name="T4" fmla="*/ 39 w 117"/>
                    <a:gd name="T5" fmla="*/ 9 h 94"/>
                    <a:gd name="T6" fmla="*/ 95 w 117"/>
                    <a:gd name="T7" fmla="*/ 32 h 94"/>
                    <a:gd name="T8" fmla="*/ 95 w 117"/>
                    <a:gd name="T9" fmla="*/ 49 h 94"/>
                    <a:gd name="T10" fmla="*/ 116 w 117"/>
                    <a:gd name="T11" fmla="*/ 93 h 94"/>
                    <a:gd name="T12" fmla="*/ 73 w 117"/>
                    <a:gd name="T13" fmla="*/ 51 h 94"/>
                    <a:gd name="T14" fmla="*/ 44 w 117"/>
                    <a:gd name="T15" fmla="*/ 54 h 94"/>
                    <a:gd name="T16" fmla="*/ 7 w 117"/>
                    <a:gd name="T17" fmla="*/ 22 h 9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17" h="94">
                      <a:moveTo>
                        <a:pt x="7" y="22"/>
                      </a:moveTo>
                      <a:lnTo>
                        <a:pt x="0" y="0"/>
                      </a:lnTo>
                      <a:lnTo>
                        <a:pt x="39" y="9"/>
                      </a:lnTo>
                      <a:lnTo>
                        <a:pt x="95" y="32"/>
                      </a:lnTo>
                      <a:lnTo>
                        <a:pt x="95" y="49"/>
                      </a:lnTo>
                      <a:lnTo>
                        <a:pt x="116" y="93"/>
                      </a:lnTo>
                      <a:lnTo>
                        <a:pt x="73" y="51"/>
                      </a:lnTo>
                      <a:lnTo>
                        <a:pt x="44" y="54"/>
                      </a:lnTo>
                      <a:lnTo>
                        <a:pt x="7" y="2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" name="Freeform 18"/>
                <p:cNvSpPr>
                  <a:spLocks/>
                </p:cNvSpPr>
                <p:nvPr/>
              </p:nvSpPr>
              <p:spPr bwMode="grayWhite">
                <a:xfrm>
                  <a:off x="3384" y="1337"/>
                  <a:ext cx="79" cy="101"/>
                </a:xfrm>
                <a:custGeom>
                  <a:avLst/>
                  <a:gdLst>
                    <a:gd name="T0" fmla="*/ 48 w 79"/>
                    <a:gd name="T1" fmla="*/ 0 h 101"/>
                    <a:gd name="T2" fmla="*/ 78 w 79"/>
                    <a:gd name="T3" fmla="*/ 30 h 101"/>
                    <a:gd name="T4" fmla="*/ 16 w 79"/>
                    <a:gd name="T5" fmla="*/ 100 h 101"/>
                    <a:gd name="T6" fmla="*/ 0 w 79"/>
                    <a:gd name="T7" fmla="*/ 84 h 101"/>
                    <a:gd name="T8" fmla="*/ 45 w 79"/>
                    <a:gd name="T9" fmla="*/ 39 h 101"/>
                    <a:gd name="T10" fmla="*/ 48 w 79"/>
                    <a:gd name="T11" fmla="*/ 0 h 10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9" h="101">
                      <a:moveTo>
                        <a:pt x="48" y="0"/>
                      </a:moveTo>
                      <a:lnTo>
                        <a:pt x="78" y="30"/>
                      </a:lnTo>
                      <a:lnTo>
                        <a:pt x="16" y="100"/>
                      </a:lnTo>
                      <a:lnTo>
                        <a:pt x="0" y="84"/>
                      </a:lnTo>
                      <a:lnTo>
                        <a:pt x="45" y="39"/>
                      </a:lnTo>
                      <a:lnTo>
                        <a:pt x="4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" name="Freeform 19"/>
                <p:cNvSpPr>
                  <a:spLocks/>
                </p:cNvSpPr>
                <p:nvPr/>
              </p:nvSpPr>
              <p:spPr bwMode="grayWhite">
                <a:xfrm>
                  <a:off x="2211" y="651"/>
                  <a:ext cx="39" cy="66"/>
                </a:xfrm>
                <a:custGeom>
                  <a:avLst/>
                  <a:gdLst>
                    <a:gd name="T0" fmla="*/ 38 w 39"/>
                    <a:gd name="T1" fmla="*/ 51 h 66"/>
                    <a:gd name="T2" fmla="*/ 28 w 39"/>
                    <a:gd name="T3" fmla="*/ 43 h 66"/>
                    <a:gd name="T4" fmla="*/ 28 w 39"/>
                    <a:gd name="T5" fmla="*/ 14 h 66"/>
                    <a:gd name="T6" fmla="*/ 33 w 39"/>
                    <a:gd name="T7" fmla="*/ 8 h 66"/>
                    <a:gd name="T8" fmla="*/ 24 w 39"/>
                    <a:gd name="T9" fmla="*/ 8 h 66"/>
                    <a:gd name="T10" fmla="*/ 29 w 39"/>
                    <a:gd name="T11" fmla="*/ 0 h 66"/>
                    <a:gd name="T12" fmla="*/ 22 w 39"/>
                    <a:gd name="T13" fmla="*/ 0 h 66"/>
                    <a:gd name="T14" fmla="*/ 14 w 39"/>
                    <a:gd name="T15" fmla="*/ 9 h 66"/>
                    <a:gd name="T16" fmla="*/ 14 w 39"/>
                    <a:gd name="T17" fmla="*/ 27 h 66"/>
                    <a:gd name="T18" fmla="*/ 18 w 39"/>
                    <a:gd name="T19" fmla="*/ 31 h 66"/>
                    <a:gd name="T20" fmla="*/ 18 w 39"/>
                    <a:gd name="T21" fmla="*/ 39 h 66"/>
                    <a:gd name="T22" fmla="*/ 16 w 39"/>
                    <a:gd name="T23" fmla="*/ 39 h 66"/>
                    <a:gd name="T24" fmla="*/ 9 w 39"/>
                    <a:gd name="T25" fmla="*/ 46 h 66"/>
                    <a:gd name="T26" fmla="*/ 9 w 39"/>
                    <a:gd name="T27" fmla="*/ 53 h 66"/>
                    <a:gd name="T28" fmla="*/ 0 w 39"/>
                    <a:gd name="T29" fmla="*/ 65 h 66"/>
                    <a:gd name="T30" fmla="*/ 29 w 39"/>
                    <a:gd name="T31" fmla="*/ 65 h 66"/>
                    <a:gd name="T32" fmla="*/ 38 w 39"/>
                    <a:gd name="T33" fmla="*/ 51 h 6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9" h="66">
                      <a:moveTo>
                        <a:pt x="38" y="51"/>
                      </a:moveTo>
                      <a:lnTo>
                        <a:pt x="28" y="43"/>
                      </a:lnTo>
                      <a:lnTo>
                        <a:pt x="28" y="14"/>
                      </a:lnTo>
                      <a:lnTo>
                        <a:pt x="33" y="8"/>
                      </a:lnTo>
                      <a:lnTo>
                        <a:pt x="24" y="8"/>
                      </a:lnTo>
                      <a:lnTo>
                        <a:pt x="29" y="0"/>
                      </a:ln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14" y="27"/>
                      </a:lnTo>
                      <a:lnTo>
                        <a:pt x="18" y="31"/>
                      </a:lnTo>
                      <a:lnTo>
                        <a:pt x="18" y="39"/>
                      </a:lnTo>
                      <a:lnTo>
                        <a:pt x="16" y="39"/>
                      </a:lnTo>
                      <a:lnTo>
                        <a:pt x="9" y="46"/>
                      </a:lnTo>
                      <a:lnTo>
                        <a:pt x="9" y="53"/>
                      </a:lnTo>
                      <a:lnTo>
                        <a:pt x="0" y="65"/>
                      </a:lnTo>
                      <a:lnTo>
                        <a:pt x="29" y="65"/>
                      </a:lnTo>
                      <a:lnTo>
                        <a:pt x="38" y="51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" name="Freeform 20"/>
                <p:cNvSpPr>
                  <a:spLocks/>
                </p:cNvSpPr>
                <p:nvPr/>
              </p:nvSpPr>
              <p:spPr bwMode="grayWhite">
                <a:xfrm>
                  <a:off x="2198" y="673"/>
                  <a:ext cx="21" cy="24"/>
                </a:xfrm>
                <a:custGeom>
                  <a:avLst/>
                  <a:gdLst>
                    <a:gd name="T0" fmla="*/ 17 w 21"/>
                    <a:gd name="T1" fmla="*/ 8 h 24"/>
                    <a:gd name="T2" fmla="*/ 20 w 21"/>
                    <a:gd name="T3" fmla="*/ 8 h 24"/>
                    <a:gd name="T4" fmla="*/ 20 w 21"/>
                    <a:gd name="T5" fmla="*/ 0 h 24"/>
                    <a:gd name="T6" fmla="*/ 13 w 21"/>
                    <a:gd name="T7" fmla="*/ 0 h 24"/>
                    <a:gd name="T8" fmla="*/ 0 w 21"/>
                    <a:gd name="T9" fmla="*/ 15 h 24"/>
                    <a:gd name="T10" fmla="*/ 0 w 21"/>
                    <a:gd name="T11" fmla="*/ 23 h 24"/>
                    <a:gd name="T12" fmla="*/ 12 w 21"/>
                    <a:gd name="T13" fmla="*/ 23 h 24"/>
                    <a:gd name="T14" fmla="*/ 17 w 21"/>
                    <a:gd name="T15" fmla="*/ 17 h 24"/>
                    <a:gd name="T16" fmla="*/ 17 w 21"/>
                    <a:gd name="T17" fmla="*/ 8 h 2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" h="24">
                      <a:moveTo>
                        <a:pt x="17" y="8"/>
                      </a:moveTo>
                      <a:lnTo>
                        <a:pt x="20" y="8"/>
                      </a:lnTo>
                      <a:lnTo>
                        <a:pt x="20" y="0"/>
                      </a:lnTo>
                      <a:lnTo>
                        <a:pt x="13" y="0"/>
                      </a:lnTo>
                      <a:lnTo>
                        <a:pt x="0" y="15"/>
                      </a:lnTo>
                      <a:lnTo>
                        <a:pt x="0" y="23"/>
                      </a:lnTo>
                      <a:lnTo>
                        <a:pt x="12" y="23"/>
                      </a:lnTo>
                      <a:lnTo>
                        <a:pt x="17" y="17"/>
                      </a:lnTo>
                      <a:lnTo>
                        <a:pt x="17" y="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" name="Freeform 21"/>
                <p:cNvSpPr>
                  <a:spLocks/>
                </p:cNvSpPr>
                <p:nvPr/>
              </p:nvSpPr>
              <p:spPr bwMode="grayWhite">
                <a:xfrm>
                  <a:off x="2167" y="634"/>
                  <a:ext cx="256" cy="216"/>
                </a:xfrm>
                <a:custGeom>
                  <a:avLst/>
                  <a:gdLst>
                    <a:gd name="T0" fmla="*/ 168 w 256"/>
                    <a:gd name="T1" fmla="*/ 15 h 216"/>
                    <a:gd name="T2" fmla="*/ 201 w 256"/>
                    <a:gd name="T3" fmla="*/ 20 h 216"/>
                    <a:gd name="T4" fmla="*/ 181 w 256"/>
                    <a:gd name="T5" fmla="*/ 28 h 216"/>
                    <a:gd name="T6" fmla="*/ 172 w 256"/>
                    <a:gd name="T7" fmla="*/ 41 h 216"/>
                    <a:gd name="T8" fmla="*/ 160 w 256"/>
                    <a:gd name="T9" fmla="*/ 70 h 216"/>
                    <a:gd name="T10" fmla="*/ 140 w 256"/>
                    <a:gd name="T11" fmla="*/ 72 h 216"/>
                    <a:gd name="T12" fmla="*/ 123 w 256"/>
                    <a:gd name="T13" fmla="*/ 69 h 216"/>
                    <a:gd name="T14" fmla="*/ 131 w 256"/>
                    <a:gd name="T15" fmla="*/ 55 h 216"/>
                    <a:gd name="T16" fmla="*/ 124 w 256"/>
                    <a:gd name="T17" fmla="*/ 37 h 216"/>
                    <a:gd name="T18" fmla="*/ 114 w 256"/>
                    <a:gd name="T19" fmla="*/ 69 h 216"/>
                    <a:gd name="T20" fmla="*/ 87 w 256"/>
                    <a:gd name="T21" fmla="*/ 84 h 216"/>
                    <a:gd name="T22" fmla="*/ 73 w 256"/>
                    <a:gd name="T23" fmla="*/ 94 h 216"/>
                    <a:gd name="T24" fmla="*/ 53 w 256"/>
                    <a:gd name="T25" fmla="*/ 108 h 216"/>
                    <a:gd name="T26" fmla="*/ 43 w 256"/>
                    <a:gd name="T27" fmla="*/ 143 h 216"/>
                    <a:gd name="T28" fmla="*/ 8 w 256"/>
                    <a:gd name="T29" fmla="*/ 130 h 216"/>
                    <a:gd name="T30" fmla="*/ 0 w 256"/>
                    <a:gd name="T31" fmla="*/ 156 h 216"/>
                    <a:gd name="T32" fmla="*/ 15 w 256"/>
                    <a:gd name="T33" fmla="*/ 194 h 216"/>
                    <a:gd name="T34" fmla="*/ 71 w 256"/>
                    <a:gd name="T35" fmla="*/ 153 h 216"/>
                    <a:gd name="T36" fmla="*/ 105 w 256"/>
                    <a:gd name="T37" fmla="*/ 145 h 216"/>
                    <a:gd name="T38" fmla="*/ 111 w 256"/>
                    <a:gd name="T39" fmla="*/ 161 h 216"/>
                    <a:gd name="T40" fmla="*/ 139 w 256"/>
                    <a:gd name="T41" fmla="*/ 201 h 216"/>
                    <a:gd name="T42" fmla="*/ 142 w 256"/>
                    <a:gd name="T43" fmla="*/ 189 h 216"/>
                    <a:gd name="T44" fmla="*/ 150 w 256"/>
                    <a:gd name="T45" fmla="*/ 189 h 216"/>
                    <a:gd name="T46" fmla="*/ 123 w 256"/>
                    <a:gd name="T47" fmla="*/ 152 h 216"/>
                    <a:gd name="T48" fmla="*/ 131 w 256"/>
                    <a:gd name="T49" fmla="*/ 139 h 216"/>
                    <a:gd name="T50" fmla="*/ 160 w 256"/>
                    <a:gd name="T51" fmla="*/ 178 h 216"/>
                    <a:gd name="T52" fmla="*/ 172 w 256"/>
                    <a:gd name="T53" fmla="*/ 202 h 216"/>
                    <a:gd name="T54" fmla="*/ 178 w 256"/>
                    <a:gd name="T55" fmla="*/ 215 h 216"/>
                    <a:gd name="T56" fmla="*/ 183 w 256"/>
                    <a:gd name="T57" fmla="*/ 191 h 216"/>
                    <a:gd name="T58" fmla="*/ 202 w 256"/>
                    <a:gd name="T59" fmla="*/ 182 h 216"/>
                    <a:gd name="T60" fmla="*/ 214 w 256"/>
                    <a:gd name="T61" fmla="*/ 177 h 216"/>
                    <a:gd name="T62" fmla="*/ 210 w 256"/>
                    <a:gd name="T63" fmla="*/ 158 h 216"/>
                    <a:gd name="T64" fmla="*/ 219 w 256"/>
                    <a:gd name="T65" fmla="*/ 126 h 216"/>
                    <a:gd name="T66" fmla="*/ 232 w 256"/>
                    <a:gd name="T67" fmla="*/ 130 h 216"/>
                    <a:gd name="T68" fmla="*/ 236 w 256"/>
                    <a:gd name="T69" fmla="*/ 145 h 216"/>
                    <a:gd name="T70" fmla="*/ 247 w 256"/>
                    <a:gd name="T71" fmla="*/ 137 h 216"/>
                    <a:gd name="T72" fmla="*/ 244 w 256"/>
                    <a:gd name="T73" fmla="*/ 134 h 216"/>
                    <a:gd name="T74" fmla="*/ 252 w 256"/>
                    <a:gd name="T75" fmla="*/ 114 h 216"/>
                    <a:gd name="T76" fmla="*/ 255 w 256"/>
                    <a:gd name="T77" fmla="*/ 137 h 216"/>
                    <a:gd name="T78" fmla="*/ 168 w 256"/>
                    <a:gd name="T79" fmla="*/ 0 h 21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256" h="216">
                      <a:moveTo>
                        <a:pt x="168" y="0"/>
                      </a:moveTo>
                      <a:lnTo>
                        <a:pt x="168" y="15"/>
                      </a:lnTo>
                      <a:lnTo>
                        <a:pt x="173" y="20"/>
                      </a:lnTo>
                      <a:lnTo>
                        <a:pt x="201" y="20"/>
                      </a:lnTo>
                      <a:lnTo>
                        <a:pt x="201" y="28"/>
                      </a:lnTo>
                      <a:lnTo>
                        <a:pt x="181" y="28"/>
                      </a:lnTo>
                      <a:lnTo>
                        <a:pt x="181" y="52"/>
                      </a:lnTo>
                      <a:lnTo>
                        <a:pt x="172" y="41"/>
                      </a:lnTo>
                      <a:lnTo>
                        <a:pt x="172" y="56"/>
                      </a:lnTo>
                      <a:lnTo>
                        <a:pt x="160" y="70"/>
                      </a:lnTo>
                      <a:lnTo>
                        <a:pt x="152" y="62"/>
                      </a:lnTo>
                      <a:lnTo>
                        <a:pt x="140" y="72"/>
                      </a:lnTo>
                      <a:lnTo>
                        <a:pt x="138" y="69"/>
                      </a:lnTo>
                      <a:lnTo>
                        <a:pt x="123" y="69"/>
                      </a:lnTo>
                      <a:lnTo>
                        <a:pt x="131" y="59"/>
                      </a:lnTo>
                      <a:lnTo>
                        <a:pt x="131" y="55"/>
                      </a:lnTo>
                      <a:lnTo>
                        <a:pt x="124" y="48"/>
                      </a:lnTo>
                      <a:lnTo>
                        <a:pt x="124" y="37"/>
                      </a:lnTo>
                      <a:lnTo>
                        <a:pt x="114" y="48"/>
                      </a:lnTo>
                      <a:lnTo>
                        <a:pt x="114" y="69"/>
                      </a:lnTo>
                      <a:lnTo>
                        <a:pt x="102" y="69"/>
                      </a:lnTo>
                      <a:lnTo>
                        <a:pt x="87" y="84"/>
                      </a:lnTo>
                      <a:lnTo>
                        <a:pt x="81" y="84"/>
                      </a:lnTo>
                      <a:lnTo>
                        <a:pt x="73" y="94"/>
                      </a:lnTo>
                      <a:lnTo>
                        <a:pt x="43" y="94"/>
                      </a:lnTo>
                      <a:lnTo>
                        <a:pt x="53" y="108"/>
                      </a:lnTo>
                      <a:lnTo>
                        <a:pt x="53" y="130"/>
                      </a:lnTo>
                      <a:lnTo>
                        <a:pt x="43" y="143"/>
                      </a:lnTo>
                      <a:lnTo>
                        <a:pt x="31" y="130"/>
                      </a:lnTo>
                      <a:lnTo>
                        <a:pt x="8" y="130"/>
                      </a:lnTo>
                      <a:lnTo>
                        <a:pt x="8" y="146"/>
                      </a:lnTo>
                      <a:lnTo>
                        <a:pt x="0" y="156"/>
                      </a:lnTo>
                      <a:lnTo>
                        <a:pt x="0" y="177"/>
                      </a:lnTo>
                      <a:lnTo>
                        <a:pt x="15" y="194"/>
                      </a:lnTo>
                      <a:lnTo>
                        <a:pt x="37" y="194"/>
                      </a:lnTo>
                      <a:lnTo>
                        <a:pt x="71" y="153"/>
                      </a:lnTo>
                      <a:lnTo>
                        <a:pt x="101" y="153"/>
                      </a:lnTo>
                      <a:lnTo>
                        <a:pt x="105" y="145"/>
                      </a:lnTo>
                      <a:lnTo>
                        <a:pt x="112" y="153"/>
                      </a:lnTo>
                      <a:lnTo>
                        <a:pt x="111" y="161"/>
                      </a:lnTo>
                      <a:lnTo>
                        <a:pt x="139" y="189"/>
                      </a:lnTo>
                      <a:lnTo>
                        <a:pt x="139" y="201"/>
                      </a:lnTo>
                      <a:lnTo>
                        <a:pt x="145" y="196"/>
                      </a:lnTo>
                      <a:lnTo>
                        <a:pt x="142" y="189"/>
                      </a:lnTo>
                      <a:lnTo>
                        <a:pt x="145" y="185"/>
                      </a:lnTo>
                      <a:lnTo>
                        <a:pt x="150" y="189"/>
                      </a:lnTo>
                      <a:lnTo>
                        <a:pt x="152" y="188"/>
                      </a:lnTo>
                      <a:lnTo>
                        <a:pt x="123" y="152"/>
                      </a:lnTo>
                      <a:lnTo>
                        <a:pt x="123" y="139"/>
                      </a:lnTo>
                      <a:lnTo>
                        <a:pt x="131" y="139"/>
                      </a:lnTo>
                      <a:lnTo>
                        <a:pt x="131" y="146"/>
                      </a:lnTo>
                      <a:lnTo>
                        <a:pt x="160" y="178"/>
                      </a:lnTo>
                      <a:lnTo>
                        <a:pt x="160" y="188"/>
                      </a:lnTo>
                      <a:lnTo>
                        <a:pt x="172" y="202"/>
                      </a:lnTo>
                      <a:lnTo>
                        <a:pt x="169" y="205"/>
                      </a:lnTo>
                      <a:lnTo>
                        <a:pt x="178" y="215"/>
                      </a:lnTo>
                      <a:lnTo>
                        <a:pt x="191" y="200"/>
                      </a:lnTo>
                      <a:lnTo>
                        <a:pt x="183" y="191"/>
                      </a:lnTo>
                      <a:lnTo>
                        <a:pt x="191" y="182"/>
                      </a:lnTo>
                      <a:lnTo>
                        <a:pt x="202" y="182"/>
                      </a:lnTo>
                      <a:lnTo>
                        <a:pt x="207" y="177"/>
                      </a:lnTo>
                      <a:lnTo>
                        <a:pt x="214" y="177"/>
                      </a:lnTo>
                      <a:lnTo>
                        <a:pt x="205" y="164"/>
                      </a:lnTo>
                      <a:lnTo>
                        <a:pt x="210" y="158"/>
                      </a:lnTo>
                      <a:lnTo>
                        <a:pt x="210" y="137"/>
                      </a:lnTo>
                      <a:lnTo>
                        <a:pt x="219" y="126"/>
                      </a:lnTo>
                      <a:lnTo>
                        <a:pt x="223" y="130"/>
                      </a:lnTo>
                      <a:lnTo>
                        <a:pt x="232" y="130"/>
                      </a:lnTo>
                      <a:lnTo>
                        <a:pt x="228" y="136"/>
                      </a:lnTo>
                      <a:lnTo>
                        <a:pt x="236" y="145"/>
                      </a:lnTo>
                      <a:lnTo>
                        <a:pt x="241" y="137"/>
                      </a:lnTo>
                      <a:lnTo>
                        <a:pt x="247" y="137"/>
                      </a:lnTo>
                      <a:lnTo>
                        <a:pt x="247" y="134"/>
                      </a:lnTo>
                      <a:lnTo>
                        <a:pt x="244" y="134"/>
                      </a:lnTo>
                      <a:lnTo>
                        <a:pt x="239" y="130"/>
                      </a:lnTo>
                      <a:lnTo>
                        <a:pt x="252" y="114"/>
                      </a:lnTo>
                      <a:lnTo>
                        <a:pt x="252" y="137"/>
                      </a:lnTo>
                      <a:lnTo>
                        <a:pt x="255" y="137"/>
                      </a:lnTo>
                      <a:lnTo>
                        <a:pt x="255" y="0"/>
                      </a:lnTo>
                      <a:lnTo>
                        <a:pt x="16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Freeform 22"/>
                <p:cNvSpPr>
                  <a:spLocks/>
                </p:cNvSpPr>
                <p:nvPr/>
              </p:nvSpPr>
              <p:spPr bwMode="grayWhite">
                <a:xfrm>
                  <a:off x="2276" y="406"/>
                  <a:ext cx="1089" cy="769"/>
                </a:xfrm>
                <a:custGeom>
                  <a:avLst/>
                  <a:gdLst>
                    <a:gd name="T0" fmla="*/ 32 w 1089"/>
                    <a:gd name="T1" fmla="*/ 202 h 769"/>
                    <a:gd name="T2" fmla="*/ 99 w 1089"/>
                    <a:gd name="T3" fmla="*/ 134 h 769"/>
                    <a:gd name="T4" fmla="*/ 142 w 1089"/>
                    <a:gd name="T5" fmla="*/ 181 h 769"/>
                    <a:gd name="T6" fmla="*/ 118 w 1089"/>
                    <a:gd name="T7" fmla="*/ 179 h 769"/>
                    <a:gd name="T8" fmla="*/ 216 w 1089"/>
                    <a:gd name="T9" fmla="*/ 172 h 769"/>
                    <a:gd name="T10" fmla="*/ 240 w 1089"/>
                    <a:gd name="T11" fmla="*/ 110 h 769"/>
                    <a:gd name="T12" fmla="*/ 241 w 1089"/>
                    <a:gd name="T13" fmla="*/ 124 h 769"/>
                    <a:gd name="T14" fmla="*/ 223 w 1089"/>
                    <a:gd name="T15" fmla="*/ 172 h 769"/>
                    <a:gd name="T16" fmla="*/ 301 w 1089"/>
                    <a:gd name="T17" fmla="*/ 133 h 769"/>
                    <a:gd name="T18" fmla="*/ 460 w 1089"/>
                    <a:gd name="T19" fmla="*/ 23 h 769"/>
                    <a:gd name="T20" fmla="*/ 574 w 1089"/>
                    <a:gd name="T21" fmla="*/ 29 h 769"/>
                    <a:gd name="T22" fmla="*/ 701 w 1089"/>
                    <a:gd name="T23" fmla="*/ 15 h 769"/>
                    <a:gd name="T24" fmla="*/ 840 w 1089"/>
                    <a:gd name="T25" fmla="*/ 71 h 769"/>
                    <a:gd name="T26" fmla="*/ 1001 w 1089"/>
                    <a:gd name="T27" fmla="*/ 91 h 769"/>
                    <a:gd name="T28" fmla="*/ 1080 w 1089"/>
                    <a:gd name="T29" fmla="*/ 156 h 769"/>
                    <a:gd name="T30" fmla="*/ 1019 w 1089"/>
                    <a:gd name="T31" fmla="*/ 206 h 769"/>
                    <a:gd name="T32" fmla="*/ 985 w 1089"/>
                    <a:gd name="T33" fmla="*/ 270 h 769"/>
                    <a:gd name="T34" fmla="*/ 945 w 1089"/>
                    <a:gd name="T35" fmla="*/ 273 h 769"/>
                    <a:gd name="T36" fmla="*/ 958 w 1089"/>
                    <a:gd name="T37" fmla="*/ 184 h 769"/>
                    <a:gd name="T38" fmla="*/ 906 w 1089"/>
                    <a:gd name="T39" fmla="*/ 232 h 769"/>
                    <a:gd name="T40" fmla="*/ 868 w 1089"/>
                    <a:gd name="T41" fmla="*/ 273 h 769"/>
                    <a:gd name="T42" fmla="*/ 881 w 1089"/>
                    <a:gd name="T43" fmla="*/ 318 h 769"/>
                    <a:gd name="T44" fmla="*/ 837 w 1089"/>
                    <a:gd name="T45" fmla="*/ 385 h 769"/>
                    <a:gd name="T46" fmla="*/ 844 w 1089"/>
                    <a:gd name="T47" fmla="*/ 439 h 769"/>
                    <a:gd name="T48" fmla="*/ 839 w 1089"/>
                    <a:gd name="T49" fmla="*/ 413 h 769"/>
                    <a:gd name="T50" fmla="*/ 797 w 1089"/>
                    <a:gd name="T51" fmla="*/ 416 h 769"/>
                    <a:gd name="T52" fmla="*/ 828 w 1089"/>
                    <a:gd name="T53" fmla="*/ 496 h 769"/>
                    <a:gd name="T54" fmla="*/ 751 w 1089"/>
                    <a:gd name="T55" fmla="*/ 589 h 769"/>
                    <a:gd name="T56" fmla="*/ 730 w 1089"/>
                    <a:gd name="T57" fmla="*/ 615 h 769"/>
                    <a:gd name="T58" fmla="*/ 703 w 1089"/>
                    <a:gd name="T59" fmla="*/ 706 h 769"/>
                    <a:gd name="T60" fmla="*/ 665 w 1089"/>
                    <a:gd name="T61" fmla="*/ 708 h 769"/>
                    <a:gd name="T62" fmla="*/ 711 w 1089"/>
                    <a:gd name="T63" fmla="*/ 768 h 769"/>
                    <a:gd name="T64" fmla="*/ 634 w 1089"/>
                    <a:gd name="T65" fmla="*/ 626 h 769"/>
                    <a:gd name="T66" fmla="*/ 545 w 1089"/>
                    <a:gd name="T67" fmla="*/ 596 h 769"/>
                    <a:gd name="T68" fmla="*/ 503 w 1089"/>
                    <a:gd name="T69" fmla="*/ 689 h 769"/>
                    <a:gd name="T70" fmla="*/ 471 w 1089"/>
                    <a:gd name="T71" fmla="*/ 738 h 769"/>
                    <a:gd name="T72" fmla="*/ 416 w 1089"/>
                    <a:gd name="T73" fmla="*/ 592 h 769"/>
                    <a:gd name="T74" fmla="*/ 373 w 1089"/>
                    <a:gd name="T75" fmla="*/ 607 h 769"/>
                    <a:gd name="T76" fmla="*/ 336 w 1089"/>
                    <a:gd name="T77" fmla="*/ 545 h 769"/>
                    <a:gd name="T78" fmla="*/ 223 w 1089"/>
                    <a:gd name="T79" fmla="*/ 510 h 769"/>
                    <a:gd name="T80" fmla="*/ 263 w 1089"/>
                    <a:gd name="T81" fmla="*/ 577 h 769"/>
                    <a:gd name="T82" fmla="*/ 234 w 1089"/>
                    <a:gd name="T83" fmla="*/ 620 h 769"/>
                    <a:gd name="T84" fmla="*/ 190 w 1089"/>
                    <a:gd name="T85" fmla="*/ 605 h 769"/>
                    <a:gd name="T86" fmla="*/ 119 w 1089"/>
                    <a:gd name="T87" fmla="*/ 495 h 769"/>
                    <a:gd name="T88" fmla="*/ 149 w 1089"/>
                    <a:gd name="T89" fmla="*/ 432 h 769"/>
                    <a:gd name="T90" fmla="*/ 166 w 1089"/>
                    <a:gd name="T91" fmla="*/ 385 h 769"/>
                    <a:gd name="T92" fmla="*/ 149 w 1089"/>
                    <a:gd name="T93" fmla="*/ 226 h 769"/>
                    <a:gd name="T94" fmla="*/ 86 w 1089"/>
                    <a:gd name="T95" fmla="*/ 193 h 769"/>
                    <a:gd name="T96" fmla="*/ 55 w 1089"/>
                    <a:gd name="T97" fmla="*/ 210 h 769"/>
                    <a:gd name="T98" fmla="*/ 0 w 1089"/>
                    <a:gd name="T99" fmla="*/ 226 h 769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1089" h="769">
                      <a:moveTo>
                        <a:pt x="0" y="226"/>
                      </a:moveTo>
                      <a:lnTo>
                        <a:pt x="32" y="202"/>
                      </a:lnTo>
                      <a:lnTo>
                        <a:pt x="62" y="156"/>
                      </a:lnTo>
                      <a:lnTo>
                        <a:pt x="99" y="134"/>
                      </a:lnTo>
                      <a:lnTo>
                        <a:pt x="137" y="160"/>
                      </a:lnTo>
                      <a:lnTo>
                        <a:pt x="142" y="181"/>
                      </a:lnTo>
                      <a:lnTo>
                        <a:pt x="133" y="181"/>
                      </a:lnTo>
                      <a:lnTo>
                        <a:pt x="118" y="179"/>
                      </a:lnTo>
                      <a:lnTo>
                        <a:pt x="137" y="202"/>
                      </a:lnTo>
                      <a:lnTo>
                        <a:pt x="216" y="172"/>
                      </a:lnTo>
                      <a:lnTo>
                        <a:pt x="206" y="149"/>
                      </a:lnTo>
                      <a:lnTo>
                        <a:pt x="240" y="110"/>
                      </a:lnTo>
                      <a:lnTo>
                        <a:pt x="262" y="111"/>
                      </a:lnTo>
                      <a:lnTo>
                        <a:pt x="241" y="124"/>
                      </a:lnTo>
                      <a:lnTo>
                        <a:pt x="223" y="153"/>
                      </a:lnTo>
                      <a:lnTo>
                        <a:pt x="223" y="172"/>
                      </a:lnTo>
                      <a:lnTo>
                        <a:pt x="255" y="193"/>
                      </a:lnTo>
                      <a:lnTo>
                        <a:pt x="301" y="133"/>
                      </a:lnTo>
                      <a:lnTo>
                        <a:pt x="461" y="63"/>
                      </a:lnTo>
                      <a:lnTo>
                        <a:pt x="460" y="23"/>
                      </a:lnTo>
                      <a:lnTo>
                        <a:pt x="533" y="8"/>
                      </a:lnTo>
                      <a:lnTo>
                        <a:pt x="574" y="29"/>
                      </a:lnTo>
                      <a:lnTo>
                        <a:pt x="671" y="0"/>
                      </a:lnTo>
                      <a:lnTo>
                        <a:pt x="701" y="15"/>
                      </a:lnTo>
                      <a:lnTo>
                        <a:pt x="766" y="85"/>
                      </a:lnTo>
                      <a:lnTo>
                        <a:pt x="840" y="71"/>
                      </a:lnTo>
                      <a:lnTo>
                        <a:pt x="886" y="96"/>
                      </a:lnTo>
                      <a:lnTo>
                        <a:pt x="1001" y="91"/>
                      </a:lnTo>
                      <a:lnTo>
                        <a:pt x="1088" y="118"/>
                      </a:lnTo>
                      <a:lnTo>
                        <a:pt x="1080" y="156"/>
                      </a:lnTo>
                      <a:lnTo>
                        <a:pt x="1006" y="181"/>
                      </a:lnTo>
                      <a:lnTo>
                        <a:pt x="1019" y="206"/>
                      </a:lnTo>
                      <a:lnTo>
                        <a:pt x="987" y="220"/>
                      </a:lnTo>
                      <a:lnTo>
                        <a:pt x="985" y="270"/>
                      </a:lnTo>
                      <a:lnTo>
                        <a:pt x="957" y="304"/>
                      </a:lnTo>
                      <a:lnTo>
                        <a:pt x="945" y="273"/>
                      </a:lnTo>
                      <a:lnTo>
                        <a:pt x="961" y="244"/>
                      </a:lnTo>
                      <a:lnTo>
                        <a:pt x="958" y="184"/>
                      </a:lnTo>
                      <a:lnTo>
                        <a:pt x="929" y="215"/>
                      </a:lnTo>
                      <a:lnTo>
                        <a:pt x="906" y="232"/>
                      </a:lnTo>
                      <a:lnTo>
                        <a:pt x="884" y="205"/>
                      </a:lnTo>
                      <a:lnTo>
                        <a:pt x="868" y="273"/>
                      </a:lnTo>
                      <a:lnTo>
                        <a:pt x="885" y="273"/>
                      </a:lnTo>
                      <a:lnTo>
                        <a:pt x="881" y="318"/>
                      </a:lnTo>
                      <a:lnTo>
                        <a:pt x="861" y="366"/>
                      </a:lnTo>
                      <a:lnTo>
                        <a:pt x="837" y="385"/>
                      </a:lnTo>
                      <a:lnTo>
                        <a:pt x="857" y="417"/>
                      </a:lnTo>
                      <a:lnTo>
                        <a:pt x="844" y="439"/>
                      </a:lnTo>
                      <a:lnTo>
                        <a:pt x="839" y="420"/>
                      </a:lnTo>
                      <a:lnTo>
                        <a:pt x="839" y="413"/>
                      </a:lnTo>
                      <a:lnTo>
                        <a:pt x="823" y="402"/>
                      </a:lnTo>
                      <a:lnTo>
                        <a:pt x="797" y="416"/>
                      </a:lnTo>
                      <a:lnTo>
                        <a:pt x="820" y="469"/>
                      </a:lnTo>
                      <a:lnTo>
                        <a:pt x="828" y="496"/>
                      </a:lnTo>
                      <a:lnTo>
                        <a:pt x="801" y="569"/>
                      </a:lnTo>
                      <a:lnTo>
                        <a:pt x="751" y="589"/>
                      </a:lnTo>
                      <a:lnTo>
                        <a:pt x="710" y="585"/>
                      </a:lnTo>
                      <a:lnTo>
                        <a:pt x="730" y="615"/>
                      </a:lnTo>
                      <a:lnTo>
                        <a:pt x="732" y="657"/>
                      </a:lnTo>
                      <a:lnTo>
                        <a:pt x="703" y="706"/>
                      </a:lnTo>
                      <a:lnTo>
                        <a:pt x="670" y="679"/>
                      </a:lnTo>
                      <a:lnTo>
                        <a:pt x="665" y="708"/>
                      </a:lnTo>
                      <a:lnTo>
                        <a:pt x="690" y="732"/>
                      </a:lnTo>
                      <a:lnTo>
                        <a:pt x="711" y="768"/>
                      </a:lnTo>
                      <a:lnTo>
                        <a:pt x="676" y="747"/>
                      </a:lnTo>
                      <a:lnTo>
                        <a:pt x="634" y="626"/>
                      </a:lnTo>
                      <a:lnTo>
                        <a:pt x="583" y="593"/>
                      </a:lnTo>
                      <a:lnTo>
                        <a:pt x="545" y="596"/>
                      </a:lnTo>
                      <a:lnTo>
                        <a:pt x="497" y="665"/>
                      </a:lnTo>
                      <a:lnTo>
                        <a:pt x="503" y="689"/>
                      </a:lnTo>
                      <a:lnTo>
                        <a:pt x="487" y="738"/>
                      </a:lnTo>
                      <a:lnTo>
                        <a:pt x="471" y="738"/>
                      </a:lnTo>
                      <a:lnTo>
                        <a:pt x="416" y="636"/>
                      </a:lnTo>
                      <a:lnTo>
                        <a:pt x="416" y="592"/>
                      </a:lnTo>
                      <a:lnTo>
                        <a:pt x="404" y="608"/>
                      </a:lnTo>
                      <a:lnTo>
                        <a:pt x="373" y="607"/>
                      </a:lnTo>
                      <a:lnTo>
                        <a:pt x="385" y="580"/>
                      </a:lnTo>
                      <a:lnTo>
                        <a:pt x="336" y="545"/>
                      </a:lnTo>
                      <a:lnTo>
                        <a:pt x="275" y="545"/>
                      </a:lnTo>
                      <a:lnTo>
                        <a:pt x="223" y="510"/>
                      </a:lnTo>
                      <a:lnTo>
                        <a:pt x="220" y="545"/>
                      </a:lnTo>
                      <a:lnTo>
                        <a:pt x="263" y="577"/>
                      </a:lnTo>
                      <a:lnTo>
                        <a:pt x="278" y="576"/>
                      </a:lnTo>
                      <a:lnTo>
                        <a:pt x="234" y="620"/>
                      </a:lnTo>
                      <a:lnTo>
                        <a:pt x="190" y="630"/>
                      </a:lnTo>
                      <a:lnTo>
                        <a:pt x="190" y="605"/>
                      </a:lnTo>
                      <a:lnTo>
                        <a:pt x="127" y="518"/>
                      </a:lnTo>
                      <a:lnTo>
                        <a:pt x="119" y="495"/>
                      </a:lnTo>
                      <a:lnTo>
                        <a:pt x="153" y="467"/>
                      </a:lnTo>
                      <a:lnTo>
                        <a:pt x="149" y="432"/>
                      </a:lnTo>
                      <a:lnTo>
                        <a:pt x="149" y="393"/>
                      </a:lnTo>
                      <a:lnTo>
                        <a:pt x="166" y="385"/>
                      </a:lnTo>
                      <a:lnTo>
                        <a:pt x="149" y="366"/>
                      </a:lnTo>
                      <a:lnTo>
                        <a:pt x="149" y="226"/>
                      </a:lnTo>
                      <a:lnTo>
                        <a:pt x="61" y="226"/>
                      </a:lnTo>
                      <a:lnTo>
                        <a:pt x="86" y="193"/>
                      </a:lnTo>
                      <a:lnTo>
                        <a:pt x="84" y="181"/>
                      </a:lnTo>
                      <a:lnTo>
                        <a:pt x="55" y="210"/>
                      </a:lnTo>
                      <a:lnTo>
                        <a:pt x="45" y="226"/>
                      </a:lnTo>
                      <a:lnTo>
                        <a:pt x="0" y="2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Freeform 23"/>
                <p:cNvSpPr>
                  <a:spLocks/>
                </p:cNvSpPr>
                <p:nvPr/>
              </p:nvSpPr>
              <p:spPr bwMode="grayWhite">
                <a:xfrm>
                  <a:off x="3135" y="720"/>
                  <a:ext cx="94" cy="157"/>
                </a:xfrm>
                <a:custGeom>
                  <a:avLst/>
                  <a:gdLst>
                    <a:gd name="T0" fmla="*/ 63 w 94"/>
                    <a:gd name="T1" fmla="*/ 0 h 157"/>
                    <a:gd name="T2" fmla="*/ 63 w 94"/>
                    <a:gd name="T3" fmla="*/ 20 h 157"/>
                    <a:gd name="T4" fmla="*/ 55 w 94"/>
                    <a:gd name="T5" fmla="*/ 33 h 157"/>
                    <a:gd name="T6" fmla="*/ 57 w 94"/>
                    <a:gd name="T7" fmla="*/ 54 h 157"/>
                    <a:gd name="T8" fmla="*/ 47 w 94"/>
                    <a:gd name="T9" fmla="*/ 82 h 157"/>
                    <a:gd name="T10" fmla="*/ 31 w 94"/>
                    <a:gd name="T11" fmla="*/ 108 h 157"/>
                    <a:gd name="T12" fmla="*/ 7 w 94"/>
                    <a:gd name="T13" fmla="*/ 125 h 157"/>
                    <a:gd name="T14" fmla="*/ 0 w 94"/>
                    <a:gd name="T15" fmla="*/ 154 h 157"/>
                    <a:gd name="T16" fmla="*/ 10 w 94"/>
                    <a:gd name="T17" fmla="*/ 156 h 157"/>
                    <a:gd name="T18" fmla="*/ 10 w 94"/>
                    <a:gd name="T19" fmla="*/ 129 h 157"/>
                    <a:gd name="T20" fmla="*/ 44 w 94"/>
                    <a:gd name="T21" fmla="*/ 127 h 157"/>
                    <a:gd name="T22" fmla="*/ 69 w 94"/>
                    <a:gd name="T23" fmla="*/ 109 h 157"/>
                    <a:gd name="T24" fmla="*/ 69 w 94"/>
                    <a:gd name="T25" fmla="*/ 72 h 157"/>
                    <a:gd name="T26" fmla="*/ 77 w 94"/>
                    <a:gd name="T27" fmla="*/ 58 h 157"/>
                    <a:gd name="T28" fmla="*/ 64 w 94"/>
                    <a:gd name="T29" fmla="*/ 34 h 157"/>
                    <a:gd name="T30" fmla="*/ 82 w 94"/>
                    <a:gd name="T31" fmla="*/ 27 h 157"/>
                    <a:gd name="T32" fmla="*/ 93 w 94"/>
                    <a:gd name="T33" fmla="*/ 8 h 157"/>
                    <a:gd name="T34" fmla="*/ 69 w 94"/>
                    <a:gd name="T35" fmla="*/ 11 h 157"/>
                    <a:gd name="T36" fmla="*/ 63 w 94"/>
                    <a:gd name="T37" fmla="*/ 0 h 15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94" h="157">
                      <a:moveTo>
                        <a:pt x="63" y="0"/>
                      </a:moveTo>
                      <a:lnTo>
                        <a:pt x="63" y="20"/>
                      </a:lnTo>
                      <a:lnTo>
                        <a:pt x="55" y="33"/>
                      </a:lnTo>
                      <a:lnTo>
                        <a:pt x="57" y="54"/>
                      </a:lnTo>
                      <a:lnTo>
                        <a:pt x="47" y="82"/>
                      </a:lnTo>
                      <a:lnTo>
                        <a:pt x="31" y="108"/>
                      </a:lnTo>
                      <a:lnTo>
                        <a:pt x="7" y="125"/>
                      </a:lnTo>
                      <a:lnTo>
                        <a:pt x="0" y="154"/>
                      </a:lnTo>
                      <a:lnTo>
                        <a:pt x="10" y="156"/>
                      </a:lnTo>
                      <a:lnTo>
                        <a:pt x="10" y="129"/>
                      </a:lnTo>
                      <a:lnTo>
                        <a:pt x="44" y="127"/>
                      </a:lnTo>
                      <a:lnTo>
                        <a:pt x="69" y="109"/>
                      </a:lnTo>
                      <a:lnTo>
                        <a:pt x="69" y="72"/>
                      </a:lnTo>
                      <a:lnTo>
                        <a:pt x="77" y="58"/>
                      </a:lnTo>
                      <a:lnTo>
                        <a:pt x="64" y="34"/>
                      </a:lnTo>
                      <a:lnTo>
                        <a:pt x="82" y="27"/>
                      </a:lnTo>
                      <a:lnTo>
                        <a:pt x="93" y="8"/>
                      </a:lnTo>
                      <a:lnTo>
                        <a:pt x="69" y="11"/>
                      </a:lnTo>
                      <a:lnTo>
                        <a:pt x="63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" name="Freeform 24"/>
                <p:cNvSpPr>
                  <a:spLocks/>
                </p:cNvSpPr>
                <p:nvPr/>
              </p:nvSpPr>
              <p:spPr bwMode="grayWhite">
                <a:xfrm>
                  <a:off x="2780" y="1139"/>
                  <a:ext cx="19" cy="36"/>
                </a:xfrm>
                <a:custGeom>
                  <a:avLst/>
                  <a:gdLst>
                    <a:gd name="T0" fmla="*/ 9 w 19"/>
                    <a:gd name="T1" fmla="*/ 0 h 36"/>
                    <a:gd name="T2" fmla="*/ 0 w 19"/>
                    <a:gd name="T3" fmla="*/ 16 h 36"/>
                    <a:gd name="T4" fmla="*/ 6 w 19"/>
                    <a:gd name="T5" fmla="*/ 35 h 36"/>
                    <a:gd name="T6" fmla="*/ 18 w 19"/>
                    <a:gd name="T7" fmla="*/ 21 h 36"/>
                    <a:gd name="T8" fmla="*/ 9 w 19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" h="36">
                      <a:moveTo>
                        <a:pt x="9" y="0"/>
                      </a:moveTo>
                      <a:lnTo>
                        <a:pt x="0" y="16"/>
                      </a:lnTo>
                      <a:lnTo>
                        <a:pt x="6" y="35"/>
                      </a:lnTo>
                      <a:lnTo>
                        <a:pt x="18" y="21"/>
                      </a:lnTo>
                      <a:lnTo>
                        <a:pt x="9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" name="Freeform 25"/>
                <p:cNvSpPr>
                  <a:spLocks/>
                </p:cNvSpPr>
                <p:nvPr/>
              </p:nvSpPr>
              <p:spPr bwMode="grayWhite">
                <a:xfrm>
                  <a:off x="2923" y="1177"/>
                  <a:ext cx="220" cy="94"/>
                </a:xfrm>
                <a:custGeom>
                  <a:avLst/>
                  <a:gdLst>
                    <a:gd name="T0" fmla="*/ 0 w 220"/>
                    <a:gd name="T1" fmla="*/ 0 h 94"/>
                    <a:gd name="T2" fmla="*/ 33 w 220"/>
                    <a:gd name="T3" fmla="*/ 7 h 94"/>
                    <a:gd name="T4" fmla="*/ 82 w 220"/>
                    <a:gd name="T5" fmla="*/ 41 h 94"/>
                    <a:gd name="T6" fmla="*/ 75 w 220"/>
                    <a:gd name="T7" fmla="*/ 60 h 94"/>
                    <a:gd name="T8" fmla="*/ 115 w 220"/>
                    <a:gd name="T9" fmla="*/ 77 h 94"/>
                    <a:gd name="T10" fmla="*/ 219 w 220"/>
                    <a:gd name="T11" fmla="*/ 77 h 94"/>
                    <a:gd name="T12" fmla="*/ 106 w 220"/>
                    <a:gd name="T13" fmla="*/ 93 h 94"/>
                    <a:gd name="T14" fmla="*/ 75 w 220"/>
                    <a:gd name="T15" fmla="*/ 60 h 94"/>
                    <a:gd name="T16" fmla="*/ 46 w 220"/>
                    <a:gd name="T17" fmla="*/ 54 h 94"/>
                    <a:gd name="T18" fmla="*/ 0 w 220"/>
                    <a:gd name="T19" fmla="*/ 0 h 9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20" h="94">
                      <a:moveTo>
                        <a:pt x="0" y="0"/>
                      </a:moveTo>
                      <a:lnTo>
                        <a:pt x="33" y="7"/>
                      </a:lnTo>
                      <a:lnTo>
                        <a:pt x="82" y="41"/>
                      </a:lnTo>
                      <a:lnTo>
                        <a:pt x="75" y="60"/>
                      </a:lnTo>
                      <a:lnTo>
                        <a:pt x="115" y="77"/>
                      </a:lnTo>
                      <a:lnTo>
                        <a:pt x="219" y="77"/>
                      </a:lnTo>
                      <a:lnTo>
                        <a:pt x="106" y="93"/>
                      </a:lnTo>
                      <a:lnTo>
                        <a:pt x="75" y="60"/>
                      </a:lnTo>
                      <a:lnTo>
                        <a:pt x="46" y="5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" name="Freeform 26"/>
                <p:cNvSpPr>
                  <a:spLocks/>
                </p:cNvSpPr>
                <p:nvPr/>
              </p:nvSpPr>
              <p:spPr bwMode="grayWhite">
                <a:xfrm>
                  <a:off x="3098" y="1255"/>
                  <a:ext cx="236" cy="221"/>
                </a:xfrm>
                <a:custGeom>
                  <a:avLst/>
                  <a:gdLst>
                    <a:gd name="T0" fmla="*/ 190 w 236"/>
                    <a:gd name="T1" fmla="*/ 216 h 221"/>
                    <a:gd name="T2" fmla="*/ 179 w 236"/>
                    <a:gd name="T3" fmla="*/ 212 h 221"/>
                    <a:gd name="T4" fmla="*/ 154 w 236"/>
                    <a:gd name="T5" fmla="*/ 187 h 221"/>
                    <a:gd name="T6" fmla="*/ 130 w 236"/>
                    <a:gd name="T7" fmla="*/ 182 h 221"/>
                    <a:gd name="T8" fmla="*/ 124 w 236"/>
                    <a:gd name="T9" fmla="*/ 167 h 221"/>
                    <a:gd name="T10" fmla="*/ 110 w 236"/>
                    <a:gd name="T11" fmla="*/ 155 h 221"/>
                    <a:gd name="T12" fmla="*/ 87 w 236"/>
                    <a:gd name="T13" fmla="*/ 155 h 221"/>
                    <a:gd name="T14" fmla="*/ 62 w 236"/>
                    <a:gd name="T15" fmla="*/ 165 h 221"/>
                    <a:gd name="T16" fmla="*/ 40 w 236"/>
                    <a:gd name="T17" fmla="*/ 169 h 221"/>
                    <a:gd name="T18" fmla="*/ 15 w 236"/>
                    <a:gd name="T19" fmla="*/ 169 h 221"/>
                    <a:gd name="T20" fmla="*/ 14 w 236"/>
                    <a:gd name="T21" fmla="*/ 152 h 221"/>
                    <a:gd name="T22" fmla="*/ 5 w 236"/>
                    <a:gd name="T23" fmla="*/ 127 h 221"/>
                    <a:gd name="T24" fmla="*/ 3 w 236"/>
                    <a:gd name="T25" fmla="*/ 114 h 221"/>
                    <a:gd name="T26" fmla="*/ 3 w 236"/>
                    <a:gd name="T27" fmla="*/ 79 h 221"/>
                    <a:gd name="T28" fmla="*/ 44 w 236"/>
                    <a:gd name="T29" fmla="*/ 60 h 221"/>
                    <a:gd name="T30" fmla="*/ 48 w 236"/>
                    <a:gd name="T31" fmla="*/ 41 h 221"/>
                    <a:gd name="T32" fmla="*/ 57 w 236"/>
                    <a:gd name="T33" fmla="*/ 43 h 221"/>
                    <a:gd name="T34" fmla="*/ 77 w 236"/>
                    <a:gd name="T35" fmla="*/ 22 h 221"/>
                    <a:gd name="T36" fmla="*/ 98 w 236"/>
                    <a:gd name="T37" fmla="*/ 25 h 221"/>
                    <a:gd name="T38" fmla="*/ 113 w 236"/>
                    <a:gd name="T39" fmla="*/ 10 h 221"/>
                    <a:gd name="T40" fmla="*/ 125 w 236"/>
                    <a:gd name="T41" fmla="*/ 8 h 221"/>
                    <a:gd name="T42" fmla="*/ 145 w 236"/>
                    <a:gd name="T43" fmla="*/ 34 h 221"/>
                    <a:gd name="T44" fmla="*/ 163 w 236"/>
                    <a:gd name="T45" fmla="*/ 43 h 221"/>
                    <a:gd name="T46" fmla="*/ 165 w 236"/>
                    <a:gd name="T47" fmla="*/ 16 h 221"/>
                    <a:gd name="T48" fmla="*/ 172 w 236"/>
                    <a:gd name="T49" fmla="*/ 0 h 221"/>
                    <a:gd name="T50" fmla="*/ 185 w 236"/>
                    <a:gd name="T51" fmla="*/ 22 h 221"/>
                    <a:gd name="T52" fmla="*/ 196 w 236"/>
                    <a:gd name="T53" fmla="*/ 60 h 221"/>
                    <a:gd name="T54" fmla="*/ 219 w 236"/>
                    <a:gd name="T55" fmla="*/ 83 h 221"/>
                    <a:gd name="T56" fmla="*/ 232 w 236"/>
                    <a:gd name="T57" fmla="*/ 101 h 221"/>
                    <a:gd name="T58" fmla="*/ 235 w 236"/>
                    <a:gd name="T59" fmla="*/ 133 h 221"/>
                    <a:gd name="T60" fmla="*/ 221 w 236"/>
                    <a:gd name="T61" fmla="*/ 169 h 221"/>
                    <a:gd name="T62" fmla="*/ 217 w 236"/>
                    <a:gd name="T63" fmla="*/ 202 h 221"/>
                    <a:gd name="T64" fmla="*/ 196 w 236"/>
                    <a:gd name="T65" fmla="*/ 215 h 22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36" h="221">
                      <a:moveTo>
                        <a:pt x="196" y="215"/>
                      </a:moveTo>
                      <a:lnTo>
                        <a:pt x="190" y="216"/>
                      </a:lnTo>
                      <a:lnTo>
                        <a:pt x="185" y="220"/>
                      </a:lnTo>
                      <a:lnTo>
                        <a:pt x="179" y="212"/>
                      </a:lnTo>
                      <a:lnTo>
                        <a:pt x="158" y="202"/>
                      </a:lnTo>
                      <a:lnTo>
                        <a:pt x="154" y="187"/>
                      </a:lnTo>
                      <a:lnTo>
                        <a:pt x="147" y="182"/>
                      </a:lnTo>
                      <a:lnTo>
                        <a:pt x="130" y="182"/>
                      </a:lnTo>
                      <a:lnTo>
                        <a:pt x="130" y="170"/>
                      </a:lnTo>
                      <a:lnTo>
                        <a:pt x="124" y="167"/>
                      </a:lnTo>
                      <a:lnTo>
                        <a:pt x="123" y="157"/>
                      </a:lnTo>
                      <a:lnTo>
                        <a:pt x="110" y="155"/>
                      </a:lnTo>
                      <a:lnTo>
                        <a:pt x="98" y="152"/>
                      </a:lnTo>
                      <a:lnTo>
                        <a:pt x="87" y="155"/>
                      </a:lnTo>
                      <a:lnTo>
                        <a:pt x="87" y="157"/>
                      </a:lnTo>
                      <a:lnTo>
                        <a:pt x="62" y="165"/>
                      </a:lnTo>
                      <a:lnTo>
                        <a:pt x="62" y="169"/>
                      </a:lnTo>
                      <a:lnTo>
                        <a:pt x="40" y="169"/>
                      </a:lnTo>
                      <a:lnTo>
                        <a:pt x="28" y="176"/>
                      </a:lnTo>
                      <a:lnTo>
                        <a:pt x="15" y="169"/>
                      </a:lnTo>
                      <a:lnTo>
                        <a:pt x="14" y="167"/>
                      </a:lnTo>
                      <a:lnTo>
                        <a:pt x="14" y="152"/>
                      </a:lnTo>
                      <a:lnTo>
                        <a:pt x="10" y="139"/>
                      </a:lnTo>
                      <a:lnTo>
                        <a:pt x="5" y="127"/>
                      </a:lnTo>
                      <a:lnTo>
                        <a:pt x="8" y="118"/>
                      </a:lnTo>
                      <a:lnTo>
                        <a:pt x="3" y="114"/>
                      </a:lnTo>
                      <a:lnTo>
                        <a:pt x="0" y="93"/>
                      </a:lnTo>
                      <a:lnTo>
                        <a:pt x="3" y="79"/>
                      </a:lnTo>
                      <a:lnTo>
                        <a:pt x="16" y="68"/>
                      </a:lnTo>
                      <a:lnTo>
                        <a:pt x="44" y="60"/>
                      </a:lnTo>
                      <a:lnTo>
                        <a:pt x="51" y="51"/>
                      </a:lnTo>
                      <a:lnTo>
                        <a:pt x="48" y="41"/>
                      </a:lnTo>
                      <a:lnTo>
                        <a:pt x="55" y="38"/>
                      </a:lnTo>
                      <a:lnTo>
                        <a:pt x="57" y="43"/>
                      </a:lnTo>
                      <a:lnTo>
                        <a:pt x="60" y="35"/>
                      </a:lnTo>
                      <a:lnTo>
                        <a:pt x="77" y="22"/>
                      </a:lnTo>
                      <a:lnTo>
                        <a:pt x="87" y="28"/>
                      </a:lnTo>
                      <a:lnTo>
                        <a:pt x="98" y="25"/>
                      </a:lnTo>
                      <a:lnTo>
                        <a:pt x="102" y="13"/>
                      </a:lnTo>
                      <a:lnTo>
                        <a:pt x="113" y="10"/>
                      </a:lnTo>
                      <a:lnTo>
                        <a:pt x="110" y="2"/>
                      </a:lnTo>
                      <a:lnTo>
                        <a:pt x="125" y="8"/>
                      </a:lnTo>
                      <a:lnTo>
                        <a:pt x="138" y="5"/>
                      </a:lnTo>
                      <a:lnTo>
                        <a:pt x="145" y="34"/>
                      </a:lnTo>
                      <a:lnTo>
                        <a:pt x="154" y="43"/>
                      </a:lnTo>
                      <a:lnTo>
                        <a:pt x="163" y="43"/>
                      </a:lnTo>
                      <a:lnTo>
                        <a:pt x="167" y="25"/>
                      </a:lnTo>
                      <a:lnTo>
                        <a:pt x="165" y="16"/>
                      </a:lnTo>
                      <a:lnTo>
                        <a:pt x="167" y="2"/>
                      </a:lnTo>
                      <a:lnTo>
                        <a:pt x="172" y="0"/>
                      </a:lnTo>
                      <a:lnTo>
                        <a:pt x="179" y="18"/>
                      </a:lnTo>
                      <a:lnTo>
                        <a:pt x="185" y="22"/>
                      </a:lnTo>
                      <a:lnTo>
                        <a:pt x="189" y="38"/>
                      </a:lnTo>
                      <a:lnTo>
                        <a:pt x="196" y="60"/>
                      </a:lnTo>
                      <a:lnTo>
                        <a:pt x="206" y="66"/>
                      </a:lnTo>
                      <a:lnTo>
                        <a:pt x="219" y="83"/>
                      </a:lnTo>
                      <a:lnTo>
                        <a:pt x="221" y="91"/>
                      </a:lnTo>
                      <a:lnTo>
                        <a:pt x="232" y="101"/>
                      </a:lnTo>
                      <a:lnTo>
                        <a:pt x="235" y="119"/>
                      </a:lnTo>
                      <a:lnTo>
                        <a:pt x="235" y="133"/>
                      </a:lnTo>
                      <a:lnTo>
                        <a:pt x="232" y="155"/>
                      </a:lnTo>
                      <a:lnTo>
                        <a:pt x="221" y="169"/>
                      </a:lnTo>
                      <a:lnTo>
                        <a:pt x="217" y="187"/>
                      </a:lnTo>
                      <a:lnTo>
                        <a:pt x="217" y="202"/>
                      </a:lnTo>
                      <a:lnTo>
                        <a:pt x="206" y="205"/>
                      </a:lnTo>
                      <a:lnTo>
                        <a:pt x="196" y="2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" name="Freeform 27"/>
                <p:cNvSpPr>
                  <a:spLocks/>
                </p:cNvSpPr>
                <p:nvPr/>
              </p:nvSpPr>
              <p:spPr bwMode="grayWhite">
                <a:xfrm>
                  <a:off x="3286" y="1488"/>
                  <a:ext cx="18" cy="27"/>
                </a:xfrm>
                <a:custGeom>
                  <a:avLst/>
                  <a:gdLst>
                    <a:gd name="T0" fmla="*/ 9 w 18"/>
                    <a:gd name="T1" fmla="*/ 23 h 27"/>
                    <a:gd name="T2" fmla="*/ 3 w 18"/>
                    <a:gd name="T3" fmla="*/ 19 h 27"/>
                    <a:gd name="T4" fmla="*/ 3 w 18"/>
                    <a:gd name="T5" fmla="*/ 15 h 27"/>
                    <a:gd name="T6" fmla="*/ 3 w 18"/>
                    <a:gd name="T7" fmla="*/ 11 h 27"/>
                    <a:gd name="T8" fmla="*/ 2 w 18"/>
                    <a:gd name="T9" fmla="*/ 7 h 27"/>
                    <a:gd name="T10" fmla="*/ 0 w 18"/>
                    <a:gd name="T11" fmla="*/ 0 h 27"/>
                    <a:gd name="T12" fmla="*/ 3 w 18"/>
                    <a:gd name="T13" fmla="*/ 0 h 27"/>
                    <a:gd name="T14" fmla="*/ 9 w 18"/>
                    <a:gd name="T15" fmla="*/ 4 h 27"/>
                    <a:gd name="T16" fmla="*/ 12 w 18"/>
                    <a:gd name="T17" fmla="*/ 3 h 27"/>
                    <a:gd name="T18" fmla="*/ 13 w 18"/>
                    <a:gd name="T19" fmla="*/ 3 h 27"/>
                    <a:gd name="T20" fmla="*/ 17 w 18"/>
                    <a:gd name="T21" fmla="*/ 0 h 27"/>
                    <a:gd name="T22" fmla="*/ 17 w 18"/>
                    <a:gd name="T23" fmla="*/ 11 h 27"/>
                    <a:gd name="T24" fmla="*/ 15 w 18"/>
                    <a:gd name="T25" fmla="*/ 15 h 27"/>
                    <a:gd name="T26" fmla="*/ 13 w 18"/>
                    <a:gd name="T27" fmla="*/ 19 h 27"/>
                    <a:gd name="T28" fmla="*/ 13 w 18"/>
                    <a:gd name="T29" fmla="*/ 22 h 27"/>
                    <a:gd name="T30" fmla="*/ 12 w 18"/>
                    <a:gd name="T31" fmla="*/ 23 h 27"/>
                    <a:gd name="T32" fmla="*/ 12 w 18"/>
                    <a:gd name="T33" fmla="*/ 26 h 27"/>
                    <a:gd name="T34" fmla="*/ 9 w 18"/>
                    <a:gd name="T35" fmla="*/ 23 h 2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8" h="27">
                      <a:moveTo>
                        <a:pt x="9" y="23"/>
                      </a:moveTo>
                      <a:lnTo>
                        <a:pt x="3" y="19"/>
                      </a:lnTo>
                      <a:lnTo>
                        <a:pt x="3" y="15"/>
                      </a:lnTo>
                      <a:lnTo>
                        <a:pt x="3" y="11"/>
                      </a:lnTo>
                      <a:lnTo>
                        <a:pt x="2" y="7"/>
                      </a:ln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9" y="4"/>
                      </a:lnTo>
                      <a:lnTo>
                        <a:pt x="12" y="3"/>
                      </a:lnTo>
                      <a:lnTo>
                        <a:pt x="13" y="3"/>
                      </a:lnTo>
                      <a:lnTo>
                        <a:pt x="17" y="0"/>
                      </a:lnTo>
                      <a:lnTo>
                        <a:pt x="17" y="11"/>
                      </a:lnTo>
                      <a:lnTo>
                        <a:pt x="15" y="15"/>
                      </a:lnTo>
                      <a:lnTo>
                        <a:pt x="13" y="19"/>
                      </a:lnTo>
                      <a:lnTo>
                        <a:pt x="13" y="22"/>
                      </a:lnTo>
                      <a:lnTo>
                        <a:pt x="12" y="23"/>
                      </a:lnTo>
                      <a:lnTo>
                        <a:pt x="12" y="26"/>
                      </a:lnTo>
                      <a:lnTo>
                        <a:pt x="9" y="23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Freeform 28"/>
                <p:cNvSpPr>
                  <a:spLocks/>
                </p:cNvSpPr>
                <p:nvPr/>
              </p:nvSpPr>
              <p:spPr bwMode="grayWhite">
                <a:xfrm>
                  <a:off x="2463" y="1235"/>
                  <a:ext cx="26" cy="106"/>
                </a:xfrm>
                <a:custGeom>
                  <a:avLst/>
                  <a:gdLst>
                    <a:gd name="T0" fmla="*/ 3 w 26"/>
                    <a:gd name="T1" fmla="*/ 37 h 106"/>
                    <a:gd name="T2" fmla="*/ 13 w 26"/>
                    <a:gd name="T3" fmla="*/ 28 h 106"/>
                    <a:gd name="T4" fmla="*/ 20 w 26"/>
                    <a:gd name="T5" fmla="*/ 0 h 106"/>
                    <a:gd name="T6" fmla="*/ 25 w 26"/>
                    <a:gd name="T7" fmla="*/ 42 h 106"/>
                    <a:gd name="T8" fmla="*/ 17 w 26"/>
                    <a:gd name="T9" fmla="*/ 94 h 106"/>
                    <a:gd name="T10" fmla="*/ 0 w 26"/>
                    <a:gd name="T11" fmla="*/ 105 h 106"/>
                    <a:gd name="T12" fmla="*/ 0 w 26"/>
                    <a:gd name="T13" fmla="*/ 80 h 106"/>
                    <a:gd name="T14" fmla="*/ 5 w 26"/>
                    <a:gd name="T15" fmla="*/ 64 h 106"/>
                    <a:gd name="T16" fmla="*/ 3 w 26"/>
                    <a:gd name="T17" fmla="*/ 37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6" h="106">
                      <a:moveTo>
                        <a:pt x="3" y="37"/>
                      </a:moveTo>
                      <a:lnTo>
                        <a:pt x="13" y="28"/>
                      </a:lnTo>
                      <a:lnTo>
                        <a:pt x="20" y="0"/>
                      </a:lnTo>
                      <a:lnTo>
                        <a:pt x="25" y="42"/>
                      </a:lnTo>
                      <a:lnTo>
                        <a:pt x="17" y="94"/>
                      </a:lnTo>
                      <a:lnTo>
                        <a:pt x="0" y="105"/>
                      </a:lnTo>
                      <a:lnTo>
                        <a:pt x="0" y="80"/>
                      </a:lnTo>
                      <a:lnTo>
                        <a:pt x="5" y="64"/>
                      </a:lnTo>
                      <a:lnTo>
                        <a:pt x="3" y="37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104" name="Rectangle 3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429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6482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F7DE01E6-D3EB-44CC-BC72-FB939D28A30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" name="Rectangle 35">
            <a:extLst>
              <a:ext uri="{FF2B5EF4-FFF2-40B4-BE49-F238E27FC236}">
                <a16:creationId xmlns:a16="http://schemas.microsoft.com/office/drawing/2014/main" id="{79D982E4-828A-4713-BDA4-627267B2BD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cs typeface="+mn-cs"/>
              </a:defRPr>
            </a:lvl1pPr>
          </a:lstStyle>
          <a:p>
            <a:pPr>
              <a:defRPr/>
            </a:pPr>
            <a:r>
              <a:rPr lang="en-US"/>
              <a:t>Liang, Introduction to Java Programming and Data Structures, Twelfth Edition, (c) 2020  Pearson Education, Inc. All rights reserved. </a:t>
            </a:r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C5B79337-AD79-4D0F-BE3A-FFE80FE8F3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F90BF-426E-45F8-81EF-C2983BD981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820169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4C4666EB-ABDC-4260-9E3A-7385586920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CD0B56C2-FCF7-44A2-9F2A-5B0AD2E39E5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9F3BD-58D1-44CE-B5B4-2BB4C3F0D2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991819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4C4666EB-ABDC-4260-9E3A-7385586920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CD0B56C2-FCF7-44A2-9F2A-5B0AD2E39E5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19991-16BA-4273-9CD2-9919775DED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6385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96610722-6C15-426E-8838-CCD96EDC9C58}" type="datetime1">
              <a:rPr lang="en-US"/>
              <a:pPr>
                <a:defRPr/>
              </a:pPr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726A69B4-93DC-45FB-A1C3-214D9336CF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573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573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4C4666EB-ABDC-4260-9E3A-7385586920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CD0B56C2-FCF7-44A2-9F2A-5B0AD2E39E5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794716-F058-4676-BBC0-51388D1E72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232277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2">
            <a:extLst>
              <a:ext uri="{FF2B5EF4-FFF2-40B4-BE49-F238E27FC236}">
                <a16:creationId xmlns:a16="http://schemas.microsoft.com/office/drawing/2014/main" id="{4C4666EB-ABDC-4260-9E3A-7385586920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4">
            <a:extLst>
              <a:ext uri="{FF2B5EF4-FFF2-40B4-BE49-F238E27FC236}">
                <a16:creationId xmlns:a16="http://schemas.microsoft.com/office/drawing/2014/main" id="{CD0B56C2-FCF7-44A2-9F2A-5B0AD2E39E5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8B175-63FF-420B-8FE5-D94ADB6BA8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68904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2">
            <a:extLst>
              <a:ext uri="{FF2B5EF4-FFF2-40B4-BE49-F238E27FC236}">
                <a16:creationId xmlns:a16="http://schemas.microsoft.com/office/drawing/2014/main" id="{4C4666EB-ABDC-4260-9E3A-7385586920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4">
            <a:extLst>
              <a:ext uri="{FF2B5EF4-FFF2-40B4-BE49-F238E27FC236}">
                <a16:creationId xmlns:a16="http://schemas.microsoft.com/office/drawing/2014/main" id="{CD0B56C2-FCF7-44A2-9F2A-5B0AD2E39E5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F21FC-7B82-4264-ACC4-7E282EBC67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482883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>
            <a:extLst>
              <a:ext uri="{FF2B5EF4-FFF2-40B4-BE49-F238E27FC236}">
                <a16:creationId xmlns:a16="http://schemas.microsoft.com/office/drawing/2014/main" id="{4C4666EB-ABDC-4260-9E3A-7385586920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4">
            <a:extLst>
              <a:ext uri="{FF2B5EF4-FFF2-40B4-BE49-F238E27FC236}">
                <a16:creationId xmlns:a16="http://schemas.microsoft.com/office/drawing/2014/main" id="{CD0B56C2-FCF7-44A2-9F2A-5B0AD2E39E5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35828B-8F55-480A-A7E4-0BFC9EDBCB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41999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4C4666EB-ABDC-4260-9E3A-7385586920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CD0B56C2-FCF7-44A2-9F2A-5B0AD2E39E5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658DF5-DFCB-4371-A4A8-222663E470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40240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4C4666EB-ABDC-4260-9E3A-7385586920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CD0B56C2-FCF7-44A2-9F2A-5B0AD2E39E5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FE396F-E368-4747-8094-BC4F18F747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353497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4C4666EB-ABDC-4260-9E3A-7385586920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CD0B56C2-FCF7-44A2-9F2A-5B0AD2E39E5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FF1EF8-BE52-4607-AA2F-79D2A1F1B6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158764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8575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4C4666EB-ABDC-4260-9E3A-7385586920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CD0B56C2-FCF7-44A2-9F2A-5B0AD2E39E5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74998-860B-493C-8AEE-8D7B6C08CD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711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8D683F47-40AB-4666-8310-3C22009EEF98}" type="datetime1">
              <a:rPr lang="en-US"/>
              <a:pPr>
                <a:defRPr/>
              </a:pPr>
              <a:t>4/25/2022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EF4DB284-EAFB-4453-8AB1-9492645A90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E24DEF1F-62DE-4107-8B5F-8A2F7FAF26D1}" type="datetime1">
              <a:rPr lang="en-US"/>
              <a:pPr>
                <a:defRPr/>
              </a:pPr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8296F056-454D-4DAE-BB45-1081E51ADB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A2D8D18D-B48E-469F-99D4-468CB3DBD0C7}" type="datetime1">
              <a:rPr lang="en-US"/>
              <a:pPr>
                <a:defRPr/>
              </a:pPr>
              <a:t>4/25/2022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DD86D5A4-D149-441E-AD9E-F1C759670E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1EAA3CB1-A309-4D91-A10E-21B2A4FAA280}" type="datetime1">
              <a:rPr lang="en-US"/>
              <a:pPr>
                <a:defRPr/>
              </a:pPr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9AB96784-FDD3-409C-A2A2-0B315CEC69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8A9C08BA-E859-468A-854E-59EB309765B8}" type="datetime1">
              <a:rPr lang="en-US"/>
              <a:pPr>
                <a:defRPr/>
              </a:pPr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6B6D10F6-CBC3-47C9-88AE-56FB528C6B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Line 2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C6E8B4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64" r:id="rId1"/>
    <p:sldLayoutId id="2147484365" r:id="rId2"/>
    <p:sldLayoutId id="2147484366" r:id="rId3"/>
    <p:sldLayoutId id="2147484367" r:id="rId4"/>
    <p:sldLayoutId id="2147484368" r:id="rId5"/>
    <p:sldLayoutId id="2147484369" r:id="rId6"/>
    <p:sldLayoutId id="2147484370" r:id="rId7"/>
    <p:sldLayoutId id="2147484371" r:id="rId8"/>
    <p:sldLayoutId id="2147484372" r:id="rId9"/>
    <p:sldLayoutId id="2147484373" r:id="rId10"/>
    <p:sldLayoutId id="2147484374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Lucida Sans"/>
          <a:ea typeface="ＭＳ Ｐゴシック" pitchFamily="-107" charset="-128"/>
          <a:cs typeface="Lucida San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-107" charset="0"/>
          <a:ea typeface="ＭＳ Ｐゴシック" pitchFamily="-107" charset="-128"/>
          <a:cs typeface="Lucida Sans" pitchFamily="-107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-107" charset="0"/>
          <a:ea typeface="ＭＳ Ｐゴシック" pitchFamily="-107" charset="-128"/>
          <a:cs typeface="Lucida Sans" pitchFamily="-107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-107" charset="0"/>
          <a:ea typeface="ＭＳ Ｐゴシック" pitchFamily="-107" charset="-128"/>
          <a:cs typeface="Lucida Sans" pitchFamily="-107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-107" charset="0"/>
          <a:ea typeface="ＭＳ Ｐゴシック" pitchFamily="-107" charset="-128"/>
          <a:cs typeface="Lucida Sans" pitchFamily="-107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-107" charset="0"/>
          <a:ea typeface="ＭＳ Ｐゴシック" pitchFamily="-107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-107" charset="0"/>
          <a:ea typeface="ＭＳ Ｐゴシック" pitchFamily="-107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-107" charset="0"/>
          <a:ea typeface="ＭＳ Ｐゴシック" pitchFamily="-107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-107" charset="0"/>
          <a:ea typeface="ＭＳ Ｐゴシック" pitchFamily="-107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Line 2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DDF1F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75" r:id="rId1"/>
    <p:sldLayoutId id="2147484376" r:id="rId2"/>
    <p:sldLayoutId id="2147484377" r:id="rId3"/>
    <p:sldLayoutId id="2147484378" r:id="rId4"/>
    <p:sldLayoutId id="2147484379" r:id="rId5"/>
    <p:sldLayoutId id="2147484380" r:id="rId6"/>
    <p:sldLayoutId id="2147484381" r:id="rId7"/>
    <p:sldLayoutId id="2147484382" r:id="rId8"/>
    <p:sldLayoutId id="2147484383" r:id="rId9"/>
    <p:sldLayoutId id="2147484384" r:id="rId10"/>
    <p:sldLayoutId id="2147484385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665428A7-16E0-416C-ADB0-D3442EECA716}" type="datetime1">
              <a:rPr lang="en-US" b="0"/>
              <a:pPr>
                <a:defRPr/>
              </a:pPr>
              <a:t>4/25/2022</a:t>
            </a:fld>
            <a:endParaRPr lang="en-US" b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 b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E0738257-79B5-443F-9F4B-24001FEFBCFA}" type="slidenum">
              <a:rPr lang="en-US" b="0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6456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3" r:id="rId1"/>
    <p:sldLayoutId id="2147484404" r:id="rId2"/>
    <p:sldLayoutId id="2147484405" r:id="rId3"/>
    <p:sldLayoutId id="2147484406" r:id="rId4"/>
    <p:sldLayoutId id="2147484407" r:id="rId5"/>
    <p:sldLayoutId id="2147484408" r:id="rId6"/>
    <p:sldLayoutId id="2147484409" r:id="rId7"/>
    <p:sldLayoutId id="2147484410" r:id="rId8"/>
    <p:sldLayoutId id="2147484411" r:id="rId9"/>
    <p:sldLayoutId id="2147484412" r:id="rId10"/>
    <p:sldLayoutId id="2147484413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C6E8B4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35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15" r:id="rId1"/>
    <p:sldLayoutId id="2147484416" r:id="rId2"/>
    <p:sldLayoutId id="2147484417" r:id="rId3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9"/>
          <p:cNvGrpSpPr>
            <a:grpSpLocks/>
          </p:cNvGrpSpPr>
          <p:nvPr/>
        </p:nvGrpSpPr>
        <p:grpSpPr bwMode="auto">
          <a:xfrm>
            <a:off x="0" y="4367213"/>
            <a:ext cx="9131300" cy="2478087"/>
            <a:chOff x="0" y="2751"/>
            <a:chExt cx="5752" cy="1561"/>
          </a:xfrm>
        </p:grpSpPr>
        <p:sp>
          <p:nvSpPr>
            <p:cNvPr id="1032" name="Rectangle 2">
              <a:extLst>
                <a:ext uri="{FF2B5EF4-FFF2-40B4-BE49-F238E27FC236}">
                  <a16:creationId xmlns:a16="http://schemas.microsoft.com/office/drawing/2014/main" id="{59788F47-7B8A-47D5-A8BA-5B5AF45AC0A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4080"/>
              <a:ext cx="5752" cy="23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endParaRPr lang="en-US" altLang="en-US">
                <a:cs typeface="+mn-cs"/>
              </a:endParaRPr>
            </a:p>
          </p:txBody>
        </p:sp>
        <p:grpSp>
          <p:nvGrpSpPr>
            <p:cNvPr id="1033" name="Group 28"/>
            <p:cNvGrpSpPr>
              <a:grpSpLocks/>
            </p:cNvGrpSpPr>
            <p:nvPr/>
          </p:nvGrpSpPr>
          <p:grpSpPr bwMode="auto">
            <a:xfrm>
              <a:off x="4458" y="2751"/>
              <a:ext cx="1190" cy="1426"/>
              <a:chOff x="4458" y="2751"/>
              <a:chExt cx="1190" cy="1426"/>
            </a:xfrm>
          </p:grpSpPr>
          <p:sp>
            <p:nvSpPr>
              <p:cNvPr id="1034" name="Freeform 3"/>
              <p:cNvSpPr>
                <a:spLocks/>
              </p:cNvSpPr>
              <p:nvPr/>
            </p:nvSpPr>
            <p:spPr bwMode="ltGray">
              <a:xfrm>
                <a:off x="4614" y="2790"/>
                <a:ext cx="1034" cy="1273"/>
              </a:xfrm>
              <a:custGeom>
                <a:avLst/>
                <a:gdLst>
                  <a:gd name="T0" fmla="*/ 646 w 1034"/>
                  <a:gd name="T1" fmla="*/ 23 h 1273"/>
                  <a:gd name="T2" fmla="*/ 765 w 1034"/>
                  <a:gd name="T3" fmla="*/ 92 h 1273"/>
                  <a:gd name="T4" fmla="*/ 866 w 1034"/>
                  <a:gd name="T5" fmla="*/ 184 h 1273"/>
                  <a:gd name="T6" fmla="*/ 944 w 1034"/>
                  <a:gd name="T7" fmla="*/ 294 h 1273"/>
                  <a:gd name="T8" fmla="*/ 1000 w 1034"/>
                  <a:gd name="T9" fmla="*/ 417 h 1273"/>
                  <a:gd name="T10" fmla="*/ 1030 w 1034"/>
                  <a:gd name="T11" fmla="*/ 550 h 1273"/>
                  <a:gd name="T12" fmla="*/ 1030 w 1034"/>
                  <a:gd name="T13" fmla="*/ 688 h 1273"/>
                  <a:gd name="T14" fmla="*/ 1000 w 1034"/>
                  <a:gd name="T15" fmla="*/ 821 h 1273"/>
                  <a:gd name="T16" fmla="*/ 944 w 1034"/>
                  <a:gd name="T17" fmla="*/ 944 h 1273"/>
                  <a:gd name="T18" fmla="*/ 866 w 1034"/>
                  <a:gd name="T19" fmla="*/ 1055 h 1273"/>
                  <a:gd name="T20" fmla="*/ 765 w 1034"/>
                  <a:gd name="T21" fmla="*/ 1148 h 1273"/>
                  <a:gd name="T22" fmla="*/ 646 w 1034"/>
                  <a:gd name="T23" fmla="*/ 1215 h 1273"/>
                  <a:gd name="T24" fmla="*/ 517 w 1034"/>
                  <a:gd name="T25" fmla="*/ 1257 h 1273"/>
                  <a:gd name="T26" fmla="*/ 382 w 1034"/>
                  <a:gd name="T27" fmla="*/ 1272 h 1273"/>
                  <a:gd name="T28" fmla="*/ 246 w 1034"/>
                  <a:gd name="T29" fmla="*/ 1257 h 1273"/>
                  <a:gd name="T30" fmla="*/ 118 w 1034"/>
                  <a:gd name="T31" fmla="*/ 1215 h 1273"/>
                  <a:gd name="T32" fmla="*/ 0 w 1034"/>
                  <a:gd name="T33" fmla="*/ 1148 h 1273"/>
                  <a:gd name="T34" fmla="*/ 89 w 1034"/>
                  <a:gd name="T35" fmla="*/ 1129 h 1273"/>
                  <a:gd name="T36" fmla="*/ 201 w 1034"/>
                  <a:gd name="T37" fmla="*/ 1179 h 1273"/>
                  <a:gd name="T38" fmla="*/ 320 w 1034"/>
                  <a:gd name="T39" fmla="*/ 1204 h 1273"/>
                  <a:gd name="T40" fmla="*/ 443 w 1034"/>
                  <a:gd name="T41" fmla="*/ 1204 h 1273"/>
                  <a:gd name="T42" fmla="*/ 563 w 1034"/>
                  <a:gd name="T43" fmla="*/ 1179 h 1273"/>
                  <a:gd name="T44" fmla="*/ 675 w 1034"/>
                  <a:gd name="T45" fmla="*/ 1129 h 1273"/>
                  <a:gd name="T46" fmla="*/ 775 w 1034"/>
                  <a:gd name="T47" fmla="*/ 1057 h 1273"/>
                  <a:gd name="T48" fmla="*/ 857 w 1034"/>
                  <a:gd name="T49" fmla="*/ 965 h 1273"/>
                  <a:gd name="T50" fmla="*/ 919 w 1034"/>
                  <a:gd name="T51" fmla="*/ 858 h 1273"/>
                  <a:gd name="T52" fmla="*/ 956 w 1034"/>
                  <a:gd name="T53" fmla="*/ 742 h 1273"/>
                  <a:gd name="T54" fmla="*/ 969 w 1034"/>
                  <a:gd name="T55" fmla="*/ 619 h 1273"/>
                  <a:gd name="T56" fmla="*/ 956 w 1034"/>
                  <a:gd name="T57" fmla="*/ 496 h 1273"/>
                  <a:gd name="T58" fmla="*/ 919 w 1034"/>
                  <a:gd name="T59" fmla="*/ 381 h 1273"/>
                  <a:gd name="T60" fmla="*/ 857 w 1034"/>
                  <a:gd name="T61" fmla="*/ 273 h 1273"/>
                  <a:gd name="T62" fmla="*/ 775 w 1034"/>
                  <a:gd name="T63" fmla="*/ 182 h 1273"/>
                  <a:gd name="T64" fmla="*/ 675 w 1034"/>
                  <a:gd name="T65" fmla="*/ 110 h 1273"/>
                  <a:gd name="T66" fmla="*/ 563 w 1034"/>
                  <a:gd name="T67" fmla="*/ 61 h 1273"/>
                  <a:gd name="T68" fmla="*/ 582 w 1034"/>
                  <a:gd name="T69" fmla="*/ 0 h 127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034" h="1273">
                    <a:moveTo>
                      <a:pt x="582" y="0"/>
                    </a:moveTo>
                    <a:lnTo>
                      <a:pt x="646" y="23"/>
                    </a:lnTo>
                    <a:lnTo>
                      <a:pt x="707" y="56"/>
                    </a:lnTo>
                    <a:lnTo>
                      <a:pt x="765" y="92"/>
                    </a:lnTo>
                    <a:lnTo>
                      <a:pt x="818" y="134"/>
                    </a:lnTo>
                    <a:lnTo>
                      <a:pt x="866" y="184"/>
                    </a:lnTo>
                    <a:lnTo>
                      <a:pt x="908" y="237"/>
                    </a:lnTo>
                    <a:lnTo>
                      <a:pt x="944" y="294"/>
                    </a:lnTo>
                    <a:lnTo>
                      <a:pt x="977" y="353"/>
                    </a:lnTo>
                    <a:lnTo>
                      <a:pt x="1000" y="417"/>
                    </a:lnTo>
                    <a:lnTo>
                      <a:pt x="1018" y="483"/>
                    </a:lnTo>
                    <a:lnTo>
                      <a:pt x="1030" y="550"/>
                    </a:lnTo>
                    <a:lnTo>
                      <a:pt x="1033" y="619"/>
                    </a:lnTo>
                    <a:lnTo>
                      <a:pt x="1030" y="688"/>
                    </a:lnTo>
                    <a:lnTo>
                      <a:pt x="1018" y="756"/>
                    </a:lnTo>
                    <a:lnTo>
                      <a:pt x="1000" y="821"/>
                    </a:lnTo>
                    <a:lnTo>
                      <a:pt x="977" y="884"/>
                    </a:lnTo>
                    <a:lnTo>
                      <a:pt x="944" y="944"/>
                    </a:lnTo>
                    <a:lnTo>
                      <a:pt x="908" y="1003"/>
                    </a:lnTo>
                    <a:lnTo>
                      <a:pt x="866" y="1055"/>
                    </a:lnTo>
                    <a:lnTo>
                      <a:pt x="818" y="1105"/>
                    </a:lnTo>
                    <a:lnTo>
                      <a:pt x="765" y="1148"/>
                    </a:lnTo>
                    <a:lnTo>
                      <a:pt x="707" y="1183"/>
                    </a:lnTo>
                    <a:lnTo>
                      <a:pt x="646" y="1215"/>
                    </a:lnTo>
                    <a:lnTo>
                      <a:pt x="582" y="1239"/>
                    </a:lnTo>
                    <a:lnTo>
                      <a:pt x="517" y="1257"/>
                    </a:lnTo>
                    <a:lnTo>
                      <a:pt x="450" y="1269"/>
                    </a:lnTo>
                    <a:lnTo>
                      <a:pt x="382" y="1272"/>
                    </a:lnTo>
                    <a:lnTo>
                      <a:pt x="313" y="1269"/>
                    </a:lnTo>
                    <a:lnTo>
                      <a:pt x="246" y="1257"/>
                    </a:lnTo>
                    <a:lnTo>
                      <a:pt x="180" y="1239"/>
                    </a:lnTo>
                    <a:lnTo>
                      <a:pt x="118" y="1215"/>
                    </a:lnTo>
                    <a:lnTo>
                      <a:pt x="57" y="1183"/>
                    </a:lnTo>
                    <a:lnTo>
                      <a:pt x="0" y="1148"/>
                    </a:lnTo>
                    <a:lnTo>
                      <a:pt x="36" y="1095"/>
                    </a:lnTo>
                    <a:lnTo>
                      <a:pt x="89" y="1129"/>
                    </a:lnTo>
                    <a:lnTo>
                      <a:pt x="144" y="1156"/>
                    </a:lnTo>
                    <a:lnTo>
                      <a:pt x="201" y="1179"/>
                    </a:lnTo>
                    <a:lnTo>
                      <a:pt x="261" y="1195"/>
                    </a:lnTo>
                    <a:lnTo>
                      <a:pt x="320" y="1204"/>
                    </a:lnTo>
                    <a:lnTo>
                      <a:pt x="382" y="1208"/>
                    </a:lnTo>
                    <a:lnTo>
                      <a:pt x="443" y="1204"/>
                    </a:lnTo>
                    <a:lnTo>
                      <a:pt x="504" y="1195"/>
                    </a:lnTo>
                    <a:lnTo>
                      <a:pt x="563" y="1179"/>
                    </a:lnTo>
                    <a:lnTo>
                      <a:pt x="621" y="1156"/>
                    </a:lnTo>
                    <a:lnTo>
                      <a:pt x="675" y="1129"/>
                    </a:lnTo>
                    <a:lnTo>
                      <a:pt x="727" y="1095"/>
                    </a:lnTo>
                    <a:lnTo>
                      <a:pt x="775" y="1057"/>
                    </a:lnTo>
                    <a:lnTo>
                      <a:pt x="818" y="1013"/>
                    </a:lnTo>
                    <a:lnTo>
                      <a:pt x="857" y="965"/>
                    </a:lnTo>
                    <a:lnTo>
                      <a:pt x="890" y="913"/>
                    </a:lnTo>
                    <a:lnTo>
                      <a:pt x="919" y="858"/>
                    </a:lnTo>
                    <a:lnTo>
                      <a:pt x="941" y="802"/>
                    </a:lnTo>
                    <a:lnTo>
                      <a:pt x="956" y="742"/>
                    </a:lnTo>
                    <a:lnTo>
                      <a:pt x="965" y="680"/>
                    </a:lnTo>
                    <a:lnTo>
                      <a:pt x="969" y="619"/>
                    </a:lnTo>
                    <a:lnTo>
                      <a:pt x="965" y="557"/>
                    </a:lnTo>
                    <a:lnTo>
                      <a:pt x="956" y="496"/>
                    </a:lnTo>
                    <a:lnTo>
                      <a:pt x="941" y="437"/>
                    </a:lnTo>
                    <a:lnTo>
                      <a:pt x="919" y="381"/>
                    </a:lnTo>
                    <a:lnTo>
                      <a:pt x="890" y="325"/>
                    </a:lnTo>
                    <a:lnTo>
                      <a:pt x="857" y="273"/>
                    </a:lnTo>
                    <a:lnTo>
                      <a:pt x="818" y="225"/>
                    </a:lnTo>
                    <a:lnTo>
                      <a:pt x="775" y="182"/>
                    </a:lnTo>
                    <a:lnTo>
                      <a:pt x="727" y="144"/>
                    </a:lnTo>
                    <a:lnTo>
                      <a:pt x="675" y="110"/>
                    </a:lnTo>
                    <a:lnTo>
                      <a:pt x="621" y="81"/>
                    </a:lnTo>
                    <a:lnTo>
                      <a:pt x="563" y="61"/>
                    </a:lnTo>
                    <a:lnTo>
                      <a:pt x="565" y="56"/>
                    </a:lnTo>
                    <a:lnTo>
                      <a:pt x="582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5" name="Line 4"/>
              <p:cNvSpPr>
                <a:spLocks noChangeShapeType="1"/>
              </p:cNvSpPr>
              <p:nvPr/>
            </p:nvSpPr>
            <p:spPr bwMode="ltGray">
              <a:xfrm flipV="1">
                <a:off x="4639" y="3863"/>
                <a:ext cx="103" cy="186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6" name="Line 5"/>
              <p:cNvSpPr>
                <a:spLocks noChangeShapeType="1"/>
              </p:cNvSpPr>
              <p:nvPr/>
            </p:nvSpPr>
            <p:spPr bwMode="ltGray">
              <a:xfrm flipV="1">
                <a:off x="5210" y="2874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"/>
              <p:cNvSpPr>
                <a:spLocks noChangeShapeType="1"/>
              </p:cNvSpPr>
              <p:nvPr/>
            </p:nvSpPr>
            <p:spPr bwMode="ltGray">
              <a:xfrm flipV="1">
                <a:off x="5270" y="2751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Freeform 7"/>
              <p:cNvSpPr>
                <a:spLocks/>
              </p:cNvSpPr>
              <p:nvPr/>
            </p:nvSpPr>
            <p:spPr bwMode="ltGray">
              <a:xfrm>
                <a:off x="4753" y="4067"/>
                <a:ext cx="604" cy="110"/>
              </a:xfrm>
              <a:custGeom>
                <a:avLst/>
                <a:gdLst>
                  <a:gd name="T0" fmla="*/ 2 w 604"/>
                  <a:gd name="T1" fmla="*/ 70 h 110"/>
                  <a:gd name="T2" fmla="*/ 14 w 604"/>
                  <a:gd name="T3" fmla="*/ 57 h 110"/>
                  <a:gd name="T4" fmla="*/ 31 w 604"/>
                  <a:gd name="T5" fmla="*/ 46 h 110"/>
                  <a:gd name="T6" fmla="*/ 63 w 604"/>
                  <a:gd name="T7" fmla="*/ 30 h 110"/>
                  <a:gd name="T8" fmla="*/ 100 w 604"/>
                  <a:gd name="T9" fmla="*/ 21 h 110"/>
                  <a:gd name="T10" fmla="*/ 134 w 604"/>
                  <a:gd name="T11" fmla="*/ 13 h 110"/>
                  <a:gd name="T12" fmla="*/ 181 w 604"/>
                  <a:gd name="T13" fmla="*/ 6 h 110"/>
                  <a:gd name="T14" fmla="*/ 225 w 604"/>
                  <a:gd name="T15" fmla="*/ 2 h 110"/>
                  <a:gd name="T16" fmla="*/ 277 w 604"/>
                  <a:gd name="T17" fmla="*/ 0 h 110"/>
                  <a:gd name="T18" fmla="*/ 340 w 604"/>
                  <a:gd name="T19" fmla="*/ 0 h 110"/>
                  <a:gd name="T20" fmla="*/ 407 w 604"/>
                  <a:gd name="T21" fmla="*/ 4 h 110"/>
                  <a:gd name="T22" fmla="*/ 453 w 604"/>
                  <a:gd name="T23" fmla="*/ 10 h 110"/>
                  <a:gd name="T24" fmla="*/ 502 w 604"/>
                  <a:gd name="T25" fmla="*/ 19 h 110"/>
                  <a:gd name="T26" fmla="*/ 549 w 604"/>
                  <a:gd name="T27" fmla="*/ 33 h 110"/>
                  <a:gd name="T28" fmla="*/ 573 w 604"/>
                  <a:gd name="T29" fmla="*/ 47 h 110"/>
                  <a:gd name="T30" fmla="*/ 588 w 604"/>
                  <a:gd name="T31" fmla="*/ 58 h 110"/>
                  <a:gd name="T32" fmla="*/ 603 w 604"/>
                  <a:gd name="T33" fmla="*/ 77 h 110"/>
                  <a:gd name="T34" fmla="*/ 578 w 604"/>
                  <a:gd name="T35" fmla="*/ 87 h 110"/>
                  <a:gd name="T36" fmla="*/ 536 w 604"/>
                  <a:gd name="T37" fmla="*/ 95 h 110"/>
                  <a:gd name="T38" fmla="*/ 485 w 604"/>
                  <a:gd name="T39" fmla="*/ 101 h 110"/>
                  <a:gd name="T40" fmla="*/ 436 w 604"/>
                  <a:gd name="T41" fmla="*/ 106 h 110"/>
                  <a:gd name="T42" fmla="*/ 377 w 604"/>
                  <a:gd name="T43" fmla="*/ 108 h 110"/>
                  <a:gd name="T44" fmla="*/ 313 w 604"/>
                  <a:gd name="T45" fmla="*/ 109 h 110"/>
                  <a:gd name="T46" fmla="*/ 252 w 604"/>
                  <a:gd name="T47" fmla="*/ 109 h 110"/>
                  <a:gd name="T48" fmla="*/ 188 w 604"/>
                  <a:gd name="T49" fmla="*/ 108 h 110"/>
                  <a:gd name="T50" fmla="*/ 117 w 604"/>
                  <a:gd name="T51" fmla="*/ 102 h 110"/>
                  <a:gd name="T52" fmla="*/ 61 w 604"/>
                  <a:gd name="T53" fmla="*/ 96 h 110"/>
                  <a:gd name="T54" fmla="*/ 14 w 604"/>
                  <a:gd name="T55" fmla="*/ 86 h 110"/>
                  <a:gd name="T56" fmla="*/ 0 w 604"/>
                  <a:gd name="T57" fmla="*/ 78 h 110"/>
                  <a:gd name="T58" fmla="*/ 2 w 604"/>
                  <a:gd name="T59" fmla="*/ 7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604" h="110">
                    <a:moveTo>
                      <a:pt x="2" y="70"/>
                    </a:moveTo>
                    <a:lnTo>
                      <a:pt x="14" y="57"/>
                    </a:lnTo>
                    <a:lnTo>
                      <a:pt x="31" y="46"/>
                    </a:lnTo>
                    <a:lnTo>
                      <a:pt x="63" y="30"/>
                    </a:lnTo>
                    <a:lnTo>
                      <a:pt x="100" y="21"/>
                    </a:lnTo>
                    <a:lnTo>
                      <a:pt x="134" y="13"/>
                    </a:lnTo>
                    <a:lnTo>
                      <a:pt x="181" y="6"/>
                    </a:lnTo>
                    <a:lnTo>
                      <a:pt x="225" y="2"/>
                    </a:lnTo>
                    <a:lnTo>
                      <a:pt x="277" y="0"/>
                    </a:lnTo>
                    <a:lnTo>
                      <a:pt x="340" y="0"/>
                    </a:lnTo>
                    <a:lnTo>
                      <a:pt x="407" y="4"/>
                    </a:lnTo>
                    <a:lnTo>
                      <a:pt x="453" y="10"/>
                    </a:lnTo>
                    <a:lnTo>
                      <a:pt x="502" y="19"/>
                    </a:lnTo>
                    <a:lnTo>
                      <a:pt x="549" y="33"/>
                    </a:lnTo>
                    <a:lnTo>
                      <a:pt x="573" y="47"/>
                    </a:lnTo>
                    <a:lnTo>
                      <a:pt x="588" y="58"/>
                    </a:lnTo>
                    <a:lnTo>
                      <a:pt x="603" y="77"/>
                    </a:lnTo>
                    <a:lnTo>
                      <a:pt x="578" y="87"/>
                    </a:lnTo>
                    <a:lnTo>
                      <a:pt x="536" y="95"/>
                    </a:lnTo>
                    <a:lnTo>
                      <a:pt x="485" y="101"/>
                    </a:lnTo>
                    <a:lnTo>
                      <a:pt x="436" y="106"/>
                    </a:lnTo>
                    <a:lnTo>
                      <a:pt x="377" y="108"/>
                    </a:lnTo>
                    <a:lnTo>
                      <a:pt x="313" y="109"/>
                    </a:lnTo>
                    <a:lnTo>
                      <a:pt x="252" y="109"/>
                    </a:lnTo>
                    <a:lnTo>
                      <a:pt x="188" y="108"/>
                    </a:lnTo>
                    <a:lnTo>
                      <a:pt x="117" y="102"/>
                    </a:lnTo>
                    <a:lnTo>
                      <a:pt x="61" y="96"/>
                    </a:lnTo>
                    <a:lnTo>
                      <a:pt x="14" y="86"/>
                    </a:lnTo>
                    <a:lnTo>
                      <a:pt x="0" y="78"/>
                    </a:lnTo>
                    <a:lnTo>
                      <a:pt x="2" y="70"/>
                    </a:lnTo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9" name="Oval 8">
                <a:extLst>
                  <a:ext uri="{FF2B5EF4-FFF2-40B4-BE49-F238E27FC236}">
                    <a16:creationId xmlns:a16="http://schemas.microsoft.com/office/drawing/2014/main" id="{CD9DD963-327A-462C-B7F1-277CDB9DB44E}"/>
                  </a:ext>
                </a:extLst>
              </p:cNvPr>
              <p:cNvSpPr>
                <a:spLocks noChangeArrowheads="1"/>
              </p:cNvSpPr>
              <p:nvPr/>
            </p:nvSpPr>
            <p:spPr bwMode="grayWhite">
              <a:xfrm>
                <a:off x="4458" y="2879"/>
                <a:ext cx="1074" cy="1073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endParaRPr lang="en-US" altLang="en-US">
                  <a:cs typeface="+mn-cs"/>
                </a:endParaRPr>
              </a:p>
            </p:txBody>
          </p: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4458" y="2991"/>
                <a:ext cx="999" cy="797"/>
                <a:chOff x="4458" y="2991"/>
                <a:chExt cx="999" cy="797"/>
              </a:xfrm>
            </p:grpSpPr>
            <p:sp>
              <p:nvSpPr>
                <p:cNvPr id="1041" name="Freeform 9"/>
                <p:cNvSpPr>
                  <a:spLocks/>
                </p:cNvSpPr>
                <p:nvPr/>
              </p:nvSpPr>
              <p:spPr bwMode="grayWhite">
                <a:xfrm>
                  <a:off x="4599" y="3283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2" name="Freeform 10"/>
                <p:cNvSpPr>
                  <a:spLocks/>
                </p:cNvSpPr>
                <p:nvPr/>
              </p:nvSpPr>
              <p:spPr bwMode="grayWhite">
                <a:xfrm>
                  <a:off x="4616" y="3305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3" name="Freeform 11"/>
                <p:cNvSpPr>
                  <a:spLocks/>
                </p:cNvSpPr>
                <p:nvPr/>
              </p:nvSpPr>
              <p:spPr bwMode="grayWhite">
                <a:xfrm>
                  <a:off x="4674" y="3275"/>
                  <a:ext cx="37" cy="35"/>
                </a:xfrm>
                <a:custGeom>
                  <a:avLst/>
                  <a:gdLst>
                    <a:gd name="T0" fmla="*/ 36 w 37"/>
                    <a:gd name="T1" fmla="*/ 0 h 35"/>
                    <a:gd name="T2" fmla="*/ 22 w 37"/>
                    <a:gd name="T3" fmla="*/ 0 h 35"/>
                    <a:gd name="T4" fmla="*/ 14 w 37"/>
                    <a:gd name="T5" fmla="*/ 9 h 35"/>
                    <a:gd name="T6" fmla="*/ 9 w 37"/>
                    <a:gd name="T7" fmla="*/ 9 h 35"/>
                    <a:gd name="T8" fmla="*/ 5 w 37"/>
                    <a:gd name="T9" fmla="*/ 13 h 35"/>
                    <a:gd name="T10" fmla="*/ 0 w 37"/>
                    <a:gd name="T11" fmla="*/ 13 h 35"/>
                    <a:gd name="T12" fmla="*/ 0 w 37"/>
                    <a:gd name="T13" fmla="*/ 25 h 35"/>
                    <a:gd name="T14" fmla="*/ 8 w 37"/>
                    <a:gd name="T15" fmla="*/ 34 h 35"/>
                    <a:gd name="T16" fmla="*/ 29 w 37"/>
                    <a:gd name="T17" fmla="*/ 34 h 35"/>
                    <a:gd name="T18" fmla="*/ 36 w 37"/>
                    <a:gd name="T19" fmla="*/ 25 h 35"/>
                    <a:gd name="T20" fmla="*/ 36 w 37"/>
                    <a:gd name="T21" fmla="*/ 0 h 3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" h="35">
                      <a:moveTo>
                        <a:pt x="36" y="0"/>
                      </a:move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9" y="9"/>
                      </a:lnTo>
                      <a:lnTo>
                        <a:pt x="5" y="13"/>
                      </a:lnTo>
                      <a:lnTo>
                        <a:pt x="0" y="13"/>
                      </a:lnTo>
                      <a:lnTo>
                        <a:pt x="0" y="25"/>
                      </a:lnTo>
                      <a:lnTo>
                        <a:pt x="8" y="34"/>
                      </a:lnTo>
                      <a:lnTo>
                        <a:pt x="29" y="34"/>
                      </a:lnTo>
                      <a:lnTo>
                        <a:pt x="36" y="25"/>
                      </a:lnTo>
                      <a:lnTo>
                        <a:pt x="3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4" name="Freeform 12"/>
                <p:cNvSpPr>
                  <a:spLocks/>
                </p:cNvSpPr>
                <p:nvPr/>
              </p:nvSpPr>
              <p:spPr bwMode="grayWhite">
                <a:xfrm>
                  <a:off x="4458" y="3303"/>
                  <a:ext cx="324" cy="422"/>
                </a:xfrm>
                <a:custGeom>
                  <a:avLst/>
                  <a:gdLst>
                    <a:gd name="T0" fmla="*/ 76 w 324"/>
                    <a:gd name="T1" fmla="*/ 0 h 422"/>
                    <a:gd name="T2" fmla="*/ 71 w 324"/>
                    <a:gd name="T3" fmla="*/ 11 h 422"/>
                    <a:gd name="T4" fmla="*/ 45 w 324"/>
                    <a:gd name="T5" fmla="*/ 33 h 422"/>
                    <a:gd name="T6" fmla="*/ 40 w 324"/>
                    <a:gd name="T7" fmla="*/ 53 h 422"/>
                    <a:gd name="T8" fmla="*/ 21 w 324"/>
                    <a:gd name="T9" fmla="*/ 68 h 422"/>
                    <a:gd name="T10" fmla="*/ 8 w 324"/>
                    <a:gd name="T11" fmla="*/ 96 h 422"/>
                    <a:gd name="T12" fmla="*/ 8 w 324"/>
                    <a:gd name="T13" fmla="*/ 114 h 422"/>
                    <a:gd name="T14" fmla="*/ 0 w 324"/>
                    <a:gd name="T15" fmla="*/ 144 h 422"/>
                    <a:gd name="T16" fmla="*/ 11 w 324"/>
                    <a:gd name="T17" fmla="*/ 157 h 422"/>
                    <a:gd name="T18" fmla="*/ 40 w 324"/>
                    <a:gd name="T19" fmla="*/ 195 h 422"/>
                    <a:gd name="T20" fmla="*/ 48 w 324"/>
                    <a:gd name="T21" fmla="*/ 190 h 422"/>
                    <a:gd name="T22" fmla="*/ 99 w 324"/>
                    <a:gd name="T23" fmla="*/ 190 h 422"/>
                    <a:gd name="T24" fmla="*/ 123 w 324"/>
                    <a:gd name="T25" fmla="*/ 199 h 422"/>
                    <a:gd name="T26" fmla="*/ 121 w 324"/>
                    <a:gd name="T27" fmla="*/ 229 h 422"/>
                    <a:gd name="T28" fmla="*/ 138 w 324"/>
                    <a:gd name="T29" fmla="*/ 268 h 422"/>
                    <a:gd name="T30" fmla="*/ 137 w 324"/>
                    <a:gd name="T31" fmla="*/ 279 h 422"/>
                    <a:gd name="T32" fmla="*/ 144 w 324"/>
                    <a:gd name="T33" fmla="*/ 291 h 422"/>
                    <a:gd name="T34" fmla="*/ 133 w 324"/>
                    <a:gd name="T35" fmla="*/ 319 h 422"/>
                    <a:gd name="T36" fmla="*/ 146 w 324"/>
                    <a:gd name="T37" fmla="*/ 354 h 422"/>
                    <a:gd name="T38" fmla="*/ 153 w 324"/>
                    <a:gd name="T39" fmla="*/ 382 h 422"/>
                    <a:gd name="T40" fmla="*/ 162 w 324"/>
                    <a:gd name="T41" fmla="*/ 399 h 422"/>
                    <a:gd name="T42" fmla="*/ 171 w 324"/>
                    <a:gd name="T43" fmla="*/ 421 h 422"/>
                    <a:gd name="T44" fmla="*/ 188 w 324"/>
                    <a:gd name="T45" fmla="*/ 418 h 422"/>
                    <a:gd name="T46" fmla="*/ 216 w 324"/>
                    <a:gd name="T47" fmla="*/ 402 h 422"/>
                    <a:gd name="T48" fmla="*/ 229 w 324"/>
                    <a:gd name="T49" fmla="*/ 382 h 422"/>
                    <a:gd name="T50" fmla="*/ 228 w 324"/>
                    <a:gd name="T51" fmla="*/ 369 h 422"/>
                    <a:gd name="T52" fmla="*/ 245 w 324"/>
                    <a:gd name="T53" fmla="*/ 359 h 422"/>
                    <a:gd name="T54" fmla="*/ 242 w 324"/>
                    <a:gd name="T55" fmla="*/ 340 h 422"/>
                    <a:gd name="T56" fmla="*/ 267 w 324"/>
                    <a:gd name="T57" fmla="*/ 310 h 422"/>
                    <a:gd name="T58" fmla="*/ 271 w 324"/>
                    <a:gd name="T59" fmla="*/ 285 h 422"/>
                    <a:gd name="T60" fmla="*/ 264 w 324"/>
                    <a:gd name="T61" fmla="*/ 277 h 422"/>
                    <a:gd name="T62" fmla="*/ 267 w 324"/>
                    <a:gd name="T63" fmla="*/ 267 h 422"/>
                    <a:gd name="T64" fmla="*/ 261 w 324"/>
                    <a:gd name="T65" fmla="*/ 258 h 422"/>
                    <a:gd name="T66" fmla="*/ 280 w 324"/>
                    <a:gd name="T67" fmla="*/ 234 h 422"/>
                    <a:gd name="T68" fmla="*/ 280 w 324"/>
                    <a:gd name="T69" fmla="*/ 222 h 422"/>
                    <a:gd name="T70" fmla="*/ 306 w 324"/>
                    <a:gd name="T71" fmla="*/ 202 h 422"/>
                    <a:gd name="T72" fmla="*/ 323 w 324"/>
                    <a:gd name="T73" fmla="*/ 148 h 422"/>
                    <a:gd name="T74" fmla="*/ 299 w 324"/>
                    <a:gd name="T75" fmla="*/ 162 h 422"/>
                    <a:gd name="T76" fmla="*/ 278 w 324"/>
                    <a:gd name="T77" fmla="*/ 156 h 422"/>
                    <a:gd name="T78" fmla="*/ 281 w 324"/>
                    <a:gd name="T79" fmla="*/ 143 h 422"/>
                    <a:gd name="T80" fmla="*/ 260 w 324"/>
                    <a:gd name="T81" fmla="*/ 129 h 422"/>
                    <a:gd name="T82" fmla="*/ 250 w 324"/>
                    <a:gd name="T83" fmla="*/ 94 h 422"/>
                    <a:gd name="T84" fmla="*/ 230 w 324"/>
                    <a:gd name="T85" fmla="*/ 66 h 422"/>
                    <a:gd name="T86" fmla="*/ 230 w 324"/>
                    <a:gd name="T87" fmla="*/ 47 h 422"/>
                    <a:gd name="T88" fmla="*/ 219 w 324"/>
                    <a:gd name="T89" fmla="*/ 46 h 422"/>
                    <a:gd name="T90" fmla="*/ 212 w 324"/>
                    <a:gd name="T91" fmla="*/ 49 h 422"/>
                    <a:gd name="T92" fmla="*/ 182 w 324"/>
                    <a:gd name="T93" fmla="*/ 38 h 422"/>
                    <a:gd name="T94" fmla="*/ 174 w 324"/>
                    <a:gd name="T95" fmla="*/ 46 h 422"/>
                    <a:gd name="T96" fmla="*/ 167 w 324"/>
                    <a:gd name="T97" fmla="*/ 56 h 422"/>
                    <a:gd name="T98" fmla="*/ 151 w 324"/>
                    <a:gd name="T99" fmla="*/ 38 h 422"/>
                    <a:gd name="T100" fmla="*/ 135 w 324"/>
                    <a:gd name="T101" fmla="*/ 33 h 422"/>
                    <a:gd name="T102" fmla="*/ 134 w 324"/>
                    <a:gd name="T103" fmla="*/ 10 h 422"/>
                    <a:gd name="T104" fmla="*/ 111 w 324"/>
                    <a:gd name="T105" fmla="*/ 14 h 422"/>
                    <a:gd name="T106" fmla="*/ 96 w 324"/>
                    <a:gd name="T107" fmla="*/ 9 h 422"/>
                    <a:gd name="T108" fmla="*/ 76 w 324"/>
                    <a:gd name="T109" fmla="*/ 0 h 422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324" h="422">
                      <a:moveTo>
                        <a:pt x="76" y="0"/>
                      </a:moveTo>
                      <a:lnTo>
                        <a:pt x="71" y="11"/>
                      </a:lnTo>
                      <a:lnTo>
                        <a:pt x="45" y="33"/>
                      </a:lnTo>
                      <a:lnTo>
                        <a:pt x="40" y="53"/>
                      </a:lnTo>
                      <a:lnTo>
                        <a:pt x="21" y="68"/>
                      </a:lnTo>
                      <a:lnTo>
                        <a:pt x="8" y="96"/>
                      </a:lnTo>
                      <a:lnTo>
                        <a:pt x="8" y="114"/>
                      </a:lnTo>
                      <a:lnTo>
                        <a:pt x="0" y="144"/>
                      </a:lnTo>
                      <a:lnTo>
                        <a:pt x="11" y="157"/>
                      </a:lnTo>
                      <a:lnTo>
                        <a:pt x="40" y="195"/>
                      </a:lnTo>
                      <a:lnTo>
                        <a:pt x="48" y="190"/>
                      </a:lnTo>
                      <a:lnTo>
                        <a:pt x="99" y="190"/>
                      </a:lnTo>
                      <a:lnTo>
                        <a:pt x="123" y="199"/>
                      </a:lnTo>
                      <a:lnTo>
                        <a:pt x="121" y="229"/>
                      </a:lnTo>
                      <a:lnTo>
                        <a:pt x="138" y="268"/>
                      </a:lnTo>
                      <a:lnTo>
                        <a:pt x="137" y="279"/>
                      </a:lnTo>
                      <a:lnTo>
                        <a:pt x="144" y="291"/>
                      </a:lnTo>
                      <a:lnTo>
                        <a:pt x="133" y="319"/>
                      </a:lnTo>
                      <a:lnTo>
                        <a:pt x="146" y="354"/>
                      </a:lnTo>
                      <a:lnTo>
                        <a:pt x="153" y="382"/>
                      </a:lnTo>
                      <a:lnTo>
                        <a:pt x="162" y="399"/>
                      </a:lnTo>
                      <a:lnTo>
                        <a:pt x="171" y="421"/>
                      </a:lnTo>
                      <a:lnTo>
                        <a:pt x="188" y="418"/>
                      </a:lnTo>
                      <a:lnTo>
                        <a:pt x="216" y="402"/>
                      </a:lnTo>
                      <a:lnTo>
                        <a:pt x="229" y="382"/>
                      </a:lnTo>
                      <a:lnTo>
                        <a:pt x="228" y="369"/>
                      </a:lnTo>
                      <a:lnTo>
                        <a:pt x="245" y="359"/>
                      </a:lnTo>
                      <a:lnTo>
                        <a:pt x="242" y="340"/>
                      </a:lnTo>
                      <a:lnTo>
                        <a:pt x="267" y="310"/>
                      </a:lnTo>
                      <a:lnTo>
                        <a:pt x="271" y="285"/>
                      </a:lnTo>
                      <a:lnTo>
                        <a:pt x="264" y="277"/>
                      </a:lnTo>
                      <a:lnTo>
                        <a:pt x="267" y="267"/>
                      </a:lnTo>
                      <a:lnTo>
                        <a:pt x="261" y="258"/>
                      </a:lnTo>
                      <a:lnTo>
                        <a:pt x="280" y="234"/>
                      </a:lnTo>
                      <a:lnTo>
                        <a:pt x="280" y="222"/>
                      </a:lnTo>
                      <a:lnTo>
                        <a:pt x="306" y="202"/>
                      </a:lnTo>
                      <a:lnTo>
                        <a:pt x="323" y="148"/>
                      </a:lnTo>
                      <a:lnTo>
                        <a:pt x="299" y="162"/>
                      </a:lnTo>
                      <a:lnTo>
                        <a:pt x="278" y="156"/>
                      </a:lnTo>
                      <a:lnTo>
                        <a:pt x="281" y="143"/>
                      </a:lnTo>
                      <a:lnTo>
                        <a:pt x="260" y="129"/>
                      </a:lnTo>
                      <a:lnTo>
                        <a:pt x="250" y="94"/>
                      </a:lnTo>
                      <a:lnTo>
                        <a:pt x="230" y="66"/>
                      </a:lnTo>
                      <a:lnTo>
                        <a:pt x="230" y="47"/>
                      </a:lnTo>
                      <a:lnTo>
                        <a:pt x="219" y="46"/>
                      </a:lnTo>
                      <a:lnTo>
                        <a:pt x="212" y="49"/>
                      </a:lnTo>
                      <a:lnTo>
                        <a:pt x="182" y="38"/>
                      </a:lnTo>
                      <a:lnTo>
                        <a:pt x="174" y="46"/>
                      </a:lnTo>
                      <a:lnTo>
                        <a:pt x="167" y="56"/>
                      </a:lnTo>
                      <a:lnTo>
                        <a:pt x="151" y="38"/>
                      </a:lnTo>
                      <a:lnTo>
                        <a:pt x="135" y="33"/>
                      </a:lnTo>
                      <a:lnTo>
                        <a:pt x="134" y="10"/>
                      </a:lnTo>
                      <a:lnTo>
                        <a:pt x="111" y="14"/>
                      </a:lnTo>
                      <a:lnTo>
                        <a:pt x="96" y="9"/>
                      </a:lnTo>
                      <a:lnTo>
                        <a:pt x="7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5" name="Freeform 13"/>
                <p:cNvSpPr>
                  <a:spLocks/>
                </p:cNvSpPr>
                <p:nvPr/>
              </p:nvSpPr>
              <p:spPr bwMode="grayWhite">
                <a:xfrm>
                  <a:off x="5205" y="3408"/>
                  <a:ext cx="17" cy="21"/>
                </a:xfrm>
                <a:custGeom>
                  <a:avLst/>
                  <a:gdLst>
                    <a:gd name="T0" fmla="*/ 7 w 17"/>
                    <a:gd name="T1" fmla="*/ 0 h 21"/>
                    <a:gd name="T2" fmla="*/ 9 w 17"/>
                    <a:gd name="T3" fmla="*/ 5 h 21"/>
                    <a:gd name="T4" fmla="*/ 7 w 17"/>
                    <a:gd name="T5" fmla="*/ 10 h 21"/>
                    <a:gd name="T6" fmla="*/ 7 w 17"/>
                    <a:gd name="T7" fmla="*/ 14 h 21"/>
                    <a:gd name="T8" fmla="*/ 16 w 17"/>
                    <a:gd name="T9" fmla="*/ 17 h 21"/>
                    <a:gd name="T10" fmla="*/ 16 w 17"/>
                    <a:gd name="T11" fmla="*/ 20 h 21"/>
                    <a:gd name="T12" fmla="*/ 9 w 17"/>
                    <a:gd name="T13" fmla="*/ 17 h 21"/>
                    <a:gd name="T14" fmla="*/ 3 w 17"/>
                    <a:gd name="T15" fmla="*/ 20 h 21"/>
                    <a:gd name="T16" fmla="*/ 0 w 17"/>
                    <a:gd name="T17" fmla="*/ 17 h 21"/>
                    <a:gd name="T18" fmla="*/ 3 w 17"/>
                    <a:gd name="T19" fmla="*/ 14 h 21"/>
                    <a:gd name="T20" fmla="*/ 0 w 17"/>
                    <a:gd name="T21" fmla="*/ 10 h 21"/>
                    <a:gd name="T22" fmla="*/ 3 w 17"/>
                    <a:gd name="T23" fmla="*/ 2 h 21"/>
                    <a:gd name="T24" fmla="*/ 7 w 17"/>
                    <a:gd name="T25" fmla="*/ 0 h 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1">
                      <a:moveTo>
                        <a:pt x="7" y="0"/>
                      </a:moveTo>
                      <a:lnTo>
                        <a:pt x="9" y="5"/>
                      </a:lnTo>
                      <a:lnTo>
                        <a:pt x="7" y="10"/>
                      </a:lnTo>
                      <a:lnTo>
                        <a:pt x="7" y="14"/>
                      </a:lnTo>
                      <a:lnTo>
                        <a:pt x="16" y="17"/>
                      </a:lnTo>
                      <a:lnTo>
                        <a:pt x="16" y="20"/>
                      </a:lnTo>
                      <a:lnTo>
                        <a:pt x="9" y="17"/>
                      </a:lnTo>
                      <a:lnTo>
                        <a:pt x="3" y="20"/>
                      </a:lnTo>
                      <a:lnTo>
                        <a:pt x="0" y="17"/>
                      </a:lnTo>
                      <a:lnTo>
                        <a:pt x="3" y="14"/>
                      </a:lnTo>
                      <a:lnTo>
                        <a:pt x="0" y="10"/>
                      </a:lnTo>
                      <a:lnTo>
                        <a:pt x="3" y="2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" name="Freeform 14"/>
                <p:cNvSpPr>
                  <a:spLocks/>
                </p:cNvSpPr>
                <p:nvPr/>
              </p:nvSpPr>
              <p:spPr bwMode="grayWhite">
                <a:xfrm>
                  <a:off x="5144" y="3496"/>
                  <a:ext cx="49" cy="70"/>
                </a:xfrm>
                <a:custGeom>
                  <a:avLst/>
                  <a:gdLst>
                    <a:gd name="T0" fmla="*/ 0 w 49"/>
                    <a:gd name="T1" fmla="*/ 34 h 70"/>
                    <a:gd name="T2" fmla="*/ 17 w 49"/>
                    <a:gd name="T3" fmla="*/ 34 h 70"/>
                    <a:gd name="T4" fmla="*/ 37 w 49"/>
                    <a:gd name="T5" fmla="*/ 0 h 70"/>
                    <a:gd name="T6" fmla="*/ 48 w 49"/>
                    <a:gd name="T7" fmla="*/ 20 h 70"/>
                    <a:gd name="T8" fmla="*/ 39 w 49"/>
                    <a:gd name="T9" fmla="*/ 69 h 70"/>
                    <a:gd name="T10" fmla="*/ 3 w 49"/>
                    <a:gd name="T11" fmla="*/ 57 h 70"/>
                    <a:gd name="T12" fmla="*/ 0 w 49"/>
                    <a:gd name="T13" fmla="*/ 34 h 7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9" h="70">
                      <a:moveTo>
                        <a:pt x="0" y="34"/>
                      </a:moveTo>
                      <a:lnTo>
                        <a:pt x="17" y="34"/>
                      </a:lnTo>
                      <a:lnTo>
                        <a:pt x="37" y="0"/>
                      </a:lnTo>
                      <a:lnTo>
                        <a:pt x="48" y="20"/>
                      </a:lnTo>
                      <a:lnTo>
                        <a:pt x="39" y="69"/>
                      </a:lnTo>
                      <a:lnTo>
                        <a:pt x="3" y="57"/>
                      </a:lnTo>
                      <a:lnTo>
                        <a:pt x="0" y="3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" name="Freeform 15"/>
                <p:cNvSpPr>
                  <a:spLocks/>
                </p:cNvSpPr>
                <p:nvPr/>
              </p:nvSpPr>
              <p:spPr bwMode="grayWhite">
                <a:xfrm>
                  <a:off x="5241" y="3523"/>
                  <a:ext cx="84" cy="67"/>
                </a:xfrm>
                <a:custGeom>
                  <a:avLst/>
                  <a:gdLst>
                    <a:gd name="T0" fmla="*/ 5 w 84"/>
                    <a:gd name="T1" fmla="*/ 15 h 67"/>
                    <a:gd name="T2" fmla="*/ 0 w 84"/>
                    <a:gd name="T3" fmla="*/ 0 h 67"/>
                    <a:gd name="T4" fmla="*/ 27 w 84"/>
                    <a:gd name="T5" fmla="*/ 6 h 67"/>
                    <a:gd name="T6" fmla="*/ 67 w 84"/>
                    <a:gd name="T7" fmla="*/ 22 h 67"/>
                    <a:gd name="T8" fmla="*/ 67 w 84"/>
                    <a:gd name="T9" fmla="*/ 34 h 67"/>
                    <a:gd name="T10" fmla="*/ 83 w 84"/>
                    <a:gd name="T11" fmla="*/ 66 h 67"/>
                    <a:gd name="T12" fmla="*/ 52 w 84"/>
                    <a:gd name="T13" fmla="*/ 36 h 67"/>
                    <a:gd name="T14" fmla="*/ 31 w 84"/>
                    <a:gd name="T15" fmla="*/ 38 h 67"/>
                    <a:gd name="T16" fmla="*/ 5 w 84"/>
                    <a:gd name="T17" fmla="*/ 15 h 6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84" h="67">
                      <a:moveTo>
                        <a:pt x="5" y="15"/>
                      </a:moveTo>
                      <a:lnTo>
                        <a:pt x="0" y="0"/>
                      </a:lnTo>
                      <a:lnTo>
                        <a:pt x="27" y="6"/>
                      </a:lnTo>
                      <a:lnTo>
                        <a:pt x="67" y="22"/>
                      </a:lnTo>
                      <a:lnTo>
                        <a:pt x="67" y="34"/>
                      </a:lnTo>
                      <a:lnTo>
                        <a:pt x="83" y="66"/>
                      </a:lnTo>
                      <a:lnTo>
                        <a:pt x="52" y="36"/>
                      </a:lnTo>
                      <a:lnTo>
                        <a:pt x="31" y="38"/>
                      </a:lnTo>
                      <a:lnTo>
                        <a:pt x="5" y="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" name="Freeform 16"/>
                <p:cNvSpPr>
                  <a:spLocks/>
                </p:cNvSpPr>
                <p:nvPr/>
              </p:nvSpPr>
              <p:spPr bwMode="grayWhite">
                <a:xfrm>
                  <a:off x="5400" y="3660"/>
                  <a:ext cx="57" cy="73"/>
                </a:xfrm>
                <a:custGeom>
                  <a:avLst/>
                  <a:gdLst>
                    <a:gd name="T0" fmla="*/ 34 w 57"/>
                    <a:gd name="T1" fmla="*/ 0 h 73"/>
                    <a:gd name="T2" fmla="*/ 56 w 57"/>
                    <a:gd name="T3" fmla="*/ 21 h 73"/>
                    <a:gd name="T4" fmla="*/ 11 w 57"/>
                    <a:gd name="T5" fmla="*/ 72 h 73"/>
                    <a:gd name="T6" fmla="*/ 0 w 57"/>
                    <a:gd name="T7" fmla="*/ 60 h 73"/>
                    <a:gd name="T8" fmla="*/ 32 w 57"/>
                    <a:gd name="T9" fmla="*/ 28 h 73"/>
                    <a:gd name="T10" fmla="*/ 34 w 57"/>
                    <a:gd name="T11" fmla="*/ 0 h 7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" h="73">
                      <a:moveTo>
                        <a:pt x="34" y="0"/>
                      </a:moveTo>
                      <a:lnTo>
                        <a:pt x="56" y="21"/>
                      </a:lnTo>
                      <a:lnTo>
                        <a:pt x="11" y="72"/>
                      </a:lnTo>
                      <a:lnTo>
                        <a:pt x="0" y="60"/>
                      </a:lnTo>
                      <a:lnTo>
                        <a:pt x="32" y="28"/>
                      </a:lnTo>
                      <a:lnTo>
                        <a:pt x="34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9" name="Freeform 17"/>
                <p:cNvSpPr>
                  <a:spLocks/>
                </p:cNvSpPr>
                <p:nvPr/>
              </p:nvSpPr>
              <p:spPr bwMode="grayWhite">
                <a:xfrm>
                  <a:off x="4558" y="3167"/>
                  <a:ext cx="29" cy="48"/>
                </a:xfrm>
                <a:custGeom>
                  <a:avLst/>
                  <a:gdLst>
                    <a:gd name="T0" fmla="*/ 28 w 29"/>
                    <a:gd name="T1" fmla="*/ 36 h 48"/>
                    <a:gd name="T2" fmla="*/ 20 w 29"/>
                    <a:gd name="T3" fmla="*/ 31 h 48"/>
                    <a:gd name="T4" fmla="*/ 20 w 29"/>
                    <a:gd name="T5" fmla="*/ 10 h 48"/>
                    <a:gd name="T6" fmla="*/ 24 w 29"/>
                    <a:gd name="T7" fmla="*/ 5 h 48"/>
                    <a:gd name="T8" fmla="*/ 17 w 29"/>
                    <a:gd name="T9" fmla="*/ 5 h 48"/>
                    <a:gd name="T10" fmla="*/ 21 w 29"/>
                    <a:gd name="T11" fmla="*/ 0 h 48"/>
                    <a:gd name="T12" fmla="*/ 16 w 29"/>
                    <a:gd name="T13" fmla="*/ 0 h 48"/>
                    <a:gd name="T14" fmla="*/ 10 w 29"/>
                    <a:gd name="T15" fmla="*/ 6 h 48"/>
                    <a:gd name="T16" fmla="*/ 10 w 29"/>
                    <a:gd name="T17" fmla="*/ 19 h 48"/>
                    <a:gd name="T18" fmla="*/ 13 w 29"/>
                    <a:gd name="T19" fmla="*/ 22 h 48"/>
                    <a:gd name="T20" fmla="*/ 13 w 29"/>
                    <a:gd name="T21" fmla="*/ 28 h 48"/>
                    <a:gd name="T22" fmla="*/ 11 w 29"/>
                    <a:gd name="T23" fmla="*/ 28 h 48"/>
                    <a:gd name="T24" fmla="*/ 6 w 29"/>
                    <a:gd name="T25" fmla="*/ 33 h 48"/>
                    <a:gd name="T26" fmla="*/ 6 w 29"/>
                    <a:gd name="T27" fmla="*/ 38 h 48"/>
                    <a:gd name="T28" fmla="*/ 0 w 29"/>
                    <a:gd name="T29" fmla="*/ 47 h 48"/>
                    <a:gd name="T30" fmla="*/ 21 w 29"/>
                    <a:gd name="T31" fmla="*/ 47 h 48"/>
                    <a:gd name="T32" fmla="*/ 28 w 29"/>
                    <a:gd name="T33" fmla="*/ 36 h 4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29" h="48">
                      <a:moveTo>
                        <a:pt x="28" y="36"/>
                      </a:moveTo>
                      <a:lnTo>
                        <a:pt x="20" y="31"/>
                      </a:lnTo>
                      <a:lnTo>
                        <a:pt x="20" y="10"/>
                      </a:lnTo>
                      <a:lnTo>
                        <a:pt x="24" y="5"/>
                      </a:lnTo>
                      <a:lnTo>
                        <a:pt x="17" y="5"/>
                      </a:lnTo>
                      <a:lnTo>
                        <a:pt x="21" y="0"/>
                      </a:lnTo>
                      <a:lnTo>
                        <a:pt x="16" y="0"/>
                      </a:lnTo>
                      <a:lnTo>
                        <a:pt x="10" y="6"/>
                      </a:lnTo>
                      <a:lnTo>
                        <a:pt x="10" y="19"/>
                      </a:lnTo>
                      <a:lnTo>
                        <a:pt x="13" y="22"/>
                      </a:lnTo>
                      <a:lnTo>
                        <a:pt x="13" y="28"/>
                      </a:lnTo>
                      <a:lnTo>
                        <a:pt x="11" y="28"/>
                      </a:lnTo>
                      <a:lnTo>
                        <a:pt x="6" y="33"/>
                      </a:lnTo>
                      <a:lnTo>
                        <a:pt x="6" y="38"/>
                      </a:lnTo>
                      <a:lnTo>
                        <a:pt x="0" y="47"/>
                      </a:lnTo>
                      <a:lnTo>
                        <a:pt x="21" y="47"/>
                      </a:lnTo>
                      <a:lnTo>
                        <a:pt x="28" y="3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0" name="Freeform 18"/>
                <p:cNvSpPr>
                  <a:spLocks/>
                </p:cNvSpPr>
                <p:nvPr/>
              </p:nvSpPr>
              <p:spPr bwMode="grayWhite">
                <a:xfrm>
                  <a:off x="4549" y="3183"/>
                  <a:ext cx="17" cy="17"/>
                </a:xfrm>
                <a:custGeom>
                  <a:avLst/>
                  <a:gdLst>
                    <a:gd name="T0" fmla="*/ 13 w 17"/>
                    <a:gd name="T1" fmla="*/ 5 h 17"/>
                    <a:gd name="T2" fmla="*/ 16 w 17"/>
                    <a:gd name="T3" fmla="*/ 5 h 17"/>
                    <a:gd name="T4" fmla="*/ 16 w 17"/>
                    <a:gd name="T5" fmla="*/ 0 h 17"/>
                    <a:gd name="T6" fmla="*/ 10 w 17"/>
                    <a:gd name="T7" fmla="*/ 0 h 17"/>
                    <a:gd name="T8" fmla="*/ 0 w 17"/>
                    <a:gd name="T9" fmla="*/ 10 h 17"/>
                    <a:gd name="T10" fmla="*/ 0 w 17"/>
                    <a:gd name="T11" fmla="*/ 16 h 17"/>
                    <a:gd name="T12" fmla="*/ 9 w 17"/>
                    <a:gd name="T13" fmla="*/ 16 h 17"/>
                    <a:gd name="T14" fmla="*/ 13 w 17"/>
                    <a:gd name="T15" fmla="*/ 11 h 17"/>
                    <a:gd name="T16" fmla="*/ 13 w 17"/>
                    <a:gd name="T17" fmla="*/ 5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" h="17">
                      <a:moveTo>
                        <a:pt x="13" y="5"/>
                      </a:moveTo>
                      <a:lnTo>
                        <a:pt x="16" y="5"/>
                      </a:lnTo>
                      <a:lnTo>
                        <a:pt x="16" y="0"/>
                      </a:lnTo>
                      <a:lnTo>
                        <a:pt x="10" y="0"/>
                      </a:lnTo>
                      <a:lnTo>
                        <a:pt x="0" y="10"/>
                      </a:lnTo>
                      <a:lnTo>
                        <a:pt x="0" y="16"/>
                      </a:lnTo>
                      <a:lnTo>
                        <a:pt x="9" y="16"/>
                      </a:lnTo>
                      <a:lnTo>
                        <a:pt x="13" y="11"/>
                      </a:lnTo>
                      <a:lnTo>
                        <a:pt x="13" y="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1" name="Freeform 19"/>
                <p:cNvSpPr>
                  <a:spLocks/>
                </p:cNvSpPr>
                <p:nvPr/>
              </p:nvSpPr>
              <p:spPr bwMode="grayWhite">
                <a:xfrm>
                  <a:off x="4527" y="3155"/>
                  <a:ext cx="184" cy="155"/>
                </a:xfrm>
                <a:custGeom>
                  <a:avLst/>
                  <a:gdLst>
                    <a:gd name="T0" fmla="*/ 120 w 184"/>
                    <a:gd name="T1" fmla="*/ 10 h 155"/>
                    <a:gd name="T2" fmla="*/ 144 w 184"/>
                    <a:gd name="T3" fmla="*/ 14 h 155"/>
                    <a:gd name="T4" fmla="*/ 129 w 184"/>
                    <a:gd name="T5" fmla="*/ 20 h 155"/>
                    <a:gd name="T6" fmla="*/ 123 w 184"/>
                    <a:gd name="T7" fmla="*/ 29 h 155"/>
                    <a:gd name="T8" fmla="*/ 114 w 184"/>
                    <a:gd name="T9" fmla="*/ 50 h 155"/>
                    <a:gd name="T10" fmla="*/ 100 w 184"/>
                    <a:gd name="T11" fmla="*/ 51 h 155"/>
                    <a:gd name="T12" fmla="*/ 88 w 184"/>
                    <a:gd name="T13" fmla="*/ 49 h 155"/>
                    <a:gd name="T14" fmla="*/ 94 w 184"/>
                    <a:gd name="T15" fmla="*/ 39 h 155"/>
                    <a:gd name="T16" fmla="*/ 88 w 184"/>
                    <a:gd name="T17" fmla="*/ 26 h 155"/>
                    <a:gd name="T18" fmla="*/ 81 w 184"/>
                    <a:gd name="T19" fmla="*/ 49 h 155"/>
                    <a:gd name="T20" fmla="*/ 62 w 184"/>
                    <a:gd name="T21" fmla="*/ 60 h 155"/>
                    <a:gd name="T22" fmla="*/ 52 w 184"/>
                    <a:gd name="T23" fmla="*/ 67 h 155"/>
                    <a:gd name="T24" fmla="*/ 38 w 184"/>
                    <a:gd name="T25" fmla="*/ 77 h 155"/>
                    <a:gd name="T26" fmla="*/ 30 w 184"/>
                    <a:gd name="T27" fmla="*/ 102 h 155"/>
                    <a:gd name="T28" fmla="*/ 5 w 184"/>
                    <a:gd name="T29" fmla="*/ 93 h 155"/>
                    <a:gd name="T30" fmla="*/ 0 w 184"/>
                    <a:gd name="T31" fmla="*/ 111 h 155"/>
                    <a:gd name="T32" fmla="*/ 10 w 184"/>
                    <a:gd name="T33" fmla="*/ 138 h 155"/>
                    <a:gd name="T34" fmla="*/ 50 w 184"/>
                    <a:gd name="T35" fmla="*/ 109 h 155"/>
                    <a:gd name="T36" fmla="*/ 75 w 184"/>
                    <a:gd name="T37" fmla="*/ 103 h 155"/>
                    <a:gd name="T38" fmla="*/ 79 w 184"/>
                    <a:gd name="T39" fmla="*/ 115 h 155"/>
                    <a:gd name="T40" fmla="*/ 99 w 184"/>
                    <a:gd name="T41" fmla="*/ 143 h 155"/>
                    <a:gd name="T42" fmla="*/ 101 w 184"/>
                    <a:gd name="T43" fmla="*/ 135 h 155"/>
                    <a:gd name="T44" fmla="*/ 107 w 184"/>
                    <a:gd name="T45" fmla="*/ 135 h 155"/>
                    <a:gd name="T46" fmla="*/ 88 w 184"/>
                    <a:gd name="T47" fmla="*/ 108 h 155"/>
                    <a:gd name="T48" fmla="*/ 94 w 184"/>
                    <a:gd name="T49" fmla="*/ 99 h 155"/>
                    <a:gd name="T50" fmla="*/ 114 w 184"/>
                    <a:gd name="T51" fmla="*/ 127 h 155"/>
                    <a:gd name="T52" fmla="*/ 123 w 184"/>
                    <a:gd name="T53" fmla="*/ 144 h 155"/>
                    <a:gd name="T54" fmla="*/ 127 w 184"/>
                    <a:gd name="T55" fmla="*/ 154 h 155"/>
                    <a:gd name="T56" fmla="*/ 131 w 184"/>
                    <a:gd name="T57" fmla="*/ 136 h 155"/>
                    <a:gd name="T58" fmla="*/ 144 w 184"/>
                    <a:gd name="T59" fmla="*/ 130 h 155"/>
                    <a:gd name="T60" fmla="*/ 153 w 184"/>
                    <a:gd name="T61" fmla="*/ 126 h 155"/>
                    <a:gd name="T62" fmla="*/ 150 w 184"/>
                    <a:gd name="T63" fmla="*/ 113 h 155"/>
                    <a:gd name="T64" fmla="*/ 157 w 184"/>
                    <a:gd name="T65" fmla="*/ 90 h 155"/>
                    <a:gd name="T66" fmla="*/ 166 w 184"/>
                    <a:gd name="T67" fmla="*/ 93 h 155"/>
                    <a:gd name="T68" fmla="*/ 169 w 184"/>
                    <a:gd name="T69" fmla="*/ 103 h 155"/>
                    <a:gd name="T70" fmla="*/ 177 w 184"/>
                    <a:gd name="T71" fmla="*/ 98 h 155"/>
                    <a:gd name="T72" fmla="*/ 175 w 184"/>
                    <a:gd name="T73" fmla="*/ 95 h 155"/>
                    <a:gd name="T74" fmla="*/ 180 w 184"/>
                    <a:gd name="T75" fmla="*/ 81 h 155"/>
                    <a:gd name="T76" fmla="*/ 183 w 184"/>
                    <a:gd name="T77" fmla="*/ 98 h 155"/>
                    <a:gd name="T78" fmla="*/ 120 w 184"/>
                    <a:gd name="T79" fmla="*/ 0 h 155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184" h="155">
                      <a:moveTo>
                        <a:pt x="120" y="0"/>
                      </a:moveTo>
                      <a:lnTo>
                        <a:pt x="120" y="10"/>
                      </a:lnTo>
                      <a:lnTo>
                        <a:pt x="124" y="14"/>
                      </a:lnTo>
                      <a:lnTo>
                        <a:pt x="144" y="14"/>
                      </a:lnTo>
                      <a:lnTo>
                        <a:pt x="144" y="20"/>
                      </a:lnTo>
                      <a:lnTo>
                        <a:pt x="129" y="20"/>
                      </a:lnTo>
                      <a:lnTo>
                        <a:pt x="129" y="37"/>
                      </a:lnTo>
                      <a:lnTo>
                        <a:pt x="123" y="29"/>
                      </a:lnTo>
                      <a:lnTo>
                        <a:pt x="123" y="40"/>
                      </a:lnTo>
                      <a:lnTo>
                        <a:pt x="114" y="50"/>
                      </a:lnTo>
                      <a:lnTo>
                        <a:pt x="109" y="44"/>
                      </a:lnTo>
                      <a:lnTo>
                        <a:pt x="100" y="51"/>
                      </a:lnTo>
                      <a:lnTo>
                        <a:pt x="99" y="49"/>
                      </a:lnTo>
                      <a:lnTo>
                        <a:pt x="88" y="49"/>
                      </a:lnTo>
                      <a:lnTo>
                        <a:pt x="94" y="42"/>
                      </a:lnTo>
                      <a:lnTo>
                        <a:pt x="94" y="39"/>
                      </a:lnTo>
                      <a:lnTo>
                        <a:pt x="88" y="34"/>
                      </a:lnTo>
                      <a:lnTo>
                        <a:pt x="88" y="26"/>
                      </a:lnTo>
                      <a:lnTo>
                        <a:pt x="81" y="34"/>
                      </a:lnTo>
                      <a:lnTo>
                        <a:pt x="81" y="49"/>
                      </a:lnTo>
                      <a:lnTo>
                        <a:pt x="73" y="49"/>
                      </a:lnTo>
                      <a:lnTo>
                        <a:pt x="62" y="60"/>
                      </a:lnTo>
                      <a:lnTo>
                        <a:pt x="58" y="60"/>
                      </a:lnTo>
                      <a:lnTo>
                        <a:pt x="52" y="67"/>
                      </a:lnTo>
                      <a:lnTo>
                        <a:pt x="30" y="67"/>
                      </a:lnTo>
                      <a:lnTo>
                        <a:pt x="38" y="77"/>
                      </a:lnTo>
                      <a:lnTo>
                        <a:pt x="38" y="93"/>
                      </a:lnTo>
                      <a:lnTo>
                        <a:pt x="30" y="102"/>
                      </a:lnTo>
                      <a:lnTo>
                        <a:pt x="22" y="93"/>
                      </a:lnTo>
                      <a:lnTo>
                        <a:pt x="5" y="93"/>
                      </a:lnTo>
                      <a:lnTo>
                        <a:pt x="5" y="104"/>
                      </a:lnTo>
                      <a:lnTo>
                        <a:pt x="0" y="111"/>
                      </a:lnTo>
                      <a:lnTo>
                        <a:pt x="0" y="126"/>
                      </a:lnTo>
                      <a:lnTo>
                        <a:pt x="10" y="138"/>
                      </a:lnTo>
                      <a:lnTo>
                        <a:pt x="26" y="138"/>
                      </a:lnTo>
                      <a:lnTo>
                        <a:pt x="50" y="109"/>
                      </a:lnTo>
                      <a:lnTo>
                        <a:pt x="72" y="109"/>
                      </a:lnTo>
                      <a:lnTo>
                        <a:pt x="75" y="103"/>
                      </a:lnTo>
                      <a:lnTo>
                        <a:pt x="80" y="109"/>
                      </a:lnTo>
                      <a:lnTo>
                        <a:pt x="79" y="115"/>
                      </a:lnTo>
                      <a:lnTo>
                        <a:pt x="99" y="135"/>
                      </a:lnTo>
                      <a:lnTo>
                        <a:pt x="99" y="143"/>
                      </a:lnTo>
                      <a:lnTo>
                        <a:pt x="104" y="140"/>
                      </a:lnTo>
                      <a:lnTo>
                        <a:pt x="101" y="135"/>
                      </a:lnTo>
                      <a:lnTo>
                        <a:pt x="104" y="132"/>
                      </a:lnTo>
                      <a:lnTo>
                        <a:pt x="107" y="135"/>
                      </a:lnTo>
                      <a:lnTo>
                        <a:pt x="109" y="134"/>
                      </a:lnTo>
                      <a:lnTo>
                        <a:pt x="88" y="108"/>
                      </a:lnTo>
                      <a:lnTo>
                        <a:pt x="88" y="99"/>
                      </a:lnTo>
                      <a:lnTo>
                        <a:pt x="94" y="99"/>
                      </a:lnTo>
                      <a:lnTo>
                        <a:pt x="94" y="104"/>
                      </a:lnTo>
                      <a:lnTo>
                        <a:pt x="114" y="127"/>
                      </a:lnTo>
                      <a:lnTo>
                        <a:pt x="114" y="134"/>
                      </a:lnTo>
                      <a:lnTo>
                        <a:pt x="123" y="144"/>
                      </a:lnTo>
                      <a:lnTo>
                        <a:pt x="121" y="146"/>
                      </a:lnTo>
                      <a:lnTo>
                        <a:pt x="127" y="154"/>
                      </a:lnTo>
                      <a:lnTo>
                        <a:pt x="137" y="143"/>
                      </a:lnTo>
                      <a:lnTo>
                        <a:pt x="131" y="136"/>
                      </a:lnTo>
                      <a:lnTo>
                        <a:pt x="137" y="130"/>
                      </a:lnTo>
                      <a:lnTo>
                        <a:pt x="144" y="130"/>
                      </a:lnTo>
                      <a:lnTo>
                        <a:pt x="148" y="126"/>
                      </a:lnTo>
                      <a:lnTo>
                        <a:pt x="153" y="126"/>
                      </a:lnTo>
                      <a:lnTo>
                        <a:pt x="147" y="117"/>
                      </a:lnTo>
                      <a:lnTo>
                        <a:pt x="150" y="113"/>
                      </a:lnTo>
                      <a:lnTo>
                        <a:pt x="150" y="98"/>
                      </a:lnTo>
                      <a:lnTo>
                        <a:pt x="157" y="90"/>
                      </a:lnTo>
                      <a:lnTo>
                        <a:pt x="160" y="93"/>
                      </a:lnTo>
                      <a:lnTo>
                        <a:pt x="166" y="93"/>
                      </a:lnTo>
                      <a:lnTo>
                        <a:pt x="163" y="97"/>
                      </a:lnTo>
                      <a:lnTo>
                        <a:pt x="169" y="103"/>
                      </a:lnTo>
                      <a:lnTo>
                        <a:pt x="172" y="98"/>
                      </a:lnTo>
                      <a:lnTo>
                        <a:pt x="177" y="98"/>
                      </a:lnTo>
                      <a:lnTo>
                        <a:pt x="177" y="95"/>
                      </a:lnTo>
                      <a:lnTo>
                        <a:pt x="175" y="95"/>
                      </a:lnTo>
                      <a:lnTo>
                        <a:pt x="171" y="93"/>
                      </a:lnTo>
                      <a:lnTo>
                        <a:pt x="180" y="81"/>
                      </a:lnTo>
                      <a:lnTo>
                        <a:pt x="180" y="98"/>
                      </a:lnTo>
                      <a:lnTo>
                        <a:pt x="183" y="98"/>
                      </a:lnTo>
                      <a:lnTo>
                        <a:pt x="183" y="0"/>
                      </a:lnTo>
                      <a:lnTo>
                        <a:pt x="12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2" name="Freeform 20"/>
                <p:cNvSpPr>
                  <a:spLocks/>
                </p:cNvSpPr>
                <p:nvPr/>
              </p:nvSpPr>
              <p:spPr bwMode="grayWhite">
                <a:xfrm>
                  <a:off x="4605" y="2991"/>
                  <a:ext cx="782" cy="553"/>
                </a:xfrm>
                <a:custGeom>
                  <a:avLst/>
                  <a:gdLst>
                    <a:gd name="T0" fmla="*/ 22 w 782"/>
                    <a:gd name="T1" fmla="*/ 145 h 553"/>
                    <a:gd name="T2" fmla="*/ 71 w 782"/>
                    <a:gd name="T3" fmla="*/ 96 h 553"/>
                    <a:gd name="T4" fmla="*/ 101 w 782"/>
                    <a:gd name="T5" fmla="*/ 130 h 553"/>
                    <a:gd name="T6" fmla="*/ 84 w 782"/>
                    <a:gd name="T7" fmla="*/ 128 h 553"/>
                    <a:gd name="T8" fmla="*/ 155 w 782"/>
                    <a:gd name="T9" fmla="*/ 123 h 553"/>
                    <a:gd name="T10" fmla="*/ 172 w 782"/>
                    <a:gd name="T11" fmla="*/ 79 h 553"/>
                    <a:gd name="T12" fmla="*/ 172 w 782"/>
                    <a:gd name="T13" fmla="*/ 89 h 553"/>
                    <a:gd name="T14" fmla="*/ 160 w 782"/>
                    <a:gd name="T15" fmla="*/ 123 h 553"/>
                    <a:gd name="T16" fmla="*/ 216 w 782"/>
                    <a:gd name="T17" fmla="*/ 95 h 553"/>
                    <a:gd name="T18" fmla="*/ 330 w 782"/>
                    <a:gd name="T19" fmla="*/ 16 h 553"/>
                    <a:gd name="T20" fmla="*/ 412 w 782"/>
                    <a:gd name="T21" fmla="*/ 20 h 553"/>
                    <a:gd name="T22" fmla="*/ 503 w 782"/>
                    <a:gd name="T23" fmla="*/ 10 h 553"/>
                    <a:gd name="T24" fmla="*/ 602 w 782"/>
                    <a:gd name="T25" fmla="*/ 51 h 553"/>
                    <a:gd name="T26" fmla="*/ 718 w 782"/>
                    <a:gd name="T27" fmla="*/ 65 h 553"/>
                    <a:gd name="T28" fmla="*/ 775 w 782"/>
                    <a:gd name="T29" fmla="*/ 112 h 553"/>
                    <a:gd name="T30" fmla="*/ 731 w 782"/>
                    <a:gd name="T31" fmla="*/ 148 h 553"/>
                    <a:gd name="T32" fmla="*/ 707 w 782"/>
                    <a:gd name="T33" fmla="*/ 194 h 553"/>
                    <a:gd name="T34" fmla="*/ 678 w 782"/>
                    <a:gd name="T35" fmla="*/ 196 h 553"/>
                    <a:gd name="T36" fmla="*/ 687 w 782"/>
                    <a:gd name="T37" fmla="*/ 132 h 553"/>
                    <a:gd name="T38" fmla="*/ 650 w 782"/>
                    <a:gd name="T39" fmla="*/ 166 h 553"/>
                    <a:gd name="T40" fmla="*/ 623 w 782"/>
                    <a:gd name="T41" fmla="*/ 196 h 553"/>
                    <a:gd name="T42" fmla="*/ 632 w 782"/>
                    <a:gd name="T43" fmla="*/ 228 h 553"/>
                    <a:gd name="T44" fmla="*/ 600 w 782"/>
                    <a:gd name="T45" fmla="*/ 276 h 553"/>
                    <a:gd name="T46" fmla="*/ 605 w 782"/>
                    <a:gd name="T47" fmla="*/ 315 h 553"/>
                    <a:gd name="T48" fmla="*/ 602 w 782"/>
                    <a:gd name="T49" fmla="*/ 296 h 553"/>
                    <a:gd name="T50" fmla="*/ 572 w 782"/>
                    <a:gd name="T51" fmla="*/ 299 h 553"/>
                    <a:gd name="T52" fmla="*/ 594 w 782"/>
                    <a:gd name="T53" fmla="*/ 356 h 553"/>
                    <a:gd name="T54" fmla="*/ 539 w 782"/>
                    <a:gd name="T55" fmla="*/ 423 h 553"/>
                    <a:gd name="T56" fmla="*/ 524 w 782"/>
                    <a:gd name="T57" fmla="*/ 442 h 553"/>
                    <a:gd name="T58" fmla="*/ 504 w 782"/>
                    <a:gd name="T59" fmla="*/ 507 h 553"/>
                    <a:gd name="T60" fmla="*/ 477 w 782"/>
                    <a:gd name="T61" fmla="*/ 508 h 553"/>
                    <a:gd name="T62" fmla="*/ 510 w 782"/>
                    <a:gd name="T63" fmla="*/ 552 h 553"/>
                    <a:gd name="T64" fmla="*/ 455 w 782"/>
                    <a:gd name="T65" fmla="*/ 449 h 553"/>
                    <a:gd name="T66" fmla="*/ 391 w 782"/>
                    <a:gd name="T67" fmla="*/ 428 h 553"/>
                    <a:gd name="T68" fmla="*/ 361 w 782"/>
                    <a:gd name="T69" fmla="*/ 495 h 553"/>
                    <a:gd name="T70" fmla="*/ 338 w 782"/>
                    <a:gd name="T71" fmla="*/ 530 h 553"/>
                    <a:gd name="T72" fmla="*/ 298 w 782"/>
                    <a:gd name="T73" fmla="*/ 425 h 553"/>
                    <a:gd name="T74" fmla="*/ 267 w 782"/>
                    <a:gd name="T75" fmla="*/ 436 h 553"/>
                    <a:gd name="T76" fmla="*/ 241 w 782"/>
                    <a:gd name="T77" fmla="*/ 391 h 553"/>
                    <a:gd name="T78" fmla="*/ 160 w 782"/>
                    <a:gd name="T79" fmla="*/ 366 h 553"/>
                    <a:gd name="T80" fmla="*/ 188 w 782"/>
                    <a:gd name="T81" fmla="*/ 414 h 553"/>
                    <a:gd name="T82" fmla="*/ 167 w 782"/>
                    <a:gd name="T83" fmla="*/ 445 h 553"/>
                    <a:gd name="T84" fmla="*/ 136 w 782"/>
                    <a:gd name="T85" fmla="*/ 434 h 553"/>
                    <a:gd name="T86" fmla="*/ 85 w 782"/>
                    <a:gd name="T87" fmla="*/ 355 h 553"/>
                    <a:gd name="T88" fmla="*/ 106 w 782"/>
                    <a:gd name="T89" fmla="*/ 310 h 553"/>
                    <a:gd name="T90" fmla="*/ 119 w 782"/>
                    <a:gd name="T91" fmla="*/ 276 h 553"/>
                    <a:gd name="T92" fmla="*/ 106 w 782"/>
                    <a:gd name="T93" fmla="*/ 162 h 553"/>
                    <a:gd name="T94" fmla="*/ 61 w 782"/>
                    <a:gd name="T95" fmla="*/ 138 h 553"/>
                    <a:gd name="T96" fmla="*/ 39 w 782"/>
                    <a:gd name="T97" fmla="*/ 150 h 553"/>
                    <a:gd name="T98" fmla="*/ 0 w 782"/>
                    <a:gd name="T99" fmla="*/ 162 h 553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782" h="553">
                      <a:moveTo>
                        <a:pt x="0" y="162"/>
                      </a:moveTo>
                      <a:lnTo>
                        <a:pt x="22" y="145"/>
                      </a:lnTo>
                      <a:lnTo>
                        <a:pt x="44" y="112"/>
                      </a:lnTo>
                      <a:lnTo>
                        <a:pt x="71" y="96"/>
                      </a:lnTo>
                      <a:lnTo>
                        <a:pt x="98" y="115"/>
                      </a:lnTo>
                      <a:lnTo>
                        <a:pt x="101" y="130"/>
                      </a:lnTo>
                      <a:lnTo>
                        <a:pt x="95" y="130"/>
                      </a:lnTo>
                      <a:lnTo>
                        <a:pt x="84" y="128"/>
                      </a:lnTo>
                      <a:lnTo>
                        <a:pt x="98" y="145"/>
                      </a:lnTo>
                      <a:lnTo>
                        <a:pt x="155" y="123"/>
                      </a:lnTo>
                      <a:lnTo>
                        <a:pt x="147" y="107"/>
                      </a:lnTo>
                      <a:lnTo>
                        <a:pt x="172" y="79"/>
                      </a:lnTo>
                      <a:lnTo>
                        <a:pt x="188" y="79"/>
                      </a:lnTo>
                      <a:lnTo>
                        <a:pt x="172" y="89"/>
                      </a:lnTo>
                      <a:lnTo>
                        <a:pt x="160" y="109"/>
                      </a:lnTo>
                      <a:lnTo>
                        <a:pt x="160" y="123"/>
                      </a:lnTo>
                      <a:lnTo>
                        <a:pt x="183" y="138"/>
                      </a:lnTo>
                      <a:lnTo>
                        <a:pt x="216" y="95"/>
                      </a:lnTo>
                      <a:lnTo>
                        <a:pt x="330" y="45"/>
                      </a:lnTo>
                      <a:lnTo>
                        <a:pt x="330" y="16"/>
                      </a:lnTo>
                      <a:lnTo>
                        <a:pt x="382" y="5"/>
                      </a:lnTo>
                      <a:lnTo>
                        <a:pt x="412" y="20"/>
                      </a:lnTo>
                      <a:lnTo>
                        <a:pt x="481" y="0"/>
                      </a:lnTo>
                      <a:lnTo>
                        <a:pt x="503" y="10"/>
                      </a:lnTo>
                      <a:lnTo>
                        <a:pt x="549" y="61"/>
                      </a:lnTo>
                      <a:lnTo>
                        <a:pt x="602" y="51"/>
                      </a:lnTo>
                      <a:lnTo>
                        <a:pt x="635" y="69"/>
                      </a:lnTo>
                      <a:lnTo>
                        <a:pt x="718" y="65"/>
                      </a:lnTo>
                      <a:lnTo>
                        <a:pt x="781" y="84"/>
                      </a:lnTo>
                      <a:lnTo>
                        <a:pt x="775" y="112"/>
                      </a:lnTo>
                      <a:lnTo>
                        <a:pt x="722" y="130"/>
                      </a:lnTo>
                      <a:lnTo>
                        <a:pt x="731" y="148"/>
                      </a:lnTo>
                      <a:lnTo>
                        <a:pt x="708" y="158"/>
                      </a:lnTo>
                      <a:lnTo>
                        <a:pt x="707" y="194"/>
                      </a:lnTo>
                      <a:lnTo>
                        <a:pt x="686" y="218"/>
                      </a:lnTo>
                      <a:lnTo>
                        <a:pt x="678" y="196"/>
                      </a:lnTo>
                      <a:lnTo>
                        <a:pt x="689" y="175"/>
                      </a:lnTo>
                      <a:lnTo>
                        <a:pt x="687" y="132"/>
                      </a:lnTo>
                      <a:lnTo>
                        <a:pt x="666" y="154"/>
                      </a:lnTo>
                      <a:lnTo>
                        <a:pt x="650" y="166"/>
                      </a:lnTo>
                      <a:lnTo>
                        <a:pt x="634" y="147"/>
                      </a:lnTo>
                      <a:lnTo>
                        <a:pt x="623" y="196"/>
                      </a:lnTo>
                      <a:lnTo>
                        <a:pt x="635" y="196"/>
                      </a:lnTo>
                      <a:lnTo>
                        <a:pt x="632" y="228"/>
                      </a:lnTo>
                      <a:lnTo>
                        <a:pt x="618" y="263"/>
                      </a:lnTo>
                      <a:lnTo>
                        <a:pt x="600" y="276"/>
                      </a:lnTo>
                      <a:lnTo>
                        <a:pt x="615" y="299"/>
                      </a:lnTo>
                      <a:lnTo>
                        <a:pt x="605" y="315"/>
                      </a:lnTo>
                      <a:lnTo>
                        <a:pt x="602" y="301"/>
                      </a:lnTo>
                      <a:lnTo>
                        <a:pt x="602" y="296"/>
                      </a:lnTo>
                      <a:lnTo>
                        <a:pt x="590" y="288"/>
                      </a:lnTo>
                      <a:lnTo>
                        <a:pt x="572" y="299"/>
                      </a:lnTo>
                      <a:lnTo>
                        <a:pt x="588" y="337"/>
                      </a:lnTo>
                      <a:lnTo>
                        <a:pt x="594" y="356"/>
                      </a:lnTo>
                      <a:lnTo>
                        <a:pt x="574" y="408"/>
                      </a:lnTo>
                      <a:lnTo>
                        <a:pt x="539" y="423"/>
                      </a:lnTo>
                      <a:lnTo>
                        <a:pt x="509" y="420"/>
                      </a:lnTo>
                      <a:lnTo>
                        <a:pt x="524" y="442"/>
                      </a:lnTo>
                      <a:lnTo>
                        <a:pt x="525" y="472"/>
                      </a:lnTo>
                      <a:lnTo>
                        <a:pt x="504" y="507"/>
                      </a:lnTo>
                      <a:lnTo>
                        <a:pt x="480" y="488"/>
                      </a:lnTo>
                      <a:lnTo>
                        <a:pt x="477" y="508"/>
                      </a:lnTo>
                      <a:lnTo>
                        <a:pt x="495" y="526"/>
                      </a:lnTo>
                      <a:lnTo>
                        <a:pt x="510" y="552"/>
                      </a:lnTo>
                      <a:lnTo>
                        <a:pt x="485" y="536"/>
                      </a:lnTo>
                      <a:lnTo>
                        <a:pt x="455" y="449"/>
                      </a:lnTo>
                      <a:lnTo>
                        <a:pt x="418" y="426"/>
                      </a:lnTo>
                      <a:lnTo>
                        <a:pt x="391" y="428"/>
                      </a:lnTo>
                      <a:lnTo>
                        <a:pt x="356" y="477"/>
                      </a:lnTo>
                      <a:lnTo>
                        <a:pt x="361" y="495"/>
                      </a:lnTo>
                      <a:lnTo>
                        <a:pt x="349" y="530"/>
                      </a:lnTo>
                      <a:lnTo>
                        <a:pt x="338" y="530"/>
                      </a:lnTo>
                      <a:lnTo>
                        <a:pt x="298" y="457"/>
                      </a:lnTo>
                      <a:lnTo>
                        <a:pt x="298" y="425"/>
                      </a:lnTo>
                      <a:lnTo>
                        <a:pt x="290" y="437"/>
                      </a:lnTo>
                      <a:lnTo>
                        <a:pt x="267" y="436"/>
                      </a:lnTo>
                      <a:lnTo>
                        <a:pt x="276" y="416"/>
                      </a:lnTo>
                      <a:lnTo>
                        <a:pt x="241" y="391"/>
                      </a:lnTo>
                      <a:lnTo>
                        <a:pt x="197" y="391"/>
                      </a:lnTo>
                      <a:lnTo>
                        <a:pt x="160" y="366"/>
                      </a:lnTo>
                      <a:lnTo>
                        <a:pt x="157" y="391"/>
                      </a:lnTo>
                      <a:lnTo>
                        <a:pt x="188" y="414"/>
                      </a:lnTo>
                      <a:lnTo>
                        <a:pt x="199" y="414"/>
                      </a:lnTo>
                      <a:lnTo>
                        <a:pt x="167" y="445"/>
                      </a:lnTo>
                      <a:lnTo>
                        <a:pt x="136" y="452"/>
                      </a:lnTo>
                      <a:lnTo>
                        <a:pt x="136" y="434"/>
                      </a:lnTo>
                      <a:lnTo>
                        <a:pt x="91" y="372"/>
                      </a:lnTo>
                      <a:lnTo>
                        <a:pt x="85" y="355"/>
                      </a:lnTo>
                      <a:lnTo>
                        <a:pt x="109" y="335"/>
                      </a:lnTo>
                      <a:lnTo>
                        <a:pt x="106" y="310"/>
                      </a:lnTo>
                      <a:lnTo>
                        <a:pt x="106" y="282"/>
                      </a:lnTo>
                      <a:lnTo>
                        <a:pt x="119" y="276"/>
                      </a:lnTo>
                      <a:lnTo>
                        <a:pt x="106" y="263"/>
                      </a:lnTo>
                      <a:lnTo>
                        <a:pt x="106" y="162"/>
                      </a:lnTo>
                      <a:lnTo>
                        <a:pt x="43" y="162"/>
                      </a:lnTo>
                      <a:lnTo>
                        <a:pt x="61" y="138"/>
                      </a:lnTo>
                      <a:lnTo>
                        <a:pt x="60" y="130"/>
                      </a:lnTo>
                      <a:lnTo>
                        <a:pt x="39" y="150"/>
                      </a:lnTo>
                      <a:lnTo>
                        <a:pt x="32" y="162"/>
                      </a:lnTo>
                      <a:lnTo>
                        <a:pt x="0" y="16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3" name="Freeform 21"/>
                <p:cNvSpPr>
                  <a:spLocks/>
                </p:cNvSpPr>
                <p:nvPr/>
              </p:nvSpPr>
              <p:spPr bwMode="grayWhite">
                <a:xfrm>
                  <a:off x="5221" y="3217"/>
                  <a:ext cx="68" cy="113"/>
                </a:xfrm>
                <a:custGeom>
                  <a:avLst/>
                  <a:gdLst>
                    <a:gd name="T0" fmla="*/ 45 w 68"/>
                    <a:gd name="T1" fmla="*/ 0 h 113"/>
                    <a:gd name="T2" fmla="*/ 45 w 68"/>
                    <a:gd name="T3" fmla="*/ 14 h 113"/>
                    <a:gd name="T4" fmla="*/ 39 w 68"/>
                    <a:gd name="T5" fmla="*/ 23 h 113"/>
                    <a:gd name="T6" fmla="*/ 41 w 68"/>
                    <a:gd name="T7" fmla="*/ 38 h 113"/>
                    <a:gd name="T8" fmla="*/ 33 w 68"/>
                    <a:gd name="T9" fmla="*/ 58 h 113"/>
                    <a:gd name="T10" fmla="*/ 22 w 68"/>
                    <a:gd name="T11" fmla="*/ 77 h 113"/>
                    <a:gd name="T12" fmla="*/ 5 w 68"/>
                    <a:gd name="T13" fmla="*/ 89 h 113"/>
                    <a:gd name="T14" fmla="*/ 0 w 68"/>
                    <a:gd name="T15" fmla="*/ 110 h 113"/>
                    <a:gd name="T16" fmla="*/ 7 w 68"/>
                    <a:gd name="T17" fmla="*/ 112 h 113"/>
                    <a:gd name="T18" fmla="*/ 7 w 68"/>
                    <a:gd name="T19" fmla="*/ 92 h 113"/>
                    <a:gd name="T20" fmla="*/ 31 w 68"/>
                    <a:gd name="T21" fmla="*/ 91 h 113"/>
                    <a:gd name="T22" fmla="*/ 49 w 68"/>
                    <a:gd name="T23" fmla="*/ 78 h 113"/>
                    <a:gd name="T24" fmla="*/ 49 w 68"/>
                    <a:gd name="T25" fmla="*/ 51 h 113"/>
                    <a:gd name="T26" fmla="*/ 55 w 68"/>
                    <a:gd name="T27" fmla="*/ 41 h 113"/>
                    <a:gd name="T28" fmla="*/ 46 w 68"/>
                    <a:gd name="T29" fmla="*/ 24 h 113"/>
                    <a:gd name="T30" fmla="*/ 59 w 68"/>
                    <a:gd name="T31" fmla="*/ 19 h 113"/>
                    <a:gd name="T32" fmla="*/ 67 w 68"/>
                    <a:gd name="T33" fmla="*/ 5 h 113"/>
                    <a:gd name="T34" fmla="*/ 49 w 68"/>
                    <a:gd name="T35" fmla="*/ 7 h 113"/>
                    <a:gd name="T36" fmla="*/ 45 w 68"/>
                    <a:gd name="T37" fmla="*/ 0 h 11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68" h="113">
                      <a:moveTo>
                        <a:pt x="45" y="0"/>
                      </a:moveTo>
                      <a:lnTo>
                        <a:pt x="45" y="14"/>
                      </a:lnTo>
                      <a:lnTo>
                        <a:pt x="39" y="23"/>
                      </a:lnTo>
                      <a:lnTo>
                        <a:pt x="41" y="38"/>
                      </a:lnTo>
                      <a:lnTo>
                        <a:pt x="33" y="58"/>
                      </a:lnTo>
                      <a:lnTo>
                        <a:pt x="22" y="77"/>
                      </a:lnTo>
                      <a:lnTo>
                        <a:pt x="5" y="89"/>
                      </a:lnTo>
                      <a:lnTo>
                        <a:pt x="0" y="110"/>
                      </a:lnTo>
                      <a:lnTo>
                        <a:pt x="7" y="112"/>
                      </a:lnTo>
                      <a:lnTo>
                        <a:pt x="7" y="92"/>
                      </a:lnTo>
                      <a:lnTo>
                        <a:pt x="31" y="91"/>
                      </a:lnTo>
                      <a:lnTo>
                        <a:pt x="49" y="78"/>
                      </a:lnTo>
                      <a:lnTo>
                        <a:pt x="49" y="51"/>
                      </a:lnTo>
                      <a:lnTo>
                        <a:pt x="55" y="41"/>
                      </a:lnTo>
                      <a:lnTo>
                        <a:pt x="46" y="24"/>
                      </a:lnTo>
                      <a:lnTo>
                        <a:pt x="59" y="19"/>
                      </a:lnTo>
                      <a:lnTo>
                        <a:pt x="67" y="5"/>
                      </a:lnTo>
                      <a:lnTo>
                        <a:pt x="49" y="7"/>
                      </a:lnTo>
                      <a:lnTo>
                        <a:pt x="45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4" name="Freeform 22"/>
                <p:cNvSpPr>
                  <a:spLocks/>
                </p:cNvSpPr>
                <p:nvPr/>
              </p:nvSpPr>
              <p:spPr bwMode="grayWhite">
                <a:xfrm>
                  <a:off x="4967" y="3518"/>
                  <a:ext cx="17" cy="26"/>
                </a:xfrm>
                <a:custGeom>
                  <a:avLst/>
                  <a:gdLst>
                    <a:gd name="T0" fmla="*/ 8 w 17"/>
                    <a:gd name="T1" fmla="*/ 0 h 26"/>
                    <a:gd name="T2" fmla="*/ 0 w 17"/>
                    <a:gd name="T3" fmla="*/ 11 h 26"/>
                    <a:gd name="T4" fmla="*/ 5 w 17"/>
                    <a:gd name="T5" fmla="*/ 25 h 26"/>
                    <a:gd name="T6" fmla="*/ 16 w 17"/>
                    <a:gd name="T7" fmla="*/ 15 h 26"/>
                    <a:gd name="T8" fmla="*/ 8 w 17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7" h="26">
                      <a:moveTo>
                        <a:pt x="8" y="0"/>
                      </a:moveTo>
                      <a:lnTo>
                        <a:pt x="0" y="11"/>
                      </a:lnTo>
                      <a:lnTo>
                        <a:pt x="5" y="25"/>
                      </a:lnTo>
                      <a:lnTo>
                        <a:pt x="16" y="15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5" name="Freeform 23"/>
                <p:cNvSpPr>
                  <a:spLocks/>
                </p:cNvSpPr>
                <p:nvPr/>
              </p:nvSpPr>
              <p:spPr bwMode="grayWhite">
                <a:xfrm>
                  <a:off x="5069" y="3545"/>
                  <a:ext cx="158" cy="68"/>
                </a:xfrm>
                <a:custGeom>
                  <a:avLst/>
                  <a:gdLst>
                    <a:gd name="T0" fmla="*/ 0 w 158"/>
                    <a:gd name="T1" fmla="*/ 0 h 68"/>
                    <a:gd name="T2" fmla="*/ 23 w 158"/>
                    <a:gd name="T3" fmla="*/ 5 h 68"/>
                    <a:gd name="T4" fmla="*/ 58 w 158"/>
                    <a:gd name="T5" fmla="*/ 29 h 68"/>
                    <a:gd name="T6" fmla="*/ 53 w 158"/>
                    <a:gd name="T7" fmla="*/ 43 h 68"/>
                    <a:gd name="T8" fmla="*/ 82 w 158"/>
                    <a:gd name="T9" fmla="*/ 55 h 68"/>
                    <a:gd name="T10" fmla="*/ 157 w 158"/>
                    <a:gd name="T11" fmla="*/ 55 h 68"/>
                    <a:gd name="T12" fmla="*/ 75 w 158"/>
                    <a:gd name="T13" fmla="*/ 67 h 68"/>
                    <a:gd name="T14" fmla="*/ 53 w 158"/>
                    <a:gd name="T15" fmla="*/ 43 h 68"/>
                    <a:gd name="T16" fmla="*/ 32 w 158"/>
                    <a:gd name="T17" fmla="*/ 38 h 68"/>
                    <a:gd name="T18" fmla="*/ 0 w 158"/>
                    <a:gd name="T19" fmla="*/ 0 h 6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58" h="68">
                      <a:moveTo>
                        <a:pt x="0" y="0"/>
                      </a:moveTo>
                      <a:lnTo>
                        <a:pt x="23" y="5"/>
                      </a:lnTo>
                      <a:lnTo>
                        <a:pt x="58" y="29"/>
                      </a:lnTo>
                      <a:lnTo>
                        <a:pt x="53" y="43"/>
                      </a:lnTo>
                      <a:lnTo>
                        <a:pt x="82" y="55"/>
                      </a:lnTo>
                      <a:lnTo>
                        <a:pt x="157" y="55"/>
                      </a:lnTo>
                      <a:lnTo>
                        <a:pt x="75" y="67"/>
                      </a:lnTo>
                      <a:lnTo>
                        <a:pt x="53" y="43"/>
                      </a:lnTo>
                      <a:lnTo>
                        <a:pt x="32" y="3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" name="Freeform 24"/>
                <p:cNvSpPr>
                  <a:spLocks/>
                </p:cNvSpPr>
                <p:nvPr/>
              </p:nvSpPr>
              <p:spPr bwMode="grayWhite">
                <a:xfrm>
                  <a:off x="5195" y="3601"/>
                  <a:ext cx="169" cy="159"/>
                </a:xfrm>
                <a:custGeom>
                  <a:avLst/>
                  <a:gdLst>
                    <a:gd name="T0" fmla="*/ 135 w 169"/>
                    <a:gd name="T1" fmla="*/ 155 h 159"/>
                    <a:gd name="T2" fmla="*/ 127 w 169"/>
                    <a:gd name="T3" fmla="*/ 152 h 159"/>
                    <a:gd name="T4" fmla="*/ 110 w 169"/>
                    <a:gd name="T5" fmla="*/ 134 h 159"/>
                    <a:gd name="T6" fmla="*/ 92 w 169"/>
                    <a:gd name="T7" fmla="*/ 130 h 159"/>
                    <a:gd name="T8" fmla="*/ 88 w 169"/>
                    <a:gd name="T9" fmla="*/ 119 h 159"/>
                    <a:gd name="T10" fmla="*/ 78 w 169"/>
                    <a:gd name="T11" fmla="*/ 111 h 159"/>
                    <a:gd name="T12" fmla="*/ 62 w 169"/>
                    <a:gd name="T13" fmla="*/ 111 h 159"/>
                    <a:gd name="T14" fmla="*/ 44 w 169"/>
                    <a:gd name="T15" fmla="*/ 118 h 159"/>
                    <a:gd name="T16" fmla="*/ 28 w 169"/>
                    <a:gd name="T17" fmla="*/ 121 h 159"/>
                    <a:gd name="T18" fmla="*/ 10 w 169"/>
                    <a:gd name="T19" fmla="*/ 121 h 159"/>
                    <a:gd name="T20" fmla="*/ 10 w 169"/>
                    <a:gd name="T21" fmla="*/ 109 h 159"/>
                    <a:gd name="T22" fmla="*/ 3 w 169"/>
                    <a:gd name="T23" fmla="*/ 91 h 159"/>
                    <a:gd name="T24" fmla="*/ 2 w 169"/>
                    <a:gd name="T25" fmla="*/ 81 h 159"/>
                    <a:gd name="T26" fmla="*/ 2 w 169"/>
                    <a:gd name="T27" fmla="*/ 56 h 159"/>
                    <a:gd name="T28" fmla="*/ 31 w 169"/>
                    <a:gd name="T29" fmla="*/ 43 h 159"/>
                    <a:gd name="T30" fmla="*/ 34 w 169"/>
                    <a:gd name="T31" fmla="*/ 29 h 159"/>
                    <a:gd name="T32" fmla="*/ 40 w 169"/>
                    <a:gd name="T33" fmla="*/ 30 h 159"/>
                    <a:gd name="T34" fmla="*/ 55 w 169"/>
                    <a:gd name="T35" fmla="*/ 15 h 159"/>
                    <a:gd name="T36" fmla="*/ 70 w 169"/>
                    <a:gd name="T37" fmla="*/ 17 h 159"/>
                    <a:gd name="T38" fmla="*/ 80 w 169"/>
                    <a:gd name="T39" fmla="*/ 7 h 159"/>
                    <a:gd name="T40" fmla="*/ 89 w 169"/>
                    <a:gd name="T41" fmla="*/ 5 h 159"/>
                    <a:gd name="T42" fmla="*/ 103 w 169"/>
                    <a:gd name="T43" fmla="*/ 24 h 159"/>
                    <a:gd name="T44" fmla="*/ 116 w 169"/>
                    <a:gd name="T45" fmla="*/ 30 h 159"/>
                    <a:gd name="T46" fmla="*/ 117 w 169"/>
                    <a:gd name="T47" fmla="*/ 11 h 159"/>
                    <a:gd name="T48" fmla="*/ 122 w 169"/>
                    <a:gd name="T49" fmla="*/ 0 h 159"/>
                    <a:gd name="T50" fmla="*/ 132 w 169"/>
                    <a:gd name="T51" fmla="*/ 15 h 159"/>
                    <a:gd name="T52" fmla="*/ 140 w 169"/>
                    <a:gd name="T53" fmla="*/ 43 h 159"/>
                    <a:gd name="T54" fmla="*/ 156 w 169"/>
                    <a:gd name="T55" fmla="*/ 59 h 159"/>
                    <a:gd name="T56" fmla="*/ 165 w 169"/>
                    <a:gd name="T57" fmla="*/ 72 h 159"/>
                    <a:gd name="T58" fmla="*/ 168 w 169"/>
                    <a:gd name="T59" fmla="*/ 95 h 159"/>
                    <a:gd name="T60" fmla="*/ 157 w 169"/>
                    <a:gd name="T61" fmla="*/ 121 h 159"/>
                    <a:gd name="T62" fmla="*/ 155 w 169"/>
                    <a:gd name="T63" fmla="*/ 145 h 159"/>
                    <a:gd name="T64" fmla="*/ 140 w 169"/>
                    <a:gd name="T65" fmla="*/ 154 h 159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69" h="159">
                      <a:moveTo>
                        <a:pt x="140" y="154"/>
                      </a:moveTo>
                      <a:lnTo>
                        <a:pt x="135" y="155"/>
                      </a:lnTo>
                      <a:lnTo>
                        <a:pt x="132" y="158"/>
                      </a:lnTo>
                      <a:lnTo>
                        <a:pt x="127" y="152"/>
                      </a:lnTo>
                      <a:lnTo>
                        <a:pt x="112" y="145"/>
                      </a:lnTo>
                      <a:lnTo>
                        <a:pt x="110" y="134"/>
                      </a:lnTo>
                      <a:lnTo>
                        <a:pt x="105" y="130"/>
                      </a:lnTo>
                      <a:lnTo>
                        <a:pt x="92" y="130"/>
                      </a:lnTo>
                      <a:lnTo>
                        <a:pt x="92" y="122"/>
                      </a:lnTo>
                      <a:lnTo>
                        <a:pt x="88" y="119"/>
                      </a:lnTo>
                      <a:lnTo>
                        <a:pt x="87" y="112"/>
                      </a:lnTo>
                      <a:lnTo>
                        <a:pt x="78" y="111"/>
                      </a:lnTo>
                      <a:lnTo>
                        <a:pt x="70" y="109"/>
                      </a:lnTo>
                      <a:lnTo>
                        <a:pt x="62" y="111"/>
                      </a:lnTo>
                      <a:lnTo>
                        <a:pt x="62" y="112"/>
                      </a:lnTo>
                      <a:lnTo>
                        <a:pt x="44" y="118"/>
                      </a:lnTo>
                      <a:lnTo>
                        <a:pt x="44" y="121"/>
                      </a:lnTo>
                      <a:lnTo>
                        <a:pt x="28" y="121"/>
                      </a:lnTo>
                      <a:lnTo>
                        <a:pt x="20" y="126"/>
                      </a:lnTo>
                      <a:lnTo>
                        <a:pt x="10" y="121"/>
                      </a:lnTo>
                      <a:lnTo>
                        <a:pt x="10" y="119"/>
                      </a:lnTo>
                      <a:lnTo>
                        <a:pt x="10" y="109"/>
                      </a:lnTo>
                      <a:lnTo>
                        <a:pt x="7" y="99"/>
                      </a:lnTo>
                      <a:lnTo>
                        <a:pt x="3" y="91"/>
                      </a:lnTo>
                      <a:lnTo>
                        <a:pt x="5" y="84"/>
                      </a:lnTo>
                      <a:lnTo>
                        <a:pt x="2" y="81"/>
                      </a:lnTo>
                      <a:lnTo>
                        <a:pt x="0" y="66"/>
                      </a:lnTo>
                      <a:lnTo>
                        <a:pt x="2" y="56"/>
                      </a:lnTo>
                      <a:lnTo>
                        <a:pt x="11" y="48"/>
                      </a:lnTo>
                      <a:lnTo>
                        <a:pt x="31" y="43"/>
                      </a:lnTo>
                      <a:lnTo>
                        <a:pt x="36" y="36"/>
                      </a:lnTo>
                      <a:lnTo>
                        <a:pt x="34" y="29"/>
                      </a:lnTo>
                      <a:lnTo>
                        <a:pt x="39" y="27"/>
                      </a:lnTo>
                      <a:lnTo>
                        <a:pt x="40" y="30"/>
                      </a:lnTo>
                      <a:lnTo>
                        <a:pt x="42" y="25"/>
                      </a:lnTo>
                      <a:lnTo>
                        <a:pt x="55" y="15"/>
                      </a:lnTo>
                      <a:lnTo>
                        <a:pt x="62" y="20"/>
                      </a:lnTo>
                      <a:lnTo>
                        <a:pt x="70" y="17"/>
                      </a:lnTo>
                      <a:lnTo>
                        <a:pt x="72" y="9"/>
                      </a:lnTo>
                      <a:lnTo>
                        <a:pt x="80" y="7"/>
                      </a:lnTo>
                      <a:lnTo>
                        <a:pt x="78" y="1"/>
                      </a:lnTo>
                      <a:lnTo>
                        <a:pt x="89" y="5"/>
                      </a:lnTo>
                      <a:lnTo>
                        <a:pt x="98" y="3"/>
                      </a:lnTo>
                      <a:lnTo>
                        <a:pt x="103" y="24"/>
                      </a:lnTo>
                      <a:lnTo>
                        <a:pt x="110" y="30"/>
                      </a:lnTo>
                      <a:lnTo>
                        <a:pt x="116" y="30"/>
                      </a:lnTo>
                      <a:lnTo>
                        <a:pt x="119" y="17"/>
                      </a:lnTo>
                      <a:lnTo>
                        <a:pt x="117" y="11"/>
                      </a:lnTo>
                      <a:lnTo>
                        <a:pt x="119" y="1"/>
                      </a:lnTo>
                      <a:lnTo>
                        <a:pt x="122" y="0"/>
                      </a:lnTo>
                      <a:lnTo>
                        <a:pt x="127" y="12"/>
                      </a:lnTo>
                      <a:lnTo>
                        <a:pt x="132" y="15"/>
                      </a:lnTo>
                      <a:lnTo>
                        <a:pt x="135" y="27"/>
                      </a:lnTo>
                      <a:lnTo>
                        <a:pt x="140" y="43"/>
                      </a:lnTo>
                      <a:lnTo>
                        <a:pt x="147" y="47"/>
                      </a:lnTo>
                      <a:lnTo>
                        <a:pt x="156" y="59"/>
                      </a:lnTo>
                      <a:lnTo>
                        <a:pt x="157" y="65"/>
                      </a:lnTo>
                      <a:lnTo>
                        <a:pt x="165" y="72"/>
                      </a:lnTo>
                      <a:lnTo>
                        <a:pt x="168" y="85"/>
                      </a:lnTo>
                      <a:lnTo>
                        <a:pt x="168" y="95"/>
                      </a:lnTo>
                      <a:lnTo>
                        <a:pt x="165" y="111"/>
                      </a:lnTo>
                      <a:lnTo>
                        <a:pt x="157" y="121"/>
                      </a:lnTo>
                      <a:lnTo>
                        <a:pt x="155" y="134"/>
                      </a:lnTo>
                      <a:lnTo>
                        <a:pt x="155" y="145"/>
                      </a:lnTo>
                      <a:lnTo>
                        <a:pt x="147" y="147"/>
                      </a:lnTo>
                      <a:lnTo>
                        <a:pt x="140" y="15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7" name="Freeform 25"/>
                <p:cNvSpPr>
                  <a:spLocks/>
                </p:cNvSpPr>
                <p:nvPr/>
              </p:nvSpPr>
              <p:spPr bwMode="grayWhite">
                <a:xfrm>
                  <a:off x="5330" y="3768"/>
                  <a:ext cx="17" cy="20"/>
                </a:xfrm>
                <a:custGeom>
                  <a:avLst/>
                  <a:gdLst>
                    <a:gd name="T0" fmla="*/ 8 w 17"/>
                    <a:gd name="T1" fmla="*/ 16 h 20"/>
                    <a:gd name="T2" fmla="*/ 2 w 17"/>
                    <a:gd name="T3" fmla="*/ 13 h 20"/>
                    <a:gd name="T4" fmla="*/ 2 w 17"/>
                    <a:gd name="T5" fmla="*/ 10 h 20"/>
                    <a:gd name="T6" fmla="*/ 2 w 17"/>
                    <a:gd name="T7" fmla="*/ 8 h 20"/>
                    <a:gd name="T8" fmla="*/ 1 w 17"/>
                    <a:gd name="T9" fmla="*/ 5 h 20"/>
                    <a:gd name="T10" fmla="*/ 0 w 17"/>
                    <a:gd name="T11" fmla="*/ 0 h 20"/>
                    <a:gd name="T12" fmla="*/ 2 w 17"/>
                    <a:gd name="T13" fmla="*/ 0 h 20"/>
                    <a:gd name="T14" fmla="*/ 8 w 17"/>
                    <a:gd name="T15" fmla="*/ 2 h 20"/>
                    <a:gd name="T16" fmla="*/ 11 w 17"/>
                    <a:gd name="T17" fmla="*/ 2 h 20"/>
                    <a:gd name="T18" fmla="*/ 12 w 17"/>
                    <a:gd name="T19" fmla="*/ 2 h 20"/>
                    <a:gd name="T20" fmla="*/ 16 w 17"/>
                    <a:gd name="T21" fmla="*/ 0 h 20"/>
                    <a:gd name="T22" fmla="*/ 16 w 17"/>
                    <a:gd name="T23" fmla="*/ 8 h 20"/>
                    <a:gd name="T24" fmla="*/ 14 w 17"/>
                    <a:gd name="T25" fmla="*/ 10 h 20"/>
                    <a:gd name="T26" fmla="*/ 12 w 17"/>
                    <a:gd name="T27" fmla="*/ 13 h 20"/>
                    <a:gd name="T28" fmla="*/ 12 w 17"/>
                    <a:gd name="T29" fmla="*/ 16 h 20"/>
                    <a:gd name="T30" fmla="*/ 11 w 17"/>
                    <a:gd name="T31" fmla="*/ 16 h 20"/>
                    <a:gd name="T32" fmla="*/ 11 w 17"/>
                    <a:gd name="T33" fmla="*/ 19 h 20"/>
                    <a:gd name="T34" fmla="*/ 8 w 17"/>
                    <a:gd name="T35" fmla="*/ 16 h 2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7" h="20">
                      <a:moveTo>
                        <a:pt x="8" y="16"/>
                      </a:moveTo>
                      <a:lnTo>
                        <a:pt x="2" y="13"/>
                      </a:lnTo>
                      <a:lnTo>
                        <a:pt x="2" y="10"/>
                      </a:lnTo>
                      <a:lnTo>
                        <a:pt x="2" y="8"/>
                      </a:lnTo>
                      <a:lnTo>
                        <a:pt x="1" y="5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8" y="2"/>
                      </a:lnTo>
                      <a:lnTo>
                        <a:pt x="11" y="2"/>
                      </a:lnTo>
                      <a:lnTo>
                        <a:pt x="12" y="2"/>
                      </a:lnTo>
                      <a:lnTo>
                        <a:pt x="16" y="0"/>
                      </a:lnTo>
                      <a:lnTo>
                        <a:pt x="16" y="8"/>
                      </a:lnTo>
                      <a:lnTo>
                        <a:pt x="14" y="10"/>
                      </a:lnTo>
                      <a:lnTo>
                        <a:pt x="12" y="13"/>
                      </a:lnTo>
                      <a:lnTo>
                        <a:pt x="12" y="16"/>
                      </a:lnTo>
                      <a:lnTo>
                        <a:pt x="11" y="16"/>
                      </a:lnTo>
                      <a:lnTo>
                        <a:pt x="11" y="19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" name="Freeform 26"/>
                <p:cNvSpPr>
                  <a:spLocks/>
                </p:cNvSpPr>
                <p:nvPr/>
              </p:nvSpPr>
              <p:spPr bwMode="grayWhite">
                <a:xfrm>
                  <a:off x="4739" y="3587"/>
                  <a:ext cx="19" cy="76"/>
                </a:xfrm>
                <a:custGeom>
                  <a:avLst/>
                  <a:gdLst>
                    <a:gd name="T0" fmla="*/ 2 w 19"/>
                    <a:gd name="T1" fmla="*/ 26 h 76"/>
                    <a:gd name="T2" fmla="*/ 9 w 19"/>
                    <a:gd name="T3" fmla="*/ 20 h 76"/>
                    <a:gd name="T4" fmla="*/ 14 w 19"/>
                    <a:gd name="T5" fmla="*/ 0 h 76"/>
                    <a:gd name="T6" fmla="*/ 18 w 19"/>
                    <a:gd name="T7" fmla="*/ 30 h 76"/>
                    <a:gd name="T8" fmla="*/ 12 w 19"/>
                    <a:gd name="T9" fmla="*/ 67 h 76"/>
                    <a:gd name="T10" fmla="*/ 0 w 19"/>
                    <a:gd name="T11" fmla="*/ 75 h 76"/>
                    <a:gd name="T12" fmla="*/ 0 w 19"/>
                    <a:gd name="T13" fmla="*/ 57 h 76"/>
                    <a:gd name="T14" fmla="*/ 3 w 19"/>
                    <a:gd name="T15" fmla="*/ 45 h 76"/>
                    <a:gd name="T16" fmla="*/ 2 w 19"/>
                    <a:gd name="T17" fmla="*/ 26 h 7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9" h="76">
                      <a:moveTo>
                        <a:pt x="2" y="26"/>
                      </a:moveTo>
                      <a:lnTo>
                        <a:pt x="9" y="20"/>
                      </a:lnTo>
                      <a:lnTo>
                        <a:pt x="14" y="0"/>
                      </a:lnTo>
                      <a:lnTo>
                        <a:pt x="18" y="30"/>
                      </a:lnTo>
                      <a:lnTo>
                        <a:pt x="12" y="67"/>
                      </a:lnTo>
                      <a:lnTo>
                        <a:pt x="0" y="75"/>
                      </a:lnTo>
                      <a:lnTo>
                        <a:pt x="0" y="57"/>
                      </a:lnTo>
                      <a:lnTo>
                        <a:pt x="3" y="45"/>
                      </a:lnTo>
                      <a:lnTo>
                        <a:pt x="2" y="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027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857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573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56" name="Rectangle 32">
            <a:extLst>
              <a:ext uri="{FF2B5EF4-FFF2-40B4-BE49-F238E27FC236}">
                <a16:creationId xmlns:a16="http://schemas.microsoft.com/office/drawing/2014/main" id="{4C4666EB-ABDC-4260-9E3A-7385586920E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8" name="Rectangle 34">
            <a:extLst>
              <a:ext uri="{FF2B5EF4-FFF2-40B4-BE49-F238E27FC236}">
                <a16:creationId xmlns:a16="http://schemas.microsoft.com/office/drawing/2014/main" id="{CD0B56C2-FCF7-44A2-9F2A-5B0AD2E39E5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pPr>
              <a:defRPr/>
            </a:pPr>
            <a:fld id="{3DA8F49D-5435-4D62-8F34-029311AF50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35">
            <a:extLst>
              <a:ext uri="{FF2B5EF4-FFF2-40B4-BE49-F238E27FC236}">
                <a16:creationId xmlns:a16="http://schemas.microsoft.com/office/drawing/2014/main" id="{6C7EB235-14A8-4C82-B8F2-61093A859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6432550"/>
            <a:ext cx="55816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000" dirty="0">
                <a:latin typeface="Arial" charset="0"/>
                <a:cs typeface="+mn-cs"/>
              </a:rPr>
              <a:t>Liang, Introduction to Java Programming and Data Structures, Twelfth Edition, (c) 2020  Pearson Education,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54475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19" r:id="rId1"/>
    <p:sldLayoutId id="2147484420" r:id="rId2"/>
    <p:sldLayoutId id="2147484421" r:id="rId3"/>
    <p:sldLayoutId id="2147484422" r:id="rId4"/>
    <p:sldLayoutId id="2147484423" r:id="rId5"/>
    <p:sldLayoutId id="2147484424" r:id="rId6"/>
    <p:sldLayoutId id="2147484425" r:id="rId7"/>
    <p:sldLayoutId id="2147484426" r:id="rId8"/>
    <p:sldLayoutId id="2147484427" r:id="rId9"/>
    <p:sldLayoutId id="2147484428" r:id="rId10"/>
    <p:sldLayoutId id="214748442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/>
        <a:buChar char="F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/>
        <a:buChar char="u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whatismyipaddress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mediaglobe.com/public-vs-private-ip-address-differences-and-range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TCP_and_UDP_port_numbers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eilly.com/library/view/internet-core-protocols/1565925726/re04.html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vast.com/c-ipv4-vs-ipv6-addresses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pPr algn="l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solidFill>
                  <a:schemeClr val="tx2"/>
                </a:solidFill>
                <a:ea typeface="+mj-ea"/>
                <a:cs typeface="+mj-cs"/>
                <a:sym typeface="Times New Roman"/>
              </a:rPr>
              <a:t>Monday, 4/25/22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545" y="1066800"/>
            <a:ext cx="7772400" cy="5410200"/>
          </a:xfrm>
        </p:spPr>
        <p:txBody>
          <a:bodyPr/>
          <a:lstStyle/>
          <a:p>
            <a:r>
              <a:rPr lang="en-US" sz="2400" dirty="0"/>
              <a:t>Any Questions?</a:t>
            </a:r>
          </a:p>
          <a:p>
            <a:pPr lvl="1"/>
            <a:r>
              <a:rPr lang="en-US" sz="2000" dirty="0"/>
              <a:t>Project 6</a:t>
            </a:r>
          </a:p>
          <a:p>
            <a:pPr lvl="1"/>
            <a:r>
              <a:rPr lang="en-US" sz="2000" dirty="0"/>
              <a:t>Course Evaluation</a:t>
            </a:r>
          </a:p>
          <a:p>
            <a:r>
              <a:rPr lang="en-US" sz="2400" dirty="0"/>
              <a:t>Networking (Module 22)</a:t>
            </a:r>
          </a:p>
          <a:p>
            <a:r>
              <a:rPr lang="en-US" sz="2400" dirty="0"/>
              <a:t>End of Semester is Here</a:t>
            </a:r>
          </a:p>
          <a:p>
            <a:pPr lvl="1"/>
            <a:r>
              <a:rPr lang="en-US" sz="2000" dirty="0"/>
              <a:t>Other Data Structures </a:t>
            </a:r>
          </a:p>
          <a:p>
            <a:pPr lvl="1"/>
            <a:r>
              <a:rPr lang="en-US" sz="2000" dirty="0"/>
              <a:t>Final Exam</a:t>
            </a:r>
            <a:endParaRPr lang="en-US" dirty="0">
              <a:cs typeface="ＭＳ Ｐゴシック" pitchFamily="-107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697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3"/>
          <p:cNvSpPr txBox="1">
            <a:spLocks noChangeArrowheads="1"/>
          </p:cNvSpPr>
          <p:nvPr/>
        </p:nvSpPr>
        <p:spPr bwMode="auto">
          <a:xfrm>
            <a:off x="457200" y="76200"/>
            <a:ext cx="6934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457200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</a:rPr>
              <a:t>Domain Naming Service</a:t>
            </a:r>
          </a:p>
        </p:txBody>
      </p:sp>
      <p:sp>
        <p:nvSpPr>
          <p:cNvPr id="33795" name="Text Box 4"/>
          <p:cNvSpPr txBox="1">
            <a:spLocks noChangeArrowheads="1"/>
          </p:cNvSpPr>
          <p:nvPr/>
        </p:nvSpPr>
        <p:spPr bwMode="auto">
          <a:xfrm>
            <a:off x="381000" y="914400"/>
            <a:ext cx="838200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>
                <a:solidFill>
                  <a:prstClr val="black"/>
                </a:solidFill>
              </a:rPr>
              <a:t>In addition to an IP address, computers can have an easy-to-remember </a:t>
            </a:r>
            <a:r>
              <a:rPr lang="en-US" sz="2400" b="0" i="1" dirty="0">
                <a:solidFill>
                  <a:prstClr val="black"/>
                </a:solidFill>
              </a:rPr>
              <a:t>domain name</a:t>
            </a:r>
            <a:r>
              <a:rPr lang="en-US" sz="2400" b="0" dirty="0">
                <a:solidFill>
                  <a:prstClr val="black"/>
                </a:solidFill>
              </a:rPr>
              <a:t>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b="0" i="1" dirty="0">
                <a:solidFill>
                  <a:prstClr val="black"/>
                </a:solidFill>
              </a:rPr>
              <a:t>For example, </a:t>
            </a:r>
            <a:r>
              <a:rPr lang="en-US" sz="2000" b="0" i="1" dirty="0">
                <a:solidFill>
                  <a:srgbClr val="6E7069"/>
                </a:solidFill>
                <a:latin typeface="Courier New" pitchFamily="49" charset="0"/>
              </a:rPr>
              <a:t>montgomerycollege.edu</a:t>
            </a:r>
            <a:r>
              <a:rPr lang="en-US" sz="2000" b="0" i="1" dirty="0">
                <a:solidFill>
                  <a:srgbClr val="6E7069"/>
                </a:solidFill>
              </a:rPr>
              <a:t>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i="1" dirty="0">
                <a:solidFill>
                  <a:prstClr val="black"/>
                </a:solidFill>
              </a:rPr>
              <a:t>Domain Naming Service</a:t>
            </a:r>
            <a:r>
              <a:rPr lang="en-US" sz="2400" b="0" dirty="0">
                <a:solidFill>
                  <a:prstClr val="black"/>
                </a:solidFill>
              </a:rPr>
              <a:t> (DNS): translates from </a:t>
            </a:r>
            <a:r>
              <a:rPr lang="en-US" sz="2400" b="0" dirty="0">
                <a:solidFill>
                  <a:srgbClr val="7030A0"/>
                </a:solidFill>
              </a:rPr>
              <a:t>domain name </a:t>
            </a:r>
            <a:r>
              <a:rPr lang="en-US" sz="2400" b="0" dirty="0">
                <a:solidFill>
                  <a:prstClr val="black"/>
                </a:solidFill>
              </a:rPr>
              <a:t>to </a:t>
            </a:r>
            <a:r>
              <a:rPr lang="en-US" sz="2400" b="0" dirty="0">
                <a:solidFill>
                  <a:srgbClr val="7030A0"/>
                </a:solidFill>
              </a:rPr>
              <a:t>IP address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>
                <a:solidFill>
                  <a:prstClr val="black"/>
                </a:solidFill>
              </a:rPr>
              <a:t>When </a:t>
            </a:r>
            <a:r>
              <a:rPr lang="en-US" sz="2400" i="1" dirty="0">
                <a:solidFill>
                  <a:srgbClr val="7030A0"/>
                </a:solidFill>
              </a:rPr>
              <a:t>A</a:t>
            </a:r>
            <a:r>
              <a:rPr lang="en-US" sz="2400" b="0" dirty="0">
                <a:solidFill>
                  <a:prstClr val="black"/>
                </a:solidFill>
              </a:rPr>
              <a:t> wants to request data from a domain name: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b="0" i="1" dirty="0">
                <a:solidFill>
                  <a:prstClr val="black"/>
                </a:solidFill>
              </a:rPr>
              <a:t>It asks the DNS for the numeric Internet Address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b="0" i="1" dirty="0">
                <a:solidFill>
                  <a:prstClr val="black"/>
                </a:solidFill>
              </a:rPr>
              <a:t>It includes the numeric address with the request for data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b="0" i="1" dirty="0">
                <a:solidFill>
                  <a:prstClr val="black"/>
                </a:solidFill>
              </a:rPr>
              <a:t>The </a:t>
            </a:r>
            <a:r>
              <a:rPr lang="en-US" sz="2000" i="1" dirty="0">
                <a:solidFill>
                  <a:srgbClr val="7030A0"/>
                </a:solidFill>
              </a:rPr>
              <a:t>ping</a:t>
            </a:r>
            <a:r>
              <a:rPr lang="en-US" sz="2000" b="0" i="1" dirty="0">
                <a:solidFill>
                  <a:prstClr val="black"/>
                </a:solidFill>
              </a:rPr>
              <a:t> command </a:t>
            </a:r>
          </a:p>
        </p:txBody>
      </p:sp>
      <p:sp>
        <p:nvSpPr>
          <p:cNvPr id="2" name="Striped Right Arrow 1"/>
          <p:cNvSpPr/>
          <p:nvPr/>
        </p:nvSpPr>
        <p:spPr>
          <a:xfrm>
            <a:off x="152400" y="4724400"/>
            <a:ext cx="533400" cy="152400"/>
          </a:xfrm>
          <a:prstGeom prst="strip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40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83FDF5F-B031-42BE-B4BD-C1259574157B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itchFamily="-107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itchFamily="-107" charset="-128"/>
              <a:cs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pPr algn="l"/>
            <a:r>
              <a:rPr lang="en-US" altLang="en-US" sz="4000" b="1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</a:rPr>
              <a:t>Client | Server Communications</a:t>
            </a:r>
          </a:p>
        </p:txBody>
      </p:sp>
      <p:sp>
        <p:nvSpPr>
          <p:cNvPr id="6148" name="Rectangle 11"/>
          <p:cNvSpPr>
            <a:spLocks noChangeArrowheads="1"/>
          </p:cNvSpPr>
          <p:nvPr/>
        </p:nvSpPr>
        <p:spPr bwMode="auto">
          <a:xfrm>
            <a:off x="234315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itchFamily="-107" charset="-128"/>
              <a:cs typeface="Arial" panose="020B0604020202020204" pitchFamily="34" charset="0"/>
            </a:endParaRPr>
          </a:p>
        </p:txBody>
      </p:sp>
      <p:graphicFrame>
        <p:nvGraphicFramePr>
          <p:cNvPr id="6149" name="Object 10"/>
          <p:cNvGraphicFramePr>
            <a:graphicFrameLocks noChangeAspect="1"/>
          </p:cNvGraphicFramePr>
          <p:nvPr/>
        </p:nvGraphicFramePr>
        <p:xfrm>
          <a:off x="1447800" y="3200400"/>
          <a:ext cx="6096000" cy="226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r:id="rId3" imgW="4457700" imgH="1658112" progId="Word.Picture.8">
                  <p:embed/>
                </p:oleObj>
              </mc:Choice>
              <mc:Fallback>
                <p:oleObj r:id="rId3" imgW="4457700" imgH="1658112" progId="Word.Picture.8">
                  <p:embed/>
                  <p:pic>
                    <p:nvPicPr>
                      <p:cNvPr id="6149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200400"/>
                        <a:ext cx="6096000" cy="226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Rectangle 12"/>
          <p:cNvSpPr>
            <a:spLocks noChangeArrowheads="1"/>
          </p:cNvSpPr>
          <p:nvPr/>
        </p:nvSpPr>
        <p:spPr bwMode="auto">
          <a:xfrm>
            <a:off x="234315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itchFamily="-107" charset="-128"/>
              <a:cs typeface="Arial" panose="020B0604020202020204" pitchFamily="34" charset="0"/>
            </a:endParaRPr>
          </a:p>
        </p:txBody>
      </p:sp>
      <p:grpSp>
        <p:nvGrpSpPr>
          <p:cNvPr id="188438" name="Group 22"/>
          <p:cNvGrpSpPr>
            <a:grpSpLocks/>
          </p:cNvGrpSpPr>
          <p:nvPr/>
        </p:nvGrpSpPr>
        <p:grpSpPr bwMode="auto">
          <a:xfrm>
            <a:off x="838200" y="1676400"/>
            <a:ext cx="4267200" cy="2590800"/>
            <a:chOff x="528" y="1056"/>
            <a:chExt cx="2688" cy="1632"/>
          </a:xfrm>
        </p:grpSpPr>
        <p:sp>
          <p:nvSpPr>
            <p:cNvPr id="6161" name="Rectangle 13"/>
            <p:cNvSpPr>
              <a:spLocks noChangeArrowheads="1"/>
            </p:cNvSpPr>
            <p:nvPr/>
          </p:nvSpPr>
          <p:spPr bwMode="auto">
            <a:xfrm>
              <a:off x="528" y="1056"/>
              <a:ext cx="2688" cy="8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75000"/>
                <a:buFont typeface="Monotype Sorts"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itchFamily="-107" charset="-128"/>
                  <a:cs typeface="Times New Roman" panose="02020603050405020304" pitchFamily="18" charset="0"/>
                </a:rPr>
                <a:t>The server must be running when a client starts. The server waits for a connection request from a client. To establish a server, you need to create a server socket and attach it to a port, which is where the server listens for connections.</a:t>
              </a:r>
            </a:p>
          </p:txBody>
        </p:sp>
        <p:sp>
          <p:nvSpPr>
            <p:cNvPr id="6162" name="Line 14"/>
            <p:cNvSpPr>
              <a:spLocks noChangeShapeType="1"/>
            </p:cNvSpPr>
            <p:nvPr/>
          </p:nvSpPr>
          <p:spPr bwMode="auto">
            <a:xfrm>
              <a:off x="1776" y="1920"/>
              <a:ext cx="0" cy="76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stealth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itchFamily="-107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88439" name="Group 23"/>
          <p:cNvGrpSpPr>
            <a:grpSpLocks/>
          </p:cNvGrpSpPr>
          <p:nvPr/>
        </p:nvGrpSpPr>
        <p:grpSpPr bwMode="auto">
          <a:xfrm>
            <a:off x="152400" y="3886200"/>
            <a:ext cx="2590800" cy="1981200"/>
            <a:chOff x="96" y="2448"/>
            <a:chExt cx="1632" cy="1248"/>
          </a:xfrm>
        </p:grpSpPr>
        <p:sp>
          <p:nvSpPr>
            <p:cNvPr id="6159" name="Rectangle 17"/>
            <p:cNvSpPr>
              <a:spLocks noChangeArrowheads="1"/>
            </p:cNvSpPr>
            <p:nvPr/>
          </p:nvSpPr>
          <p:spPr bwMode="auto">
            <a:xfrm>
              <a:off x="96" y="2448"/>
              <a:ext cx="1056" cy="1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75000"/>
                <a:buFont typeface="Monotype Sorts"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itchFamily="-107" charset="-128"/>
                  <a:cs typeface="Courier New" panose="02070309020205020404" pitchFamily="49" charset="0"/>
                </a:rPr>
                <a:t>After a server socket is created, the server can use this statement to listen for connections</a:t>
              </a: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itchFamily="-107" charset="-128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6160" name="Line 18"/>
            <p:cNvSpPr>
              <a:spLocks noChangeShapeType="1"/>
            </p:cNvSpPr>
            <p:nvPr/>
          </p:nvSpPr>
          <p:spPr bwMode="auto">
            <a:xfrm>
              <a:off x="816" y="3168"/>
              <a:ext cx="912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stealth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itchFamily="-107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88440" name="Group 24"/>
          <p:cNvGrpSpPr>
            <a:grpSpLocks/>
          </p:cNvGrpSpPr>
          <p:nvPr/>
        </p:nvGrpSpPr>
        <p:grpSpPr bwMode="auto">
          <a:xfrm>
            <a:off x="6324600" y="4038600"/>
            <a:ext cx="2743200" cy="1371600"/>
            <a:chOff x="3984" y="2544"/>
            <a:chExt cx="1728" cy="864"/>
          </a:xfrm>
        </p:grpSpPr>
        <p:sp>
          <p:nvSpPr>
            <p:cNvPr id="6157" name="Rectangle 19"/>
            <p:cNvSpPr>
              <a:spLocks noChangeArrowheads="1"/>
            </p:cNvSpPr>
            <p:nvPr/>
          </p:nvSpPr>
          <p:spPr bwMode="auto">
            <a:xfrm>
              <a:off x="4656" y="2544"/>
              <a:ext cx="1056" cy="8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75000"/>
                <a:buFont typeface="Monotype Sorts"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itchFamily="-107" charset="-128"/>
                  <a:cs typeface="Courier New" panose="02070309020205020404" pitchFamily="49" charset="0"/>
                </a:rPr>
                <a:t>The client issues this statement to request a connection to a server.</a:t>
              </a:r>
            </a:p>
          </p:txBody>
        </p:sp>
        <p:sp>
          <p:nvSpPr>
            <p:cNvPr id="6158" name="Line 20"/>
            <p:cNvSpPr>
              <a:spLocks noChangeShapeType="1"/>
            </p:cNvSpPr>
            <p:nvPr/>
          </p:nvSpPr>
          <p:spPr bwMode="auto">
            <a:xfrm flipH="1">
              <a:off x="3984" y="2688"/>
              <a:ext cx="720" cy="43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stealth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itchFamily="-107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88444" name="Group 28"/>
          <p:cNvGrpSpPr>
            <a:grpSpLocks/>
          </p:cNvGrpSpPr>
          <p:nvPr/>
        </p:nvGrpSpPr>
        <p:grpSpPr bwMode="auto">
          <a:xfrm>
            <a:off x="4648200" y="1600200"/>
            <a:ext cx="3429000" cy="2590800"/>
            <a:chOff x="2928" y="1008"/>
            <a:chExt cx="2160" cy="1632"/>
          </a:xfrm>
        </p:grpSpPr>
        <p:sp>
          <p:nvSpPr>
            <p:cNvPr id="6155" name="Rectangle 26"/>
            <p:cNvSpPr>
              <a:spLocks noChangeArrowheads="1"/>
            </p:cNvSpPr>
            <p:nvPr/>
          </p:nvSpPr>
          <p:spPr bwMode="auto">
            <a:xfrm>
              <a:off x="3504" y="1008"/>
              <a:ext cx="1584" cy="8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75000"/>
                <a:buFont typeface="Monotype Sorts"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itchFamily="-107" charset="-128"/>
                  <a:cs typeface="Times New Roman" panose="02020603050405020304" pitchFamily="18" charset="0"/>
                </a:rPr>
                <a:t>After the server accepts the connection, communication between server and client is conducted the same as for I/O streams. </a:t>
              </a:r>
            </a:p>
          </p:txBody>
        </p:sp>
        <p:sp>
          <p:nvSpPr>
            <p:cNvPr id="6156" name="Line 27"/>
            <p:cNvSpPr>
              <a:spLocks noChangeShapeType="1"/>
            </p:cNvSpPr>
            <p:nvPr/>
          </p:nvSpPr>
          <p:spPr bwMode="auto">
            <a:xfrm flipH="1">
              <a:off x="2928" y="1680"/>
              <a:ext cx="528" cy="96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stealth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itchFamily="-107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160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8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8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8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8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8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8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9B72F95-08A3-4B7E-A19A-1F862D054FB7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itchFamily="-107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itchFamily="-107" charset="-128"/>
              <a:cs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136525"/>
            <a:ext cx="8229600" cy="533400"/>
          </a:xfrm>
        </p:spPr>
        <p:txBody>
          <a:bodyPr/>
          <a:lstStyle/>
          <a:p>
            <a:pPr algn="l"/>
            <a:r>
              <a:rPr lang="en-US" altLang="en-US" sz="4000" b="1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</a:rPr>
              <a:t>Serving Multiple Clients 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63000" cy="5334000"/>
          </a:xfrm>
        </p:spPr>
        <p:txBody>
          <a:bodyPr/>
          <a:lstStyle/>
          <a:p>
            <a:pPr marL="0" indent="0">
              <a:buFont typeface="Monotype Sorts"/>
              <a:buNone/>
            </a:pPr>
            <a:r>
              <a:rPr lang="en-US" altLang="en-US" sz="2000" dirty="0">
                <a:cs typeface="Times New Roman" panose="02020603050405020304" pitchFamily="18" charset="0"/>
              </a:rPr>
              <a:t>Multiple clients are quite often connected to a single server at the same time. Typically, a server runs constantly on a server computer, and clients from all over the Internet may want to connect to it. You can use threads to handle the server's multiple clients simultaneously. Simply create a thread for each connection. Here is how the server handles the establishment of a connection:</a:t>
            </a:r>
          </a:p>
          <a:p>
            <a:pPr lvl="2">
              <a:buFont typeface="Monotype Sorts"/>
              <a:buNone/>
            </a:pPr>
            <a:endParaRPr lang="en-US" altLang="en-US" sz="1800" dirty="0">
              <a:cs typeface="Times New Roman" panose="02020603050405020304" pitchFamily="18" charset="0"/>
            </a:endParaRPr>
          </a:p>
          <a:p>
            <a:pPr lvl="2">
              <a:buFont typeface="Monotype Sorts"/>
              <a:buNone/>
            </a:pPr>
            <a:r>
              <a:rPr lang="en-US" altLang="en-US" sz="1800" dirty="0">
                <a:cs typeface="Times New Roman" panose="02020603050405020304" pitchFamily="18" charset="0"/>
              </a:rPr>
              <a:t>while (true) {</a:t>
            </a:r>
          </a:p>
          <a:p>
            <a:pPr lvl="2">
              <a:buFont typeface="Monotype Sorts"/>
              <a:buNone/>
            </a:pPr>
            <a:r>
              <a:rPr lang="en-US" altLang="en-US" sz="1800" dirty="0">
                <a:cs typeface="Times New Roman" panose="02020603050405020304" pitchFamily="18" charset="0"/>
              </a:rPr>
              <a:t>  Socket </a:t>
            </a:r>
            <a:r>
              <a:rPr lang="en-US" altLang="en-US" sz="1800" dirty="0" err="1">
                <a:cs typeface="Times New Roman" panose="02020603050405020304" pitchFamily="18" charset="0"/>
              </a:rPr>
              <a:t>socket</a:t>
            </a:r>
            <a:r>
              <a:rPr lang="en-US" altLang="en-US" sz="1800" dirty="0">
                <a:cs typeface="Times New Roman" panose="02020603050405020304" pitchFamily="18" charset="0"/>
              </a:rPr>
              <a:t> = </a:t>
            </a:r>
            <a:r>
              <a:rPr lang="en-US" altLang="en-US" sz="1800" dirty="0" err="1">
                <a:cs typeface="Times New Roman" panose="02020603050405020304" pitchFamily="18" charset="0"/>
              </a:rPr>
              <a:t>serverSocket.accept</a:t>
            </a:r>
            <a:r>
              <a:rPr lang="en-US" altLang="en-US" sz="1800" dirty="0">
                <a:cs typeface="Times New Roman" panose="02020603050405020304" pitchFamily="18" charset="0"/>
              </a:rPr>
              <a:t>();</a:t>
            </a:r>
          </a:p>
          <a:p>
            <a:pPr lvl="2">
              <a:buFont typeface="Monotype Sorts"/>
              <a:buNone/>
            </a:pPr>
            <a:r>
              <a:rPr lang="en-US" altLang="en-US" sz="1800" dirty="0">
                <a:cs typeface="Times New Roman" panose="02020603050405020304" pitchFamily="18" charset="0"/>
              </a:rPr>
              <a:t>  Thread </a:t>
            </a:r>
            <a:r>
              <a:rPr lang="en-US" altLang="en-US" sz="1800" dirty="0" err="1">
                <a:cs typeface="Times New Roman" panose="02020603050405020304" pitchFamily="18" charset="0"/>
              </a:rPr>
              <a:t>thread</a:t>
            </a:r>
            <a:r>
              <a:rPr lang="en-US" altLang="en-US" sz="1800" dirty="0">
                <a:cs typeface="Times New Roman" panose="02020603050405020304" pitchFamily="18" charset="0"/>
              </a:rPr>
              <a:t> = new </a:t>
            </a:r>
            <a:r>
              <a:rPr lang="en-US" altLang="en-US" sz="1800" dirty="0" err="1">
                <a:cs typeface="Times New Roman" panose="02020603050405020304" pitchFamily="18" charset="0"/>
              </a:rPr>
              <a:t>ThreadClass</a:t>
            </a:r>
            <a:r>
              <a:rPr lang="en-US" altLang="en-US" sz="1800" dirty="0">
                <a:cs typeface="Times New Roman" panose="02020603050405020304" pitchFamily="18" charset="0"/>
              </a:rPr>
              <a:t>(socket);</a:t>
            </a:r>
          </a:p>
          <a:p>
            <a:pPr lvl="2">
              <a:buFont typeface="Monotype Sorts"/>
              <a:buNone/>
            </a:pPr>
            <a:r>
              <a:rPr lang="en-US" altLang="en-US" sz="1800" dirty="0">
                <a:cs typeface="Times New Roman" panose="02020603050405020304" pitchFamily="18" charset="0"/>
              </a:rPr>
              <a:t>  </a:t>
            </a:r>
            <a:r>
              <a:rPr lang="en-US" altLang="en-US" sz="1800" dirty="0" err="1">
                <a:cs typeface="Times New Roman" panose="02020603050405020304" pitchFamily="18" charset="0"/>
              </a:rPr>
              <a:t>thread.start</a:t>
            </a:r>
            <a:r>
              <a:rPr lang="en-US" altLang="en-US" sz="1800" dirty="0">
                <a:cs typeface="Times New Roman" panose="02020603050405020304" pitchFamily="18" charset="0"/>
              </a:rPr>
              <a:t>();</a:t>
            </a:r>
          </a:p>
          <a:p>
            <a:pPr lvl="2">
              <a:buFont typeface="Monotype Sorts"/>
              <a:buNone/>
            </a:pPr>
            <a:r>
              <a:rPr lang="en-US" altLang="en-US" sz="1800" dirty="0">
                <a:cs typeface="Times New Roman" panose="02020603050405020304" pitchFamily="18" charset="0"/>
              </a:rPr>
              <a:t>}</a:t>
            </a:r>
          </a:p>
          <a:p>
            <a:pPr lvl="2">
              <a:buFont typeface="Monotype Sorts"/>
              <a:buNone/>
            </a:pPr>
            <a:endParaRPr lang="en-US" altLang="en-US" sz="1800" dirty="0">
              <a:cs typeface="Courier New" panose="02070309020205020404" pitchFamily="49" charset="0"/>
            </a:endParaRPr>
          </a:p>
          <a:p>
            <a:pPr marL="0" indent="0">
              <a:buFont typeface="Monotype Sorts"/>
              <a:buNone/>
            </a:pPr>
            <a:r>
              <a:rPr lang="en-US" altLang="en-US" sz="2000" dirty="0">
                <a:cs typeface="Courier New" panose="02070309020205020404" pitchFamily="49" charset="0"/>
              </a:rPr>
              <a:t>The server socket can have many connections. Each iteration of the </a:t>
            </a:r>
            <a:r>
              <a:rPr lang="en-US" altLang="en-US" sz="2000" u="sng" dirty="0">
                <a:cs typeface="Courier New" panose="02070309020205020404" pitchFamily="49" charset="0"/>
              </a:rPr>
              <a:t>while</a:t>
            </a:r>
            <a:r>
              <a:rPr lang="en-US" altLang="en-US" sz="2000" dirty="0">
                <a:cs typeface="Courier New" panose="02070309020205020404" pitchFamily="49" charset="0"/>
              </a:rPr>
              <a:t> loop creates a new connection. Whenever a connection is established, a new thread is created to handle communication between the server and the new client; and this allows multiple connections to run at the same time.</a:t>
            </a:r>
            <a:endParaRPr lang="en-US" altLang="en-US" sz="2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29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Box 1"/>
          <p:cNvSpPr txBox="1">
            <a:spLocks noChangeArrowheads="1"/>
          </p:cNvSpPr>
          <p:nvPr/>
        </p:nvSpPr>
        <p:spPr bwMode="auto">
          <a:xfrm>
            <a:off x="517477" y="1031557"/>
            <a:ext cx="7315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marR="0" lvl="1" indent="-236538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Run IP_Address.java</a:t>
            </a:r>
          </a:p>
        </p:txBody>
      </p:sp>
      <p:sp>
        <p:nvSpPr>
          <p:cNvPr id="40963" name="TextBox 2"/>
          <p:cNvSpPr txBox="1">
            <a:spLocks noChangeArrowheads="1"/>
          </p:cNvSpPr>
          <p:nvPr/>
        </p:nvSpPr>
        <p:spPr bwMode="auto">
          <a:xfrm>
            <a:off x="571500" y="130314"/>
            <a:ext cx="83439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Activity | Your Local IP Address</a:t>
            </a: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710839"/>
            <a:ext cx="64008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35940" y="4876800"/>
            <a:ext cx="7315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marR="0" lvl="1" indent="-236538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  <a:hlinkClick r:id="rId4"/>
              </a:rPr>
              <a:t>https://whatismyipaddress.com/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2266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Box 1"/>
          <p:cNvSpPr txBox="1">
            <a:spLocks noChangeArrowheads="1"/>
          </p:cNvSpPr>
          <p:nvPr/>
        </p:nvSpPr>
        <p:spPr bwMode="auto">
          <a:xfrm>
            <a:off x="517477" y="1031557"/>
            <a:ext cx="7315200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marR="0" lvl="1" indent="-236538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  <a:hlinkClick r:id="rId3"/>
              </a:rPr>
              <a:t>https://digitalmediaglobe.com/public-vs-private-ip-address-differences-and-ranges/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  <a:p>
            <a:pPr marL="236538" marR="0" lvl="1" indent="-236538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Ipconfig</a:t>
            </a:r>
          </a:p>
          <a:p>
            <a:pPr marL="236538" marR="0" lvl="1" indent="-236538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Verizon Router: 192.168.1.1</a:t>
            </a:r>
          </a:p>
          <a:p>
            <a:pPr marL="236538" marR="0" lvl="1" indent="-236538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</p:txBody>
      </p:sp>
      <p:sp>
        <p:nvSpPr>
          <p:cNvPr id="40963" name="TextBox 2"/>
          <p:cNvSpPr txBox="1">
            <a:spLocks noChangeArrowheads="1"/>
          </p:cNvSpPr>
          <p:nvPr/>
        </p:nvSpPr>
        <p:spPr bwMode="auto">
          <a:xfrm>
            <a:off x="571500" y="130314"/>
            <a:ext cx="83439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Public vs. Private IP Address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3200400"/>
            <a:ext cx="5851477" cy="304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656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3"/>
          <p:cNvSpPr txBox="1">
            <a:spLocks noChangeArrowheads="1"/>
          </p:cNvSpPr>
          <p:nvPr/>
        </p:nvSpPr>
        <p:spPr bwMode="auto">
          <a:xfrm>
            <a:off x="457200" y="76200"/>
            <a:ext cx="7620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457200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</a:rPr>
              <a:t>Port Numbers</a:t>
            </a:r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304800" y="914400"/>
            <a:ext cx="8534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Multiple services </a:t>
            </a:r>
            <a:r>
              <a:rPr lang="en-US" sz="2400" b="0" dirty="0">
                <a:solidFill>
                  <a:prstClr val="black"/>
                </a:solidFill>
              </a:rPr>
              <a:t>can be offered on a server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b="0" i="1" dirty="0">
                <a:solidFill>
                  <a:prstClr val="black"/>
                </a:solidFill>
              </a:rPr>
              <a:t>Both a web server program and an email server program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>
                <a:solidFill>
                  <a:prstClr val="black"/>
                </a:solidFill>
              </a:rPr>
              <a:t>When data are sent to that computer, they need to indicate which program is to receive the data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>
                <a:solidFill>
                  <a:prstClr val="black"/>
                </a:solidFill>
              </a:rPr>
              <a:t>IP uses </a:t>
            </a:r>
            <a:r>
              <a:rPr lang="en-US" sz="2400" b="0" i="1" dirty="0">
                <a:solidFill>
                  <a:srgbClr val="7030A0"/>
                </a:solidFill>
              </a:rPr>
              <a:t>port numbers</a:t>
            </a:r>
            <a:r>
              <a:rPr lang="en-US" sz="2400" b="0" dirty="0">
                <a:solidFill>
                  <a:srgbClr val="7030A0"/>
                </a:solidFill>
              </a:rPr>
              <a:t> </a:t>
            </a:r>
            <a:r>
              <a:rPr lang="en-US" sz="2400" b="0" dirty="0">
                <a:solidFill>
                  <a:prstClr val="black"/>
                </a:solidFill>
              </a:rPr>
              <a:t>for this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b="0" i="1" dirty="0">
                <a:solidFill>
                  <a:prstClr val="black"/>
                </a:solidFill>
              </a:rPr>
              <a:t>A port number is an integer between </a:t>
            </a:r>
            <a:r>
              <a:rPr lang="en-US" sz="2000" b="0" i="1" dirty="0">
                <a:solidFill>
                  <a:srgbClr val="6E7069"/>
                </a:solidFill>
                <a:latin typeface="Courier New" pitchFamily="49" charset="0"/>
              </a:rPr>
              <a:t>0</a:t>
            </a:r>
            <a:r>
              <a:rPr lang="en-US" sz="2000" b="0" i="1" dirty="0">
                <a:solidFill>
                  <a:prstClr val="black"/>
                </a:solidFill>
              </a:rPr>
              <a:t> and </a:t>
            </a:r>
            <a:r>
              <a:rPr lang="en-US" sz="2000" b="0" i="1" dirty="0">
                <a:solidFill>
                  <a:srgbClr val="6E7069"/>
                </a:solidFill>
                <a:latin typeface="Courier New" pitchFamily="49" charset="0"/>
              </a:rPr>
              <a:t>65,535</a:t>
            </a:r>
            <a:r>
              <a:rPr lang="en-US" sz="2000" b="0" i="1" dirty="0">
                <a:solidFill>
                  <a:prstClr val="black"/>
                </a:solidFill>
              </a:rPr>
              <a:t>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b="0" i="1" dirty="0">
                <a:solidFill>
                  <a:prstClr val="black"/>
                </a:solidFill>
              </a:rPr>
              <a:t>Sending program must know the port number of receiving program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b="0" i="1" dirty="0">
                <a:solidFill>
                  <a:prstClr val="black"/>
                </a:solidFill>
              </a:rPr>
              <a:t>Port number is included in the transmitted data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b="0" i="1" dirty="0">
                <a:solidFill>
                  <a:srgbClr val="7030A0"/>
                </a:solidFill>
              </a:rPr>
              <a:t>Web servers usually use ports 80, 443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b="0" i="1" dirty="0">
                <a:solidFill>
                  <a:srgbClr val="7030A0"/>
                </a:solidFill>
              </a:rPr>
              <a:t>POP mail servers usually use port 110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>
                <a:solidFill>
                  <a:prstClr val="black"/>
                </a:solidFill>
              </a:rPr>
              <a:t>Well known ports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b="0" i="1" dirty="0">
                <a:solidFill>
                  <a:prstClr val="black"/>
                </a:solidFill>
                <a:hlinkClick r:id="rId2"/>
              </a:rPr>
              <a:t>https://en.wikipedia.org/wiki/List_of_TCP_and_UDP_port_numbers</a:t>
            </a:r>
            <a:endParaRPr lang="en-US" sz="2000" b="0" i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752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3"/>
          <p:cNvSpPr txBox="1">
            <a:spLocks noChangeArrowheads="1"/>
          </p:cNvSpPr>
          <p:nvPr/>
        </p:nvSpPr>
        <p:spPr bwMode="auto">
          <a:xfrm>
            <a:off x="304800" y="0"/>
            <a:ext cx="7620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</a:rPr>
              <a:t>Data Transmission</a:t>
            </a: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304800" y="914400"/>
            <a:ext cx="85344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Consists of sending/receiving streams of zeros and ones along the network connection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Two types of information: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b="0" i="1" dirty="0"/>
              <a:t>Application data</a:t>
            </a:r>
            <a:r>
              <a:rPr lang="en-US" sz="2400" b="0" dirty="0"/>
              <a:t> </a:t>
            </a:r>
          </a:p>
          <a:p>
            <a:pPr marL="1087438" lvl="2" indent="-173038">
              <a:spcBef>
                <a:spcPts val="1200"/>
              </a:spcBef>
              <a:buFontTx/>
              <a:buChar char="•"/>
            </a:pPr>
            <a:r>
              <a:rPr lang="en-US" b="0" dirty="0"/>
              <a:t>The </a:t>
            </a:r>
            <a:r>
              <a:rPr lang="en-US" b="0" dirty="0">
                <a:solidFill>
                  <a:srgbClr val="7030A0"/>
                </a:solidFill>
              </a:rPr>
              <a:t>information</a:t>
            </a:r>
            <a:r>
              <a:rPr lang="en-US" b="0" dirty="0"/>
              <a:t> one computer wants to send to another</a:t>
            </a:r>
            <a:endParaRPr lang="en-US" sz="2400" b="0" dirty="0"/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b="0" i="1" dirty="0"/>
              <a:t>Network protocol data</a:t>
            </a:r>
          </a:p>
          <a:p>
            <a:pPr marL="1087438" lvl="2" indent="-173038">
              <a:spcBef>
                <a:spcPts val="1200"/>
              </a:spcBef>
              <a:buFontTx/>
              <a:buChar char="•"/>
            </a:pPr>
            <a:r>
              <a:rPr lang="en-US" b="0" dirty="0"/>
              <a:t>Describes how to </a:t>
            </a:r>
            <a:r>
              <a:rPr lang="en-US" b="0" dirty="0">
                <a:solidFill>
                  <a:srgbClr val="7030A0"/>
                </a:solidFill>
              </a:rPr>
              <a:t>reach</a:t>
            </a:r>
            <a:r>
              <a:rPr lang="en-US" b="0" dirty="0"/>
              <a:t> the intended computer </a:t>
            </a:r>
          </a:p>
          <a:p>
            <a:pPr marL="1087438" lvl="2" indent="-173038">
              <a:spcBef>
                <a:spcPts val="1200"/>
              </a:spcBef>
              <a:buFontTx/>
              <a:buChar char="•"/>
            </a:pPr>
            <a:r>
              <a:rPr lang="en-US" b="0" dirty="0"/>
              <a:t>Describes how to </a:t>
            </a:r>
            <a:r>
              <a:rPr lang="en-US" b="0" dirty="0">
                <a:solidFill>
                  <a:srgbClr val="7030A0"/>
                </a:solidFill>
              </a:rPr>
              <a:t>check for errors </a:t>
            </a:r>
            <a:r>
              <a:rPr lang="en-US" b="0" dirty="0"/>
              <a:t>in the transmission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3"/>
          <p:cNvSpPr txBox="1">
            <a:spLocks noChangeArrowheads="1"/>
          </p:cNvSpPr>
          <p:nvPr/>
        </p:nvSpPr>
        <p:spPr bwMode="auto">
          <a:xfrm>
            <a:off x="533400" y="28353"/>
            <a:ext cx="7848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Packets</a:t>
            </a:r>
          </a:p>
        </p:txBody>
      </p:sp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533400" y="914400"/>
            <a:ext cx="8305800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IP breaks large chunks of data up into more manageable </a:t>
            </a:r>
            <a:r>
              <a:rPr lang="en-US" sz="2400" b="0" i="1" dirty="0">
                <a:solidFill>
                  <a:srgbClr val="7030A0"/>
                </a:solidFill>
              </a:rPr>
              <a:t>packets</a:t>
            </a:r>
            <a:r>
              <a:rPr lang="en-US" sz="2400" b="0" dirty="0"/>
              <a:t>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Each packet is </a:t>
            </a:r>
            <a:r>
              <a:rPr lang="en-US" sz="2400" b="0" dirty="0">
                <a:solidFill>
                  <a:srgbClr val="7030A0"/>
                </a:solidFill>
              </a:rPr>
              <a:t>delivered separately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Each packet in a larger transmission may be sent by a </a:t>
            </a:r>
            <a:r>
              <a:rPr lang="en-US" sz="2400" b="0" dirty="0">
                <a:solidFill>
                  <a:srgbClr val="7030A0"/>
                </a:solidFill>
              </a:rPr>
              <a:t>different route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Packets are </a:t>
            </a:r>
            <a:r>
              <a:rPr lang="en-US" sz="2400" b="0" dirty="0">
                <a:solidFill>
                  <a:srgbClr val="7030A0"/>
                </a:solidFill>
              </a:rPr>
              <a:t>numbered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The recipient </a:t>
            </a:r>
            <a:r>
              <a:rPr lang="en-US" sz="2400" b="0" dirty="0">
                <a:solidFill>
                  <a:srgbClr val="7030A0"/>
                </a:solidFill>
              </a:rPr>
              <a:t>reassembles </a:t>
            </a:r>
            <a:r>
              <a:rPr lang="en-US" sz="2400" b="0" dirty="0"/>
              <a:t>the data</a:t>
            </a:r>
            <a:r>
              <a:rPr lang="en-US" b="0" dirty="0"/>
              <a:t>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How large is a IP data package?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b="0" dirty="0"/>
              <a:t>Minimum size of an IP packet is 21 bytes (20 bytes for the header, and 1 byte of data). The maximum size is 65,535 bytes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b="0" dirty="0">
                <a:hlinkClick r:id="rId2"/>
              </a:rPr>
              <a:t>https://www.oreilly.com/library/view/internet-core-protocols/1565925726/re04.html</a:t>
            </a:r>
            <a:endParaRPr lang="en-US" sz="2000" b="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3"/>
          <p:cNvSpPr txBox="1">
            <a:spLocks noChangeArrowheads="1"/>
          </p:cNvSpPr>
          <p:nvPr/>
        </p:nvSpPr>
        <p:spPr bwMode="auto">
          <a:xfrm>
            <a:off x="381000" y="7088"/>
            <a:ext cx="7467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TCP Packet | Contents</a:t>
            </a:r>
          </a:p>
        </p:txBody>
      </p:sp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381000" y="1143000"/>
            <a:ext cx="8077200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Internet address of the recipient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Port number of the recipient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Internet address of the sender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Port number of the sender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00"/>
          <a:stretch/>
        </p:blipFill>
        <p:spPr>
          <a:xfrm>
            <a:off x="381000" y="3260247"/>
            <a:ext cx="4992290" cy="285273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4" descr="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440" y="1080571"/>
            <a:ext cx="7620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8" name="Text Box 6"/>
          <p:cNvSpPr txBox="1">
            <a:spLocks noChangeArrowheads="1"/>
          </p:cNvSpPr>
          <p:nvPr/>
        </p:nvSpPr>
        <p:spPr bwMode="auto">
          <a:xfrm>
            <a:off x="752856" y="5117067"/>
            <a:ext cx="78486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When establishing a connection, one machine actively establishes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the connection (client), whereas the other machine takes a passive role &amp; waits for a connection request (server)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>
                <a:solidFill>
                  <a:prstClr val="black"/>
                </a:solidFill>
              </a:rPr>
              <a:t>Socket &amp; </a:t>
            </a:r>
            <a:r>
              <a:rPr lang="en-US" b="0" dirty="0" err="1">
                <a:solidFill>
                  <a:prstClr val="black"/>
                </a:solidFill>
              </a:rPr>
              <a:t>ServerSocket</a:t>
            </a:r>
            <a:r>
              <a:rPr lang="en-US" b="0" dirty="0">
                <a:solidFill>
                  <a:prstClr val="black"/>
                </a:solidFill>
              </a:rPr>
              <a:t> classes provide reliable stream-oriented delivery using TCP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754912" y="69989"/>
            <a:ext cx="76270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</a:rPr>
              <a:t>Socket and Server Sockets</a:t>
            </a:r>
          </a:p>
        </p:txBody>
      </p:sp>
    </p:spTree>
    <p:extLst>
      <p:ext uri="{BB962C8B-B14F-4D97-AF65-F5344CB8AC3E}">
        <p14:creationId xmlns:p14="http://schemas.microsoft.com/office/powerpoint/2010/main" val="3509625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545" y="1066800"/>
            <a:ext cx="7772400" cy="5410200"/>
          </a:xfrm>
        </p:spPr>
        <p:txBody>
          <a:bodyPr/>
          <a:lstStyle/>
          <a:p>
            <a:r>
              <a:rPr lang="en-US" sz="2400" dirty="0"/>
              <a:t>Client / Server Communications </a:t>
            </a:r>
          </a:p>
          <a:p>
            <a:r>
              <a:rPr lang="en-US" sz="2400" dirty="0"/>
              <a:t>Internet Protocol</a:t>
            </a:r>
          </a:p>
          <a:p>
            <a:r>
              <a:rPr lang="en-US" sz="2400" dirty="0"/>
              <a:t>Sockets</a:t>
            </a:r>
          </a:p>
          <a:p>
            <a:r>
              <a:rPr lang="en-US" sz="2400" dirty="0"/>
              <a:t>Application Protocols</a:t>
            </a:r>
          </a:p>
          <a:p>
            <a:r>
              <a:rPr lang="en-US" sz="2400" dirty="0"/>
              <a:t>Internet Application Protocols</a:t>
            </a:r>
          </a:p>
          <a:p>
            <a:pPr lvl="1"/>
            <a:r>
              <a:rPr lang="en-US" sz="2000" dirty="0"/>
              <a:t>HTTPS</a:t>
            </a:r>
          </a:p>
          <a:p>
            <a:pPr lvl="1"/>
            <a:endParaRPr lang="en-US" dirty="0"/>
          </a:p>
          <a:p>
            <a:pPr marL="514350" lvl="1" indent="0">
              <a:spcBef>
                <a:spcPct val="50000"/>
              </a:spcBef>
              <a:buNone/>
            </a:pPr>
            <a:endParaRPr lang="en-US" dirty="0">
              <a:cs typeface="ＭＳ Ｐゴシック" pitchFamily="-107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744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3"/>
          <p:cNvSpPr txBox="1">
            <a:spLocks noChangeArrowheads="1"/>
          </p:cNvSpPr>
          <p:nvPr/>
        </p:nvSpPr>
        <p:spPr bwMode="auto">
          <a:xfrm>
            <a:off x="838200" y="76200"/>
            <a:ext cx="7010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40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</a:rPr>
              <a:t>Sockets</a:t>
            </a:r>
          </a:p>
        </p:txBody>
      </p:sp>
      <p:sp>
        <p:nvSpPr>
          <p:cNvPr id="43011" name="Text Box 4"/>
          <p:cNvSpPr txBox="1">
            <a:spLocks noChangeArrowheads="1"/>
          </p:cNvSpPr>
          <p:nvPr/>
        </p:nvSpPr>
        <p:spPr bwMode="auto">
          <a:xfrm>
            <a:off x="457200" y="914400"/>
            <a:ext cx="8382000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Socket is an object that encapsulates a </a:t>
            </a:r>
            <a:r>
              <a:rPr lang="en-US" sz="2400" b="0" dirty="0">
                <a:solidFill>
                  <a:srgbClr val="7030A0"/>
                </a:solidFill>
              </a:rPr>
              <a:t>TCP/IP</a:t>
            </a:r>
            <a:r>
              <a:rPr lang="en-US" sz="2400" b="0" dirty="0"/>
              <a:t> connection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There is a </a:t>
            </a:r>
            <a:r>
              <a:rPr lang="en-US" sz="2400" b="0" i="1" dirty="0"/>
              <a:t>socket</a:t>
            </a:r>
            <a:r>
              <a:rPr lang="en-US" sz="2400" b="0" dirty="0"/>
              <a:t> on </a:t>
            </a:r>
            <a:r>
              <a:rPr lang="en-US" sz="2400" b="0" dirty="0">
                <a:solidFill>
                  <a:srgbClr val="FF0000"/>
                </a:solidFill>
              </a:rPr>
              <a:t>both ends </a:t>
            </a:r>
            <a:r>
              <a:rPr lang="en-US" sz="2400" b="0" dirty="0"/>
              <a:t>of a connection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Create a socket in a Java program </a:t>
            </a:r>
          </a:p>
          <a:p>
            <a:pPr marL="693738" lvl="1" indent="-236538">
              <a:spcBef>
                <a:spcPts val="1200"/>
              </a:spcBef>
            </a:pPr>
            <a:r>
              <a:rPr lang="en-US" sz="2400" b="0" dirty="0">
                <a:latin typeface="Courier New" pitchFamily="49" charset="0"/>
              </a:rPr>
              <a:t>	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Socket s = new Socket(</a:t>
            </a:r>
            <a:r>
              <a:rPr lang="en-US" sz="2000" b="0" i="1" dirty="0">
                <a:solidFill>
                  <a:srgbClr val="6E7069"/>
                </a:solidFill>
                <a:latin typeface="Courier New" pitchFamily="49" charset="0"/>
              </a:rPr>
              <a:t>hostname, </a:t>
            </a:r>
            <a:r>
              <a:rPr lang="en-US" sz="2000" b="0" i="1" dirty="0" err="1">
                <a:solidFill>
                  <a:srgbClr val="6E7069"/>
                </a:solidFill>
                <a:latin typeface="Courier New" pitchFamily="49" charset="0"/>
              </a:rPr>
              <a:t>portnumber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);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If it can’t find the host, the </a:t>
            </a:r>
            <a:r>
              <a:rPr lang="en-US" sz="2400" b="0" dirty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Socket</a:t>
            </a:r>
            <a:r>
              <a:rPr lang="en-US" sz="2400" b="0" dirty="0"/>
              <a:t> constructor throws an </a:t>
            </a:r>
            <a:r>
              <a:rPr lang="en-US" sz="2400" b="0" dirty="0" err="1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UnknownHostException</a:t>
            </a:r>
            <a:r>
              <a:rPr lang="en-US" sz="2400" b="0" dirty="0">
                <a:latin typeface="Courier New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3"/>
          <p:cNvSpPr txBox="1">
            <a:spLocks noChangeArrowheads="1"/>
          </p:cNvSpPr>
          <p:nvPr/>
        </p:nvSpPr>
        <p:spPr bwMode="auto">
          <a:xfrm>
            <a:off x="304800" y="76200"/>
            <a:ext cx="8001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</a:rPr>
              <a:t>Sockets – Input / Output Streams</a:t>
            </a:r>
          </a:p>
        </p:txBody>
      </p:sp>
      <p:sp>
        <p:nvSpPr>
          <p:cNvPr id="44035" name="Text Box 4"/>
          <p:cNvSpPr txBox="1">
            <a:spLocks noChangeArrowheads="1"/>
          </p:cNvSpPr>
          <p:nvPr/>
        </p:nvSpPr>
        <p:spPr bwMode="auto">
          <a:xfrm>
            <a:off x="304800" y="914400"/>
            <a:ext cx="8534400" cy="557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b="0" dirty="0"/>
              <a:t>Use the input and output streams attached to the socket to communicate with the other endpoint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b="0" dirty="0"/>
              <a:t>Obtain the input and output streams: </a:t>
            </a:r>
          </a:p>
          <a:p>
            <a:pPr marL="693738" lvl="1" indent="-236538">
              <a:spcBef>
                <a:spcPct val="50000"/>
              </a:spcBef>
            </a:pPr>
            <a:r>
              <a:rPr lang="en-US" sz="2400" b="0" dirty="0">
                <a:latin typeface="Courier New" pitchFamily="49" charset="0"/>
              </a:rPr>
              <a:t>	</a:t>
            </a:r>
            <a:r>
              <a:rPr lang="en-US" sz="2000" b="0" dirty="0" err="1">
                <a:solidFill>
                  <a:srgbClr val="FF0000"/>
                </a:solidFill>
                <a:latin typeface="Courier New" pitchFamily="49" charset="0"/>
              </a:rPr>
              <a:t>InputStream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 </a:t>
            </a:r>
            <a:r>
              <a:rPr lang="en-US" sz="2000" b="0" dirty="0" err="1">
                <a:solidFill>
                  <a:srgbClr val="6E7069"/>
                </a:solidFill>
                <a:latin typeface="Courier New" pitchFamily="49" charset="0"/>
              </a:rPr>
              <a:t>instream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 = </a:t>
            </a:r>
            <a:r>
              <a:rPr lang="en-US" sz="2000" b="0" dirty="0" err="1">
                <a:solidFill>
                  <a:srgbClr val="6E7069"/>
                </a:solidFill>
                <a:latin typeface="Courier New" pitchFamily="49" charset="0"/>
              </a:rPr>
              <a:t>s.getInputStream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(); </a:t>
            </a:r>
            <a:b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b="0" dirty="0" err="1">
                <a:solidFill>
                  <a:srgbClr val="FF0000"/>
                </a:solidFill>
                <a:latin typeface="Courier New" pitchFamily="49" charset="0"/>
              </a:rPr>
              <a:t>OutputStream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 </a:t>
            </a:r>
            <a:r>
              <a:rPr lang="en-US" sz="2000" b="0" dirty="0" err="1">
                <a:solidFill>
                  <a:srgbClr val="6E7069"/>
                </a:solidFill>
                <a:latin typeface="Courier New" pitchFamily="49" charset="0"/>
              </a:rPr>
              <a:t>outstream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 = </a:t>
            </a:r>
            <a:r>
              <a:rPr lang="en-US" sz="2000" b="0" dirty="0" err="1">
                <a:solidFill>
                  <a:srgbClr val="6E7069"/>
                </a:solidFill>
                <a:latin typeface="Courier New" pitchFamily="49" charset="0"/>
              </a:rPr>
              <a:t>s.getOutputStream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();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b="0" dirty="0"/>
              <a:t>When you send data to </a:t>
            </a:r>
            <a:r>
              <a:rPr lang="en-US" sz="2400" b="0" dirty="0" err="1">
                <a:solidFill>
                  <a:srgbClr val="6E7069"/>
                </a:solidFill>
                <a:latin typeface="Courier New" pitchFamily="49" charset="0"/>
              </a:rPr>
              <a:t>outstream</a:t>
            </a:r>
            <a:r>
              <a:rPr lang="en-US" sz="2400" b="0" dirty="0"/>
              <a:t>, the socket forwards them to the server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b="0" dirty="0"/>
              <a:t>The socket catches the server’s response and you can read it through </a:t>
            </a:r>
            <a:r>
              <a:rPr lang="en-US" sz="2400" b="0" dirty="0" err="1">
                <a:solidFill>
                  <a:srgbClr val="6E7069"/>
                </a:solidFill>
                <a:latin typeface="Courier New" pitchFamily="49" charset="0"/>
              </a:rPr>
              <a:t>instream</a:t>
            </a:r>
            <a:r>
              <a:rPr lang="en-US" sz="2400" b="0" dirty="0"/>
              <a:t>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b="0" dirty="0"/>
              <a:t>When you are done communicating with the server, close the socket:</a:t>
            </a:r>
          </a:p>
          <a:p>
            <a:pPr marL="693738" lvl="1" indent="-236538">
              <a:spcBef>
                <a:spcPct val="50000"/>
              </a:spcBef>
            </a:pPr>
            <a:r>
              <a:rPr lang="en-US" sz="2400" b="0" dirty="0">
                <a:latin typeface="Courier New" pitchFamily="49" charset="0"/>
              </a:rPr>
              <a:t>	</a:t>
            </a:r>
            <a:r>
              <a:rPr lang="en-US" sz="2000" b="0" dirty="0" err="1">
                <a:solidFill>
                  <a:srgbClr val="6E7069"/>
                </a:solidFill>
                <a:latin typeface="Courier New" pitchFamily="49" charset="0"/>
              </a:rPr>
              <a:t>s.close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();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3"/>
          <p:cNvSpPr txBox="1">
            <a:spLocks noChangeArrowheads="1"/>
          </p:cNvSpPr>
          <p:nvPr/>
        </p:nvSpPr>
        <p:spPr bwMode="auto">
          <a:xfrm>
            <a:off x="762000" y="76200"/>
            <a:ext cx="7620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</a:rPr>
              <a:t>Scanners and Writers</a:t>
            </a:r>
          </a:p>
        </p:txBody>
      </p:sp>
      <p:sp>
        <p:nvSpPr>
          <p:cNvPr id="46083" name="Text Box 4"/>
          <p:cNvSpPr txBox="1">
            <a:spLocks noChangeArrowheads="1"/>
          </p:cNvSpPr>
          <p:nvPr/>
        </p:nvSpPr>
        <p:spPr bwMode="auto">
          <a:xfrm>
            <a:off x="304800" y="914400"/>
            <a:ext cx="8534400" cy="526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 err="1">
                <a:solidFill>
                  <a:srgbClr val="6E7069"/>
                </a:solidFill>
                <a:latin typeface="Courier New" pitchFamily="49" charset="0"/>
              </a:rPr>
              <a:t>InputStream</a:t>
            </a:r>
            <a:r>
              <a:rPr lang="en-US" sz="2400" b="0" dirty="0"/>
              <a:t> and </a:t>
            </a:r>
            <a:r>
              <a:rPr lang="en-US" sz="2400" b="0" dirty="0" err="1">
                <a:solidFill>
                  <a:srgbClr val="6E7069"/>
                </a:solidFill>
                <a:latin typeface="Courier New" pitchFamily="49" charset="0"/>
              </a:rPr>
              <a:t>OutputStream</a:t>
            </a:r>
            <a:r>
              <a:rPr lang="en-US" sz="2400" b="0" dirty="0"/>
              <a:t> send and receive </a:t>
            </a:r>
            <a:r>
              <a:rPr lang="en-US" sz="2400" b="0" dirty="0">
                <a:solidFill>
                  <a:srgbClr val="FF0000"/>
                </a:solidFill>
              </a:rPr>
              <a:t>bytes</a:t>
            </a:r>
            <a:r>
              <a:rPr lang="en-US" sz="2400" b="0" dirty="0"/>
              <a:t>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To send and receive </a:t>
            </a:r>
            <a:r>
              <a:rPr lang="en-US" sz="2400" b="0" dirty="0">
                <a:solidFill>
                  <a:srgbClr val="FF0000"/>
                </a:solidFill>
              </a:rPr>
              <a:t>text</a:t>
            </a:r>
            <a:r>
              <a:rPr lang="en-US" sz="2400" b="0" dirty="0"/>
              <a:t>, use a scanner and a writer: </a:t>
            </a:r>
          </a:p>
          <a:p>
            <a:pPr marL="693738" lvl="1" indent="-236538">
              <a:spcBef>
                <a:spcPts val="1200"/>
              </a:spcBef>
            </a:pPr>
            <a:r>
              <a:rPr lang="en-US" sz="2400" b="0" dirty="0">
                <a:latin typeface="Courier New" pitchFamily="49" charset="0"/>
              </a:rPr>
              <a:t>	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Scanner in = new Scanner(</a:t>
            </a:r>
            <a:r>
              <a:rPr lang="en-US" sz="2000" b="0" dirty="0" err="1">
                <a:solidFill>
                  <a:srgbClr val="6E7069"/>
                </a:solidFill>
                <a:latin typeface="Courier New" pitchFamily="49" charset="0"/>
              </a:rPr>
              <a:t>instream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); </a:t>
            </a:r>
            <a:b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b="0" dirty="0" err="1">
                <a:solidFill>
                  <a:srgbClr val="6E7069"/>
                </a:solidFill>
                <a:latin typeface="Courier New" pitchFamily="49" charset="0"/>
              </a:rPr>
              <a:t>PrintWriter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 out = new </a:t>
            </a:r>
            <a:r>
              <a:rPr lang="en-US" sz="2000" b="0" dirty="0" err="1">
                <a:solidFill>
                  <a:srgbClr val="6E7069"/>
                </a:solidFill>
                <a:latin typeface="Courier New" pitchFamily="49" charset="0"/>
              </a:rPr>
              <a:t>PrintWriter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(</a:t>
            </a:r>
            <a:r>
              <a:rPr lang="en-US" sz="2000" b="0" dirty="0" err="1">
                <a:solidFill>
                  <a:srgbClr val="6E7069"/>
                </a:solidFill>
                <a:latin typeface="Courier New" pitchFamily="49" charset="0"/>
              </a:rPr>
              <a:t>outstream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);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A </a:t>
            </a:r>
            <a:r>
              <a:rPr lang="en-US" sz="2400" b="0" dirty="0" err="1">
                <a:solidFill>
                  <a:srgbClr val="6E7069"/>
                </a:solidFill>
                <a:latin typeface="Courier New" pitchFamily="49" charset="0"/>
              </a:rPr>
              <a:t>PrintWriter</a:t>
            </a:r>
            <a:r>
              <a:rPr lang="en-US" sz="2400" b="0" dirty="0"/>
              <a:t> </a:t>
            </a:r>
            <a:r>
              <a:rPr lang="en-US" sz="2400" b="0" i="1" dirty="0"/>
              <a:t>buffers</a:t>
            </a:r>
            <a:r>
              <a:rPr lang="en-US" sz="2400" b="0" dirty="0"/>
              <a:t> the characters and only sends when the buffer is full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b="0" i="1" dirty="0"/>
              <a:t>Buffering increases performance</a:t>
            </a:r>
            <a:endParaRPr lang="en-US" sz="2400" b="0" dirty="0"/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When sending a command, if you want the whole command to be sent now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b="0" i="1" dirty="0"/>
              <a:t>Flush the buffer manually: </a:t>
            </a:r>
          </a:p>
          <a:p>
            <a:pPr marL="1150938" lvl="2" indent="-236538">
              <a:spcBef>
                <a:spcPts val="1200"/>
              </a:spcBef>
            </a:pPr>
            <a:r>
              <a:rPr lang="en-US" sz="2000" b="0" i="1" dirty="0">
                <a:latin typeface="Courier New" pitchFamily="49" charset="0"/>
              </a:rPr>
              <a:t>	</a:t>
            </a:r>
            <a:r>
              <a:rPr lang="en-US" sz="2000" b="0" dirty="0" err="1">
                <a:solidFill>
                  <a:srgbClr val="6E7069"/>
                </a:solidFill>
                <a:latin typeface="Courier New" pitchFamily="49" charset="0"/>
              </a:rPr>
              <a:t>out.print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(command); </a:t>
            </a:r>
            <a:b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b="0" dirty="0" err="1">
                <a:solidFill>
                  <a:srgbClr val="FF0000"/>
                </a:solidFill>
                <a:latin typeface="Courier New" pitchFamily="49" charset="0"/>
              </a:rPr>
              <a:t>out.flush</a:t>
            </a:r>
            <a:r>
              <a:rPr lang="en-US" sz="2000" b="0" dirty="0">
                <a:solidFill>
                  <a:srgbClr val="FF0000"/>
                </a:solidFill>
                <a:latin typeface="Courier New" pitchFamily="49" charset="0"/>
              </a:rPr>
              <a:t>();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44587B-0FB0-488C-A944-B03F34AC94EF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itchFamily="-107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itchFamily="-107" charset="-128"/>
              <a:cs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533400"/>
          </a:xfrm>
        </p:spPr>
        <p:txBody>
          <a:bodyPr/>
          <a:lstStyle/>
          <a:p>
            <a:pPr algn="l"/>
            <a:r>
              <a:rPr lang="en-US" altLang="en-US" sz="4000" b="1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</a:rPr>
              <a:t>Data Transmission through Sockets </a:t>
            </a:r>
          </a:p>
        </p:txBody>
      </p:sp>
      <p:sp>
        <p:nvSpPr>
          <p:cNvPr id="7172" name="Rectangle 7"/>
          <p:cNvSpPr>
            <a:spLocks noChangeArrowheads="1"/>
          </p:cNvSpPr>
          <p:nvPr/>
        </p:nvSpPr>
        <p:spPr bwMode="auto">
          <a:xfrm>
            <a:off x="2209800" y="5105400"/>
            <a:ext cx="4648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Monotype Sorts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itchFamily="-107" charset="-128"/>
                <a:cs typeface="Times New Roman" panose="02020603050405020304" pitchFamily="18" charset="0"/>
              </a:rPr>
              <a:t>InputStream input = socket.getInputStream();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Monotype Sorts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itchFamily="-107" charset="-128"/>
                <a:cs typeface="Times New Roman" panose="02020603050405020304" pitchFamily="18" charset="0"/>
              </a:rPr>
              <a:t>OutputStream output = socket.getOutputStream();</a:t>
            </a:r>
          </a:p>
        </p:txBody>
      </p:sp>
      <p:pic>
        <p:nvPicPr>
          <p:cNvPr id="717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1371600"/>
            <a:ext cx="8677275" cy="345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159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extBox 1"/>
          <p:cNvSpPr txBox="1">
            <a:spLocks noChangeArrowheads="1"/>
          </p:cNvSpPr>
          <p:nvPr/>
        </p:nvSpPr>
        <p:spPr bwMode="auto">
          <a:xfrm>
            <a:off x="685800" y="76200"/>
            <a:ext cx="75819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</a:rPr>
              <a:t>Activity | Client / Server Example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295400"/>
            <a:ext cx="6210300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61710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TextBox 2"/>
          <p:cNvSpPr txBox="1">
            <a:spLocks noChangeArrowheads="1"/>
          </p:cNvSpPr>
          <p:nvPr/>
        </p:nvSpPr>
        <p:spPr bwMode="auto">
          <a:xfrm>
            <a:off x="533400" y="76200"/>
            <a:ext cx="7010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</a:rPr>
              <a:t>Client / Server Example</a:t>
            </a:r>
          </a:p>
          <a:p>
            <a:pPr algn="ctr"/>
            <a:r>
              <a:rPr lang="en-US" sz="20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</a:rPr>
              <a:t>(Then start the Client program)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143000"/>
            <a:ext cx="5191125" cy="559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37045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3"/>
          <p:cNvSpPr txBox="1">
            <a:spLocks noChangeArrowheads="1"/>
          </p:cNvSpPr>
          <p:nvPr/>
        </p:nvSpPr>
        <p:spPr bwMode="auto">
          <a:xfrm>
            <a:off x="381000" y="152400"/>
            <a:ext cx="7772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</a:rPr>
              <a:t>Internet Protocols</a:t>
            </a:r>
          </a:p>
        </p:txBody>
      </p:sp>
      <p:sp>
        <p:nvSpPr>
          <p:cNvPr id="61443" name="Text Box 4"/>
          <p:cNvSpPr txBox="1">
            <a:spLocks noChangeArrowheads="1"/>
          </p:cNvSpPr>
          <p:nvPr/>
        </p:nvSpPr>
        <p:spPr bwMode="auto">
          <a:xfrm>
            <a:off x="609600" y="914400"/>
            <a:ext cx="8001000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Internet Protocols: HTTP, HTTPS, FTP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HTTPS is one of many application protocols in use on the Internet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Another commonly used protocol is the Post Office Protocol (POP)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POP is used to download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received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messages from e-mail servers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To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send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messages, you use another protocol: Simple Mail Transfer Protocol (SMTP)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079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3"/>
          <p:cNvSpPr txBox="1">
            <a:spLocks noChangeArrowheads="1"/>
          </p:cNvSpPr>
          <p:nvPr/>
        </p:nvSpPr>
        <p:spPr bwMode="auto">
          <a:xfrm>
            <a:off x="609600" y="7620"/>
            <a:ext cx="7696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</a:rPr>
              <a:t>HTTPS</a:t>
            </a:r>
          </a:p>
        </p:txBody>
      </p:sp>
      <p:sp>
        <p:nvSpPr>
          <p:cNvPr id="59395" name="Text Box 4"/>
          <p:cNvSpPr txBox="1">
            <a:spLocks noChangeArrowheads="1"/>
          </p:cNvSpPr>
          <p:nvPr/>
        </p:nvSpPr>
        <p:spPr bwMode="auto">
          <a:xfrm>
            <a:off x="533400" y="914400"/>
            <a:ext cx="8229600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HTTPS is a protocol that describes the command set for web server requests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Web browsers </a:t>
            </a:r>
          </a:p>
          <a:p>
            <a:pPr marL="693738" marR="0" lvl="1" indent="-236538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Know how to display HTML documents </a:t>
            </a:r>
          </a:p>
          <a:p>
            <a:pPr marL="693738" marR="0" lvl="1" indent="-236538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And how to issue HTTPS commands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Web servers </a:t>
            </a:r>
          </a:p>
          <a:p>
            <a:pPr marL="693738" marR="0" lvl="1" indent="-236538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Know nothing about HTML </a:t>
            </a:r>
          </a:p>
          <a:p>
            <a:pPr marL="693738" marR="0" lvl="1" indent="-236538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Merely understand HTTPS and know how to fetch the requested items </a:t>
            </a:r>
          </a:p>
        </p:txBody>
      </p:sp>
    </p:spTree>
    <p:extLst>
      <p:ext uri="{BB962C8B-B14F-4D97-AF65-F5344CB8AC3E}">
        <p14:creationId xmlns:p14="http://schemas.microsoft.com/office/powerpoint/2010/main" val="366985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3"/>
          <p:cNvSpPr txBox="1">
            <a:spLocks noChangeArrowheads="1"/>
          </p:cNvSpPr>
          <p:nvPr/>
        </p:nvSpPr>
        <p:spPr bwMode="auto">
          <a:xfrm>
            <a:off x="788670" y="0"/>
            <a:ext cx="7620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</a:rPr>
              <a:t>HTTPS Commands</a:t>
            </a:r>
          </a:p>
        </p:txBody>
      </p:sp>
      <p:graphicFrame>
        <p:nvGraphicFramePr>
          <p:cNvPr id="137308" name="Group 92"/>
          <p:cNvGraphicFramePr>
            <a:graphicFrameLocks noGrp="1"/>
          </p:cNvGraphicFramePr>
          <p:nvPr/>
        </p:nvGraphicFramePr>
        <p:xfrm>
          <a:off x="685800" y="1000125"/>
          <a:ext cx="7696200" cy="4257677"/>
        </p:xfrm>
        <a:graphic>
          <a:graphicData uri="http://schemas.openxmlformats.org/drawingml/2006/table">
            <a:tbl>
              <a:tblPr/>
              <a:tblGrid>
                <a:gridCol w="198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Command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Meaning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E706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GET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Return the requested item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E706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HEAD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Request only the header information of an item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E706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OPTIONS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Request communications options of an item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1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E706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POST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Supply input to a server-side command and return the result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E706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PUT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Store an Item on the server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E706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DELETE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Delete an item on the server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0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E706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TRACE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Trace server communication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43053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3"/>
          <p:cNvSpPr txBox="1">
            <a:spLocks noChangeArrowheads="1"/>
          </p:cNvSpPr>
          <p:nvPr/>
        </p:nvSpPr>
        <p:spPr bwMode="auto">
          <a:xfrm>
            <a:off x="557784" y="54513"/>
            <a:ext cx="7620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</a:rPr>
              <a:t>Application Level Protocols</a:t>
            </a:r>
          </a:p>
        </p:txBody>
      </p:sp>
      <p:sp>
        <p:nvSpPr>
          <p:cNvPr id="52227" name="Text Box 4"/>
          <p:cNvSpPr txBox="1">
            <a:spLocks noChangeArrowheads="1"/>
          </p:cNvSpPr>
          <p:nvPr/>
        </p:nvSpPr>
        <p:spPr bwMode="auto">
          <a:xfrm>
            <a:off x="533400" y="914400"/>
            <a:ext cx="8153400" cy="233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TCP/IP mechanism establishes an Internet connection between two ports on two computers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Each Internet application has its own </a:t>
            </a:r>
            <a:r>
              <a:rPr lang="en-US" sz="2400" b="0" i="1" dirty="0">
                <a:solidFill>
                  <a:srgbClr val="7030A0"/>
                </a:solidFill>
              </a:rPr>
              <a:t>application protocol</a:t>
            </a:r>
            <a:r>
              <a:rPr lang="en-US" sz="2400" b="0" dirty="0">
                <a:solidFill>
                  <a:srgbClr val="7030A0"/>
                </a:solidFill>
              </a:rPr>
              <a:t>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b="0" dirty="0"/>
              <a:t>Protocol describes how data for that application are transmitted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Online Banking Example </a:t>
            </a:r>
          </a:p>
        </p:txBody>
      </p:sp>
      <p:graphicFrame>
        <p:nvGraphicFramePr>
          <p:cNvPr id="4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334308"/>
              </p:ext>
            </p:extLst>
          </p:nvPr>
        </p:nvGraphicFramePr>
        <p:xfrm>
          <a:off x="1143000" y="3405503"/>
          <a:ext cx="7315200" cy="3273818"/>
        </p:xfrm>
        <a:graphic>
          <a:graphicData uri="http://schemas.openxmlformats.org/drawingml/2006/table">
            <a:tbl>
              <a:tblPr/>
              <a:tblGrid>
                <a:gridCol w="2256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0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44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Client Request</a:t>
                      </a: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Server Response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9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E706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BALANCE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E7069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and the balance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Get the balance of account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9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E706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DEPOSIT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E7069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 a</a:t>
                      </a: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and the new balance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Deposit amount a into account 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9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E706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WITHDRAW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E7069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 a</a:t>
                      </a: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and the new balance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Withdraw amount 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from account 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8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E706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QUIT</a:t>
                      </a: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None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Quit the connection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Additional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545" y="1066800"/>
            <a:ext cx="7772400" cy="5410200"/>
          </a:xfrm>
        </p:spPr>
        <p:txBody>
          <a:bodyPr/>
          <a:lstStyle/>
          <a:p>
            <a:r>
              <a:rPr lang="en-US" sz="2400" dirty="0"/>
              <a:t>Java Socket Programming Part 1</a:t>
            </a:r>
          </a:p>
          <a:p>
            <a:pPr lvl="1"/>
            <a:r>
              <a:rPr lang="en-US" sz="2000" dirty="0"/>
              <a:t>https://www.youtube.com/watch?v=BWjGQlIkgT4</a:t>
            </a:r>
          </a:p>
          <a:p>
            <a:r>
              <a:rPr lang="en-US" sz="2400" dirty="0"/>
              <a:t>Internet Protocol</a:t>
            </a:r>
          </a:p>
          <a:p>
            <a:pPr lvl="1"/>
            <a:endParaRPr lang="en-US" dirty="0"/>
          </a:p>
          <a:p>
            <a:pPr marL="514350" lvl="1" indent="0">
              <a:spcBef>
                <a:spcPct val="50000"/>
              </a:spcBef>
              <a:buNone/>
            </a:pPr>
            <a:endParaRPr lang="en-US" dirty="0">
              <a:cs typeface="ＭＳ Ｐゴシック" pitchFamily="-107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0089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3"/>
          <p:cNvSpPr txBox="1">
            <a:spLocks noChangeArrowheads="1"/>
          </p:cNvSpPr>
          <p:nvPr/>
        </p:nvSpPr>
        <p:spPr bwMode="auto">
          <a:xfrm>
            <a:off x="533400" y="76200"/>
            <a:ext cx="7467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</a:rPr>
              <a:t>Application Level Protocol</a:t>
            </a:r>
          </a:p>
        </p:txBody>
      </p:sp>
      <p:sp>
        <p:nvSpPr>
          <p:cNvPr id="71683" name="Text Box 4"/>
          <p:cNvSpPr txBox="1">
            <a:spLocks noChangeArrowheads="1"/>
          </p:cNvSpPr>
          <p:nvPr/>
        </p:nvSpPr>
        <p:spPr bwMode="auto">
          <a:xfrm>
            <a:off x="533400" y="990600"/>
            <a:ext cx="79248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When you develop a client / server application, you need some </a:t>
            </a:r>
            <a:r>
              <a:rPr lang="en-US" sz="2400" b="0" dirty="0">
                <a:solidFill>
                  <a:srgbClr val="7030A0"/>
                </a:solidFill>
              </a:rPr>
              <a:t>application-level protocol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Clients use </a:t>
            </a:r>
            <a:r>
              <a:rPr lang="en-US" sz="2400" b="0" dirty="0">
                <a:solidFill>
                  <a:srgbClr val="7030A0"/>
                </a:solidFill>
              </a:rPr>
              <a:t>protocol </a:t>
            </a:r>
            <a:r>
              <a:rPr lang="en-US" sz="2400" b="0" dirty="0"/>
              <a:t>to interact with server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Example</a:t>
            </a:r>
            <a:r>
              <a:rPr lang="en-US" sz="2400" b="0" dirty="0"/>
              <a:t> – enables clients to manage bank accounts in a bank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endParaRPr lang="en-US" b="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53000" y="1295400"/>
            <a:ext cx="1447800" cy="12954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BankServer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9200" y="1447800"/>
            <a:ext cx="1447800" cy="12954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Bank</a:t>
            </a:r>
          </a:p>
        </p:txBody>
      </p:sp>
      <p:sp>
        <p:nvSpPr>
          <p:cNvPr id="6" name="Rectangle 5"/>
          <p:cNvSpPr/>
          <p:nvPr/>
        </p:nvSpPr>
        <p:spPr>
          <a:xfrm>
            <a:off x="7162800" y="2819400"/>
            <a:ext cx="1447800" cy="12954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BankClient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3429000" y="3886200"/>
            <a:ext cx="1447800" cy="12954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BankService1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876800" y="3276600"/>
            <a:ext cx="22860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953000" y="3810000"/>
            <a:ext cx="22098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2362200" y="2743200"/>
            <a:ext cx="1066800" cy="1943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19200" y="3505200"/>
            <a:ext cx="22749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balance(acct, amt)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deposit(acct, amt)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withdraw(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acct,amt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)</a:t>
            </a:r>
          </a:p>
        </p:txBody>
      </p:sp>
      <p:cxnSp>
        <p:nvCxnSpPr>
          <p:cNvPr id="24" name="Straight Connector 23"/>
          <p:cNvCxnSpPr>
            <a:stCxn id="6" idx="0"/>
            <a:endCxn id="2" idx="3"/>
          </p:cNvCxnSpPr>
          <p:nvPr/>
        </p:nvCxnSpPr>
        <p:spPr>
          <a:xfrm flipH="1" flipV="1">
            <a:off x="6400800" y="1943100"/>
            <a:ext cx="1485900" cy="8763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858000" y="190500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accept</a:t>
            </a:r>
          </a:p>
        </p:txBody>
      </p:sp>
      <p:cxnSp>
        <p:nvCxnSpPr>
          <p:cNvPr id="27" name="Straight Arrow Connector 26"/>
          <p:cNvCxnSpPr>
            <a:stCxn id="2" idx="1"/>
          </p:cNvCxnSpPr>
          <p:nvPr/>
        </p:nvCxnSpPr>
        <p:spPr>
          <a:xfrm flipH="1">
            <a:off x="4343400" y="1943100"/>
            <a:ext cx="609600" cy="1943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" idx="1"/>
          </p:cNvCxnSpPr>
          <p:nvPr/>
        </p:nvCxnSpPr>
        <p:spPr>
          <a:xfrm flipH="1">
            <a:off x="2667000" y="1943100"/>
            <a:ext cx="2286000" cy="381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581400" y="16002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creates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581400" y="2514600"/>
            <a:ext cx="23006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creates Thread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reference to socket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reference to Bank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953000" y="473606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print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477000" y="41148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read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53000" y="36576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read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96000" y="31242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print</a:t>
            </a:r>
          </a:p>
        </p:txBody>
      </p:sp>
      <p:sp>
        <p:nvSpPr>
          <p:cNvPr id="3" name="Rectangle 2"/>
          <p:cNvSpPr/>
          <p:nvPr/>
        </p:nvSpPr>
        <p:spPr>
          <a:xfrm>
            <a:off x="673466" y="8394"/>
            <a:ext cx="36487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</a:rPr>
              <a:t>Online Banking</a:t>
            </a:r>
          </a:p>
        </p:txBody>
      </p:sp>
    </p:spTree>
    <p:extLst>
      <p:ext uri="{BB962C8B-B14F-4D97-AF65-F5344CB8AC3E}">
        <p14:creationId xmlns:p14="http://schemas.microsoft.com/office/powerpoint/2010/main" val="1496903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3"/>
          <p:cNvSpPr txBox="1">
            <a:spLocks noChangeArrowheads="1"/>
          </p:cNvSpPr>
          <p:nvPr/>
        </p:nvSpPr>
        <p:spPr bwMode="auto">
          <a:xfrm>
            <a:off x="762000" y="191274"/>
            <a:ext cx="7391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457200" eaLnBrk="0" hangingPunct="0">
              <a:defRPr/>
            </a:pPr>
            <a:r>
              <a:rPr lang="en-US" sz="40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</a:rPr>
              <a:t>Bank Example | The Server </a:t>
            </a:r>
          </a:p>
        </p:txBody>
      </p:sp>
      <p:sp>
        <p:nvSpPr>
          <p:cNvPr id="73731" name="Text Box 4"/>
          <p:cNvSpPr txBox="1">
            <a:spLocks noChangeArrowheads="1"/>
          </p:cNvSpPr>
          <p:nvPr/>
        </p:nvSpPr>
        <p:spPr bwMode="auto">
          <a:xfrm>
            <a:off x="304800" y="914400"/>
            <a:ext cx="8534400" cy="421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The server waits for clients to connect on a certain port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b="0" i="1" dirty="0"/>
              <a:t>We choose 8888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To listen for incoming connections, use a server socket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To construct a server socket, provide the port number: </a:t>
            </a:r>
          </a:p>
          <a:p>
            <a:pPr marL="693738" lvl="1" indent="-236538">
              <a:spcBef>
                <a:spcPts val="1200"/>
              </a:spcBef>
            </a:pPr>
            <a:r>
              <a:rPr lang="en-US" sz="2400" b="0" dirty="0">
                <a:latin typeface="Courier New" pitchFamily="49" charset="0"/>
              </a:rPr>
              <a:t>	</a:t>
            </a:r>
            <a:r>
              <a:rPr lang="en-US" sz="2000" b="0" dirty="0" err="1">
                <a:solidFill>
                  <a:srgbClr val="6E7069"/>
                </a:solidFill>
                <a:latin typeface="Courier New" pitchFamily="49" charset="0"/>
              </a:rPr>
              <a:t>ServerSocket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 server = new </a:t>
            </a:r>
            <a:r>
              <a:rPr lang="en-US" sz="2000" b="0" dirty="0" err="1">
                <a:solidFill>
                  <a:srgbClr val="6E7069"/>
                </a:solidFill>
                <a:latin typeface="Courier New" pitchFamily="49" charset="0"/>
              </a:rPr>
              <a:t>ServerSocket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(8888);</a:t>
            </a:r>
            <a:endParaRPr lang="en-US" sz="2400" b="0" dirty="0">
              <a:solidFill>
                <a:srgbClr val="6E7069"/>
              </a:solidFill>
            </a:endParaRP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Use the </a:t>
            </a:r>
            <a:r>
              <a:rPr lang="en-US" sz="2400" b="0" dirty="0">
                <a:solidFill>
                  <a:srgbClr val="6E7069"/>
                </a:solidFill>
                <a:latin typeface="Courier New" pitchFamily="49" charset="0"/>
              </a:rPr>
              <a:t>accept</a:t>
            </a:r>
            <a:r>
              <a:rPr lang="en-US" sz="2400" b="0" dirty="0"/>
              <a:t> method to wait for client connection and obtain a socket: </a:t>
            </a:r>
          </a:p>
          <a:p>
            <a:pPr marL="693738" lvl="1" indent="-236538">
              <a:spcBef>
                <a:spcPts val="1200"/>
              </a:spcBef>
            </a:pPr>
            <a:r>
              <a:rPr lang="en-US" sz="2400" b="0" dirty="0">
                <a:latin typeface="Courier New" pitchFamily="49" charset="0"/>
              </a:rPr>
              <a:t>	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Socket s = </a:t>
            </a:r>
            <a:r>
              <a:rPr lang="en-US" sz="2000" b="0" dirty="0" err="1">
                <a:solidFill>
                  <a:srgbClr val="6E7069"/>
                </a:solidFill>
                <a:latin typeface="Courier New" pitchFamily="49" charset="0"/>
              </a:rPr>
              <a:t>server.accept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(); </a:t>
            </a:r>
            <a:b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b="0" dirty="0" err="1">
                <a:solidFill>
                  <a:srgbClr val="6E7069"/>
                </a:solidFill>
                <a:latin typeface="Courier New" pitchFamily="49" charset="0"/>
              </a:rPr>
              <a:t>BankService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 service = new </a:t>
            </a:r>
            <a:r>
              <a:rPr lang="en-US" sz="2000" b="0" dirty="0" err="1">
                <a:solidFill>
                  <a:srgbClr val="6E7069"/>
                </a:solidFill>
                <a:latin typeface="Courier New" pitchFamily="49" charset="0"/>
              </a:rPr>
              <a:t>BankService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(s, bank);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3"/>
          <p:cNvSpPr txBox="1">
            <a:spLocks noChangeArrowheads="1"/>
          </p:cNvSpPr>
          <p:nvPr/>
        </p:nvSpPr>
        <p:spPr bwMode="auto">
          <a:xfrm>
            <a:off x="685800" y="130314"/>
            <a:ext cx="7391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dirty="0" err="1">
                <a:solidFill>
                  <a:srgbClr val="7030A0"/>
                </a:solidFill>
                <a:latin typeface="Times New Roman"/>
                <a:ea typeface="Times New Roman"/>
                <a:cs typeface="Times New Roman"/>
              </a:rPr>
              <a:t>BankService</a:t>
            </a:r>
            <a:r>
              <a:rPr lang="en-US" sz="40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</a:rPr>
              <a:t> (Server)</a:t>
            </a:r>
          </a:p>
        </p:txBody>
      </p:sp>
      <p:sp>
        <p:nvSpPr>
          <p:cNvPr id="74755" name="Text Box 4"/>
          <p:cNvSpPr txBox="1">
            <a:spLocks noChangeArrowheads="1"/>
          </p:cNvSpPr>
          <p:nvPr/>
        </p:nvSpPr>
        <p:spPr bwMode="auto">
          <a:xfrm>
            <a:off x="304800" y="838200"/>
            <a:ext cx="8534400" cy="606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 err="1">
                <a:solidFill>
                  <a:srgbClr val="6E7069"/>
                </a:solidFill>
                <a:latin typeface="Courier New" pitchFamily="49" charset="0"/>
              </a:rPr>
              <a:t>BankService</a:t>
            </a:r>
            <a:r>
              <a:rPr lang="en-US" sz="2400" b="0" dirty="0">
                <a:solidFill>
                  <a:srgbClr val="6E7069"/>
                </a:solidFill>
              </a:rPr>
              <a:t> </a:t>
            </a:r>
            <a:r>
              <a:rPr lang="en-US" sz="2400" b="0" dirty="0"/>
              <a:t>carries out the service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Implements the </a:t>
            </a:r>
            <a:r>
              <a:rPr lang="en-US" sz="2400" b="0" dirty="0" err="1">
                <a:solidFill>
                  <a:srgbClr val="6E7069"/>
                </a:solidFill>
                <a:latin typeface="Courier New" pitchFamily="49" charset="0"/>
              </a:rPr>
              <a:t>Runnable</a:t>
            </a:r>
            <a:r>
              <a:rPr lang="en-US" sz="2400" b="0" dirty="0"/>
              <a:t> interface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Its </a:t>
            </a:r>
            <a:r>
              <a:rPr lang="en-US" sz="2400" b="0" dirty="0">
                <a:solidFill>
                  <a:srgbClr val="6E7069"/>
                </a:solidFill>
                <a:latin typeface="Courier New" pitchFamily="49" charset="0"/>
              </a:rPr>
              <a:t>run</a:t>
            </a:r>
            <a:r>
              <a:rPr lang="en-US" sz="2400" b="0" dirty="0"/>
              <a:t> method will be executed in each thread that serves a client connection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>
                <a:solidFill>
                  <a:srgbClr val="6E7069"/>
                </a:solidFill>
                <a:latin typeface="Courier New" pitchFamily="49" charset="0"/>
              </a:rPr>
              <a:t>run</a:t>
            </a:r>
            <a:r>
              <a:rPr lang="en-US" sz="2400" b="0" dirty="0"/>
              <a:t> gets a scanner and writer from the socket, then executes: </a:t>
            </a:r>
          </a:p>
          <a:p>
            <a:pPr marL="693738" lvl="1" indent="-236538">
              <a:spcBef>
                <a:spcPts val="1200"/>
              </a:spcBef>
            </a:pPr>
            <a:r>
              <a:rPr lang="en-US" sz="2400" b="0" dirty="0">
                <a:latin typeface="Courier New" pitchFamily="49" charset="0"/>
              </a:rPr>
              <a:t>	</a:t>
            </a:r>
            <a:r>
              <a:rPr lang="en-US" b="0" dirty="0">
                <a:solidFill>
                  <a:srgbClr val="6E7069"/>
                </a:solidFill>
                <a:latin typeface="Courier New" pitchFamily="49" charset="0"/>
              </a:rPr>
              <a:t>public void run()</a:t>
            </a:r>
            <a:br>
              <a:rPr lang="en-US" b="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b="0" dirty="0">
                <a:solidFill>
                  <a:srgbClr val="6E7069"/>
                </a:solidFill>
                <a:latin typeface="Courier New" pitchFamily="49" charset="0"/>
              </a:rPr>
              <a:t>{ </a:t>
            </a:r>
          </a:p>
          <a:p>
            <a:pPr marL="693738" lvl="1" indent="-236538">
              <a:spcBef>
                <a:spcPts val="0"/>
              </a:spcBef>
            </a:pPr>
            <a:r>
              <a:rPr lang="en-US" b="0" dirty="0">
                <a:solidFill>
                  <a:srgbClr val="6E7069"/>
                </a:solidFill>
                <a:latin typeface="Courier New" pitchFamily="49" charset="0"/>
              </a:rPr>
              <a:t>		 . . .</a:t>
            </a:r>
            <a:br>
              <a:rPr lang="en-US" b="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b="0" dirty="0">
                <a:solidFill>
                  <a:srgbClr val="6E7069"/>
                </a:solidFill>
                <a:latin typeface="Courier New" pitchFamily="49" charset="0"/>
              </a:rPr>
              <a:t>   while (true) </a:t>
            </a:r>
            <a:br>
              <a:rPr lang="en-US" b="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b="0" dirty="0">
                <a:solidFill>
                  <a:srgbClr val="6E7069"/>
                </a:solidFill>
                <a:latin typeface="Courier New" pitchFamily="49" charset="0"/>
              </a:rPr>
              <a:t>   { </a:t>
            </a:r>
            <a:br>
              <a:rPr lang="en-US" b="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b="0" dirty="0">
                <a:solidFill>
                  <a:srgbClr val="6E7069"/>
                </a:solidFill>
                <a:latin typeface="Courier New" pitchFamily="49" charset="0"/>
              </a:rPr>
              <a:t>      if (!</a:t>
            </a:r>
            <a:r>
              <a:rPr lang="en-US" b="0" dirty="0" err="1">
                <a:solidFill>
                  <a:srgbClr val="6E7069"/>
                </a:solidFill>
                <a:latin typeface="Courier New" pitchFamily="49" charset="0"/>
              </a:rPr>
              <a:t>in.hasNext</a:t>
            </a:r>
            <a:r>
              <a:rPr lang="en-US" b="0" dirty="0">
                <a:solidFill>
                  <a:srgbClr val="6E7069"/>
                </a:solidFill>
                <a:latin typeface="Courier New" pitchFamily="49" charset="0"/>
              </a:rPr>
              <a:t>()) return; </a:t>
            </a:r>
            <a:br>
              <a:rPr lang="en-US" b="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b="0" dirty="0">
                <a:solidFill>
                  <a:srgbClr val="6E7069"/>
                </a:solidFill>
                <a:latin typeface="Courier New" pitchFamily="49" charset="0"/>
              </a:rPr>
              <a:t>      String command = </a:t>
            </a:r>
            <a:r>
              <a:rPr lang="en-US" b="0" dirty="0" err="1">
                <a:solidFill>
                  <a:srgbClr val="6E7069"/>
                </a:solidFill>
                <a:latin typeface="Courier New" pitchFamily="49" charset="0"/>
              </a:rPr>
              <a:t>in.next</a:t>
            </a:r>
            <a:r>
              <a:rPr lang="en-US" b="0" dirty="0">
                <a:solidFill>
                  <a:srgbClr val="6E7069"/>
                </a:solidFill>
                <a:latin typeface="Courier New" pitchFamily="49" charset="0"/>
              </a:rPr>
              <a:t>(); </a:t>
            </a:r>
            <a:br>
              <a:rPr lang="en-US" b="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b="0" dirty="0">
                <a:solidFill>
                  <a:srgbClr val="6E7069"/>
                </a:solidFill>
                <a:latin typeface="Courier New" pitchFamily="49" charset="0"/>
              </a:rPr>
              <a:t>      if (</a:t>
            </a:r>
            <a:r>
              <a:rPr lang="en-US" b="0" dirty="0" err="1">
                <a:solidFill>
                  <a:srgbClr val="6E7069"/>
                </a:solidFill>
                <a:latin typeface="Courier New" pitchFamily="49" charset="0"/>
              </a:rPr>
              <a:t>command.equals</a:t>
            </a:r>
            <a:r>
              <a:rPr lang="en-US" b="0" dirty="0">
                <a:solidFill>
                  <a:srgbClr val="6E7069"/>
                </a:solidFill>
                <a:latin typeface="Courier New" pitchFamily="49" charset="0"/>
              </a:rPr>
              <a:t>("QUIT")) return;    </a:t>
            </a:r>
            <a:br>
              <a:rPr lang="en-US" b="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b="0" dirty="0">
                <a:solidFill>
                  <a:srgbClr val="6E7069"/>
                </a:solidFill>
                <a:latin typeface="Courier New" pitchFamily="49" charset="0"/>
              </a:rPr>
              <a:t>      </a:t>
            </a:r>
            <a:r>
              <a:rPr lang="en-US" b="0" dirty="0" err="1">
                <a:solidFill>
                  <a:srgbClr val="6E7069"/>
                </a:solidFill>
                <a:latin typeface="Courier New" pitchFamily="49" charset="0"/>
              </a:rPr>
              <a:t>executeCommand</a:t>
            </a:r>
            <a:r>
              <a:rPr lang="en-US" b="0" dirty="0">
                <a:solidFill>
                  <a:srgbClr val="6E7069"/>
                </a:solidFill>
                <a:latin typeface="Courier New" pitchFamily="49" charset="0"/>
              </a:rPr>
              <a:t>(command); </a:t>
            </a:r>
            <a:br>
              <a:rPr lang="en-US" b="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b="0" dirty="0">
                <a:solidFill>
                  <a:srgbClr val="6E7069"/>
                </a:solidFill>
                <a:latin typeface="Courier New" pitchFamily="49" charset="0"/>
              </a:rPr>
              <a:t>   } </a:t>
            </a:r>
            <a:br>
              <a:rPr lang="en-US" b="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b="0" dirty="0">
                <a:solidFill>
                  <a:srgbClr val="6E7069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3"/>
          <p:cNvSpPr txBox="1">
            <a:spLocks noChangeArrowheads="1"/>
          </p:cNvSpPr>
          <p:nvPr/>
        </p:nvSpPr>
        <p:spPr bwMode="auto">
          <a:xfrm>
            <a:off x="304800" y="7620"/>
            <a:ext cx="7543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dirty="0" err="1">
                <a:solidFill>
                  <a:srgbClr val="7030A0"/>
                </a:solidFill>
                <a:latin typeface="Times New Roman"/>
                <a:ea typeface="Times New Roman"/>
                <a:cs typeface="Times New Roman"/>
              </a:rPr>
              <a:t>ExecuteCommand</a:t>
            </a:r>
            <a:r>
              <a:rPr lang="en-US" sz="40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</a:rPr>
              <a:t> (Server)</a:t>
            </a:r>
          </a:p>
        </p:txBody>
      </p:sp>
      <p:sp>
        <p:nvSpPr>
          <p:cNvPr id="75779" name="Text Box 4"/>
          <p:cNvSpPr txBox="1">
            <a:spLocks noChangeArrowheads="1"/>
          </p:cNvSpPr>
          <p:nvPr/>
        </p:nvSpPr>
        <p:spPr bwMode="auto">
          <a:xfrm>
            <a:off x="304800" y="914400"/>
            <a:ext cx="8839200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Processes a single command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If the command is </a:t>
            </a:r>
            <a:r>
              <a:rPr lang="en-US" sz="2400" dirty="0">
                <a:solidFill>
                  <a:srgbClr val="7030A0"/>
                </a:solidFill>
                <a:latin typeface="Courier New" pitchFamily="49" charset="0"/>
              </a:rPr>
              <a:t>DEPOSIT</a:t>
            </a:r>
            <a:r>
              <a:rPr lang="en-US" sz="2400" b="0" dirty="0"/>
              <a:t>, it carries out the deposit </a:t>
            </a:r>
          </a:p>
          <a:p>
            <a:pPr marL="693738" lvl="1" indent="-236538">
              <a:spcBef>
                <a:spcPts val="1200"/>
              </a:spcBef>
            </a:pPr>
            <a:r>
              <a:rPr lang="en-US" sz="2400" b="0" dirty="0">
                <a:latin typeface="Courier New" pitchFamily="49" charset="0"/>
              </a:rPr>
              <a:t>	</a:t>
            </a:r>
            <a:r>
              <a:rPr lang="en-US" sz="2000" b="0" dirty="0" err="1">
                <a:solidFill>
                  <a:srgbClr val="6E7069"/>
                </a:solidFill>
                <a:latin typeface="Courier New" pitchFamily="49" charset="0"/>
              </a:rPr>
              <a:t>int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 account = </a:t>
            </a:r>
            <a:r>
              <a:rPr lang="en-US" sz="2000" b="0" dirty="0" err="1">
                <a:solidFill>
                  <a:srgbClr val="6E7069"/>
                </a:solidFill>
                <a:latin typeface="Courier New" pitchFamily="49" charset="0"/>
              </a:rPr>
              <a:t>in.nextInt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(); </a:t>
            </a:r>
            <a:b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double amount = </a:t>
            </a:r>
            <a:r>
              <a:rPr lang="en-US" sz="2000" b="0" dirty="0" err="1">
                <a:solidFill>
                  <a:srgbClr val="6E7069"/>
                </a:solidFill>
                <a:latin typeface="Courier New" pitchFamily="49" charset="0"/>
              </a:rPr>
              <a:t>in.nextDouble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(); </a:t>
            </a:r>
            <a:b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b="0" dirty="0" err="1">
                <a:solidFill>
                  <a:srgbClr val="6E7069"/>
                </a:solidFill>
                <a:latin typeface="Courier New" pitchFamily="49" charset="0"/>
              </a:rPr>
              <a:t>bank.deposit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(account, amount);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dirty="0">
                <a:solidFill>
                  <a:srgbClr val="7030A0"/>
                </a:solidFill>
                <a:latin typeface="Courier New" pitchFamily="49" charset="0"/>
              </a:rPr>
              <a:t>WITHDRAW</a:t>
            </a:r>
            <a:r>
              <a:rPr lang="en-US" sz="2400" b="0" dirty="0"/>
              <a:t> is handled in the same way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After each command, the account number and new balance are sent to the client: </a:t>
            </a:r>
          </a:p>
          <a:p>
            <a:pPr marL="236538" indent="-236538">
              <a:spcBef>
                <a:spcPts val="1200"/>
              </a:spcBef>
            </a:pPr>
            <a:r>
              <a:rPr lang="en-US" sz="2400" b="0" dirty="0">
                <a:solidFill>
                  <a:srgbClr val="6E7069"/>
                </a:solidFill>
                <a:latin typeface="Courier New" pitchFamily="49" charset="0"/>
              </a:rPr>
              <a:t>  </a:t>
            </a:r>
            <a:r>
              <a:rPr lang="en-US" sz="2000" b="0" dirty="0" err="1">
                <a:solidFill>
                  <a:srgbClr val="6E7069"/>
                </a:solidFill>
                <a:latin typeface="Courier New" pitchFamily="49" charset="0"/>
              </a:rPr>
              <a:t>out.println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(account + " " + </a:t>
            </a:r>
            <a:r>
              <a:rPr lang="en-US" sz="2000" b="0" dirty="0" err="1">
                <a:solidFill>
                  <a:srgbClr val="6E7069"/>
                </a:solidFill>
                <a:latin typeface="Courier New" pitchFamily="49" charset="0"/>
              </a:rPr>
              <a:t>bank.getBalance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(account));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3"/>
          <p:cNvSpPr txBox="1">
            <a:spLocks noChangeArrowheads="1"/>
          </p:cNvSpPr>
          <p:nvPr/>
        </p:nvSpPr>
        <p:spPr bwMode="auto">
          <a:xfrm>
            <a:off x="228600" y="30480"/>
            <a:ext cx="7772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</a:rPr>
              <a:t>The Server</a:t>
            </a:r>
          </a:p>
        </p:txBody>
      </p:sp>
      <p:sp>
        <p:nvSpPr>
          <p:cNvPr id="76803" name="Text Box 4"/>
          <p:cNvSpPr txBox="1">
            <a:spLocks noChangeArrowheads="1"/>
          </p:cNvSpPr>
          <p:nvPr/>
        </p:nvSpPr>
        <p:spPr bwMode="auto">
          <a:xfrm>
            <a:off x="228600" y="914400"/>
            <a:ext cx="868680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Then returns to the </a:t>
            </a:r>
            <a:r>
              <a:rPr lang="en-US" sz="2400" b="0" dirty="0">
                <a:solidFill>
                  <a:srgbClr val="6E7069"/>
                </a:solidFill>
                <a:latin typeface="Courier New" pitchFamily="49" charset="0"/>
              </a:rPr>
              <a:t>run</a:t>
            </a:r>
            <a:r>
              <a:rPr lang="en-US" sz="2400" b="0" dirty="0"/>
              <a:t> method if the client closed the connection or the command equals </a:t>
            </a:r>
            <a:r>
              <a:rPr lang="en-US" sz="2400" b="0" dirty="0">
                <a:solidFill>
                  <a:srgbClr val="6E7069"/>
                </a:solidFill>
                <a:latin typeface="Courier New" pitchFamily="49" charset="0"/>
              </a:rPr>
              <a:t>QUIT</a:t>
            </a:r>
            <a:r>
              <a:rPr lang="en-US" sz="2400" b="0" dirty="0"/>
              <a:t>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Then </a:t>
            </a:r>
            <a:r>
              <a:rPr lang="en-US" sz="2400" b="0" dirty="0">
                <a:solidFill>
                  <a:srgbClr val="6E7069"/>
                </a:solidFill>
                <a:latin typeface="Courier New" pitchFamily="49" charset="0"/>
              </a:rPr>
              <a:t>run</a:t>
            </a:r>
            <a:r>
              <a:rPr lang="en-US" sz="2400" b="0" dirty="0"/>
              <a:t> closes the socket and exits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How can we support multiple simultaneous clients?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b="0" i="1" dirty="0"/>
              <a:t>Spawn a new thread whenever a client connects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b="0" i="1" dirty="0"/>
              <a:t>Each thread is responsible for serving one client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3"/>
          <p:cNvSpPr txBox="1">
            <a:spLocks noChangeArrowheads="1"/>
          </p:cNvSpPr>
          <p:nvPr/>
        </p:nvSpPr>
        <p:spPr bwMode="auto">
          <a:xfrm>
            <a:off x="533400" y="152400"/>
            <a:ext cx="8077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</a:rPr>
              <a:t>The Server – Threads</a:t>
            </a:r>
          </a:p>
        </p:txBody>
      </p:sp>
      <p:sp>
        <p:nvSpPr>
          <p:cNvPr id="77827" name="Text Box 4"/>
          <p:cNvSpPr txBox="1">
            <a:spLocks noChangeArrowheads="1"/>
          </p:cNvSpPr>
          <p:nvPr/>
        </p:nvSpPr>
        <p:spPr bwMode="auto">
          <a:xfrm>
            <a:off x="0" y="914400"/>
            <a:ext cx="9144000" cy="587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 err="1">
                <a:solidFill>
                  <a:srgbClr val="6E7069"/>
                </a:solidFill>
                <a:latin typeface="Courier New" pitchFamily="49" charset="0"/>
              </a:rPr>
              <a:t>BankService</a:t>
            </a:r>
            <a:r>
              <a:rPr lang="en-US" sz="2400" b="0" dirty="0"/>
              <a:t> implements </a:t>
            </a:r>
            <a:r>
              <a:rPr lang="en-US" sz="2400" b="0" dirty="0">
                <a:solidFill>
                  <a:srgbClr val="6E7069"/>
                </a:solidFill>
                <a:latin typeface="Courier New" pitchFamily="49" charset="0"/>
              </a:rPr>
              <a:t>Runnable</a:t>
            </a:r>
            <a:r>
              <a:rPr lang="en-US" sz="2400" b="0" dirty="0"/>
              <a:t>; so, it can start a thread using </a:t>
            </a:r>
            <a:r>
              <a:rPr lang="en-US" sz="2400" b="0" dirty="0">
                <a:solidFill>
                  <a:srgbClr val="6E7069"/>
                </a:solidFill>
                <a:latin typeface="Courier New" pitchFamily="49" charset="0"/>
              </a:rPr>
              <a:t>start()</a:t>
            </a:r>
            <a:r>
              <a:rPr lang="en-US" sz="2400" b="0" dirty="0"/>
              <a:t> (of class </a:t>
            </a:r>
            <a:r>
              <a:rPr lang="en-US" sz="2400" b="0" dirty="0">
                <a:solidFill>
                  <a:srgbClr val="6E7069"/>
                </a:solidFill>
                <a:latin typeface="Courier New" pitchFamily="49" charset="0"/>
              </a:rPr>
              <a:t>Thread</a:t>
            </a:r>
            <a:r>
              <a:rPr lang="en-US" sz="2400" b="0" dirty="0"/>
              <a:t>)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The </a:t>
            </a:r>
            <a:r>
              <a:rPr lang="en-US" sz="2400" b="0"/>
              <a:t>thread terminates </a:t>
            </a:r>
            <a:r>
              <a:rPr lang="en-US" sz="2400" b="0" dirty="0"/>
              <a:t>when the client quits or disconnects and the </a:t>
            </a:r>
            <a:r>
              <a:rPr lang="en-US" sz="2400" b="0" dirty="0">
                <a:solidFill>
                  <a:srgbClr val="6E7069"/>
                </a:solidFill>
                <a:latin typeface="Courier New" pitchFamily="49" charset="0"/>
              </a:rPr>
              <a:t>run</a:t>
            </a:r>
            <a:r>
              <a:rPr lang="en-US" sz="2400" b="0" dirty="0"/>
              <a:t> method exits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In the meantime, </a:t>
            </a:r>
            <a:r>
              <a:rPr lang="en-US" sz="2400" b="0" dirty="0" err="1">
                <a:solidFill>
                  <a:srgbClr val="6E7069"/>
                </a:solidFill>
                <a:latin typeface="Courier New" pitchFamily="49" charset="0"/>
              </a:rPr>
              <a:t>BankServer</a:t>
            </a:r>
            <a:r>
              <a:rPr lang="en-US" sz="2400" b="0" dirty="0"/>
              <a:t> loops back to accept the next connection </a:t>
            </a:r>
          </a:p>
          <a:p>
            <a:pPr marL="693738" lvl="1" indent="-236538">
              <a:spcBef>
                <a:spcPts val="1200"/>
              </a:spcBef>
            </a:pPr>
            <a:r>
              <a:rPr lang="en-US" sz="2400" b="0" dirty="0">
                <a:latin typeface="Courier New" pitchFamily="49" charset="0"/>
              </a:rPr>
              <a:t>	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while (true) </a:t>
            </a:r>
            <a:b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{</a:t>
            </a:r>
            <a:b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   Socket s = </a:t>
            </a:r>
            <a:r>
              <a:rPr lang="en-US" sz="2000" b="0" dirty="0" err="1">
                <a:solidFill>
                  <a:srgbClr val="6E7069"/>
                </a:solidFill>
                <a:latin typeface="Courier New" pitchFamily="49" charset="0"/>
              </a:rPr>
              <a:t>server.accept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(); </a:t>
            </a:r>
            <a:b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   </a:t>
            </a:r>
            <a:r>
              <a:rPr lang="en-US" sz="2000" b="0" dirty="0" err="1">
                <a:solidFill>
                  <a:srgbClr val="6E7069"/>
                </a:solidFill>
                <a:latin typeface="Courier New" pitchFamily="49" charset="0"/>
              </a:rPr>
              <a:t>BankService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 service = new </a:t>
            </a:r>
            <a:r>
              <a:rPr lang="en-US" sz="2000" b="0" dirty="0" err="1">
                <a:solidFill>
                  <a:srgbClr val="6E7069"/>
                </a:solidFill>
                <a:latin typeface="Courier New" pitchFamily="49" charset="0"/>
              </a:rPr>
              <a:t>BankService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(s, bank); </a:t>
            </a:r>
            <a:b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   Thread t = new Thread(service); </a:t>
            </a:r>
            <a:r>
              <a:rPr lang="en-US" sz="2000" b="0" dirty="0" err="1">
                <a:solidFill>
                  <a:srgbClr val="6E7069"/>
                </a:solidFill>
                <a:latin typeface="Courier New" pitchFamily="49" charset="0"/>
              </a:rPr>
              <a:t>t.start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(); </a:t>
            </a:r>
            <a:b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}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The server program never stops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When you are done running the server, you need to kill it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53000" y="2895600"/>
            <a:ext cx="1447800" cy="12954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BankServer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9200" y="3048000"/>
            <a:ext cx="1447800" cy="12954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Bank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52400"/>
            <a:ext cx="1447800" cy="12954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BankAccount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62800" y="4419600"/>
            <a:ext cx="1447800" cy="12954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BankClient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3429000" y="5486400"/>
            <a:ext cx="1447800" cy="12954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BankService1</a:t>
            </a:r>
          </a:p>
        </p:txBody>
      </p:sp>
      <p:sp>
        <p:nvSpPr>
          <p:cNvPr id="8" name="Flowchart: Decision 7"/>
          <p:cNvSpPr/>
          <p:nvPr/>
        </p:nvSpPr>
        <p:spPr>
          <a:xfrm>
            <a:off x="1905000" y="2743200"/>
            <a:ext cx="304800" cy="304800"/>
          </a:xfrm>
          <a:prstGeom prst="flowChartDecision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8" idx="0"/>
          </p:cNvCxnSpPr>
          <p:nvPr/>
        </p:nvCxnSpPr>
        <p:spPr>
          <a:xfrm flipH="1" flipV="1">
            <a:off x="1066800" y="1447800"/>
            <a:ext cx="990600" cy="1295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876800" y="4876800"/>
            <a:ext cx="22860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953000" y="5410200"/>
            <a:ext cx="22098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2362200" y="4343400"/>
            <a:ext cx="1066800" cy="1943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19200" y="5105400"/>
            <a:ext cx="22749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balance(acct, amt)</a:t>
            </a:r>
          </a:p>
          <a:p>
            <a:r>
              <a:rPr lang="en-US" dirty="0"/>
              <a:t>deposit(acct, amt)</a:t>
            </a:r>
          </a:p>
          <a:p>
            <a:r>
              <a:rPr lang="en-US" dirty="0"/>
              <a:t>withdraw(</a:t>
            </a:r>
            <a:r>
              <a:rPr lang="en-US" dirty="0" err="1"/>
              <a:t>acct,amt</a:t>
            </a:r>
            <a:r>
              <a:rPr lang="en-US" dirty="0"/>
              <a:t>)</a:t>
            </a:r>
          </a:p>
        </p:txBody>
      </p:sp>
      <p:cxnSp>
        <p:nvCxnSpPr>
          <p:cNvPr id="24" name="Straight Connector 23"/>
          <p:cNvCxnSpPr>
            <a:stCxn id="6" idx="0"/>
            <a:endCxn id="2" idx="3"/>
          </p:cNvCxnSpPr>
          <p:nvPr/>
        </p:nvCxnSpPr>
        <p:spPr>
          <a:xfrm flipH="1" flipV="1">
            <a:off x="6400800" y="3543300"/>
            <a:ext cx="1485900" cy="8763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858000" y="350520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accept</a:t>
            </a:r>
          </a:p>
        </p:txBody>
      </p:sp>
      <p:cxnSp>
        <p:nvCxnSpPr>
          <p:cNvPr id="27" name="Straight Arrow Connector 26"/>
          <p:cNvCxnSpPr>
            <a:stCxn id="2" idx="1"/>
          </p:cNvCxnSpPr>
          <p:nvPr/>
        </p:nvCxnSpPr>
        <p:spPr>
          <a:xfrm flipH="1">
            <a:off x="4343400" y="3543300"/>
            <a:ext cx="609600" cy="1943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7371" y="1905000"/>
            <a:ext cx="1980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deposit(amt)</a:t>
            </a:r>
          </a:p>
          <a:p>
            <a:r>
              <a:rPr lang="en-US" dirty="0"/>
              <a:t>withdraw(amt)</a:t>
            </a:r>
          </a:p>
          <a:p>
            <a:r>
              <a:rPr lang="en-US" dirty="0" err="1"/>
              <a:t>getBalance</a:t>
            </a:r>
            <a:r>
              <a:rPr lang="en-US" dirty="0"/>
              <a:t>(amt)</a:t>
            </a:r>
          </a:p>
        </p:txBody>
      </p:sp>
      <p:cxnSp>
        <p:nvCxnSpPr>
          <p:cNvPr id="30" name="Straight Arrow Connector 29"/>
          <p:cNvCxnSpPr>
            <a:stCxn id="2" idx="1"/>
          </p:cNvCxnSpPr>
          <p:nvPr/>
        </p:nvCxnSpPr>
        <p:spPr>
          <a:xfrm flipH="1">
            <a:off x="2667000" y="3543300"/>
            <a:ext cx="2286000" cy="381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581400" y="32004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581400" y="4114800"/>
            <a:ext cx="23006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creates Thread</a:t>
            </a:r>
          </a:p>
          <a:p>
            <a:r>
              <a:rPr lang="en-US" dirty="0"/>
              <a:t>reference to socket</a:t>
            </a:r>
          </a:p>
          <a:p>
            <a:r>
              <a:rPr lang="en-US" dirty="0"/>
              <a:t>reference to Bank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953000" y="633626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477000" y="57150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53000" y="52578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96000" y="47244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162800" y="685800"/>
            <a:ext cx="1447800" cy="12954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BankClient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581400" y="76200"/>
            <a:ext cx="1447800" cy="12954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BankService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4495800" y="1371600"/>
            <a:ext cx="457200" cy="2057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429000" y="1905000"/>
            <a:ext cx="23006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creates Thread</a:t>
            </a:r>
          </a:p>
          <a:p>
            <a:r>
              <a:rPr lang="en-US" dirty="0"/>
              <a:t>reference to socket</a:t>
            </a:r>
          </a:p>
          <a:p>
            <a:r>
              <a:rPr lang="en-US" dirty="0"/>
              <a:t>reference to Bank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5029200" y="304800"/>
            <a:ext cx="21336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5029200" y="914400"/>
            <a:ext cx="21336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181600" y="7620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477000" y="4572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248400" y="16002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334000" y="1524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</a:t>
            </a:r>
          </a:p>
        </p:txBody>
      </p:sp>
      <p:cxnSp>
        <p:nvCxnSpPr>
          <p:cNvPr id="55" name="Straight Connector 54"/>
          <p:cNvCxnSpPr>
            <a:stCxn id="26" idx="2"/>
          </p:cNvCxnSpPr>
          <p:nvPr/>
        </p:nvCxnSpPr>
        <p:spPr>
          <a:xfrm flipH="1">
            <a:off x="6400800" y="1981200"/>
            <a:ext cx="1485900" cy="13716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858000" y="289560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accept</a:t>
            </a:r>
          </a:p>
        </p:txBody>
      </p:sp>
      <p:cxnSp>
        <p:nvCxnSpPr>
          <p:cNvPr id="9" name="Straight Arrow Connector 8"/>
          <p:cNvCxnSpPr>
            <a:stCxn id="29" idx="1"/>
          </p:cNvCxnSpPr>
          <p:nvPr/>
        </p:nvCxnSpPr>
        <p:spPr>
          <a:xfrm flipH="1">
            <a:off x="2362200" y="723900"/>
            <a:ext cx="1219200" cy="2324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28800" y="914400"/>
            <a:ext cx="23391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balance(acct, amt)</a:t>
            </a:r>
          </a:p>
          <a:p>
            <a:r>
              <a:rPr lang="en-US" dirty="0"/>
              <a:t>deposit(acct, amt)</a:t>
            </a:r>
          </a:p>
          <a:p>
            <a:r>
              <a:rPr lang="en-US" dirty="0"/>
              <a:t>withdraw(acct, amt)</a:t>
            </a:r>
          </a:p>
        </p:txBody>
      </p:sp>
    </p:spTree>
    <p:extLst>
      <p:ext uri="{BB962C8B-B14F-4D97-AF65-F5344CB8AC3E}">
        <p14:creationId xmlns:p14="http://schemas.microsoft.com/office/powerpoint/2010/main" val="21489977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1066800"/>
            <a:ext cx="1976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defTabSz="457200" eaLnBrk="0" latin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b="0" dirty="0">
                <a:latin typeface="+mn-lt"/>
                <a:cs typeface="ＭＳ Ｐゴシック" pitchFamily="-107" charset="-128"/>
              </a:rPr>
              <a:t>Example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0"/>
            <a:ext cx="7772400" cy="6858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Lucida Sans"/>
                <a:ea typeface="ＭＳ Ｐゴシック" pitchFamily="-107" charset="-128"/>
                <a:cs typeface="Lucida San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-107" charset="0"/>
                <a:ea typeface="ＭＳ Ｐゴシック" pitchFamily="-107" charset="-128"/>
                <a:cs typeface="Lucida Sans" pitchFamily="-107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-107" charset="0"/>
                <a:ea typeface="ＭＳ Ｐゴシック" pitchFamily="-107" charset="-128"/>
                <a:cs typeface="Lucida Sans" pitchFamily="-107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-107" charset="0"/>
                <a:ea typeface="ＭＳ Ｐゴシック" pitchFamily="-107" charset="-128"/>
                <a:cs typeface="Lucida Sans" pitchFamily="-107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-107" charset="0"/>
                <a:ea typeface="ＭＳ Ｐゴシック" pitchFamily="-107" charset="-128"/>
                <a:cs typeface="Lucida Sans" pitchFamily="-107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-107" charset="0"/>
                <a:ea typeface="ＭＳ Ｐゴシック" pitchFamily="-107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-107" charset="0"/>
                <a:ea typeface="ＭＳ Ｐゴシック" pitchFamily="-107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-107" charset="0"/>
                <a:ea typeface="ＭＳ Ｐゴシック" pitchFamily="-107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-107" charset="0"/>
                <a:ea typeface="ＭＳ Ｐゴシック" pitchFamily="-107" charset="-128"/>
              </a:defRPr>
            </a:lvl9pPr>
          </a:lstStyle>
          <a:p>
            <a:pPr marL="0" marR="0" lvl="0" indent="0" defTabSz="4572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</a:rPr>
              <a:t>Activity | Messages</a:t>
            </a:r>
          </a:p>
        </p:txBody>
      </p:sp>
    </p:spTree>
    <p:extLst>
      <p:ext uri="{BB962C8B-B14F-4D97-AF65-F5344CB8AC3E}">
        <p14:creationId xmlns:p14="http://schemas.microsoft.com/office/powerpoint/2010/main" val="36662136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7512" y="1714500"/>
            <a:ext cx="6878279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1045517"/>
            <a:ext cx="3231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Start the </a:t>
            </a:r>
            <a:r>
              <a:rPr lang="en-US" sz="2400" dirty="0" err="1"/>
              <a:t>BankServer</a:t>
            </a:r>
            <a:endParaRPr lang="en-US" sz="2400" dirty="0"/>
          </a:p>
        </p:txBody>
      </p:sp>
      <p:pic>
        <p:nvPicPr>
          <p:cNvPr id="9318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4114800"/>
            <a:ext cx="6406856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3400" y="3657600"/>
            <a:ext cx="3126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Start the </a:t>
            </a:r>
            <a:r>
              <a:rPr lang="en-US" sz="2400" dirty="0" err="1"/>
              <a:t>BankClient</a:t>
            </a:r>
            <a:endParaRPr lang="en-U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152400"/>
            <a:ext cx="7772400" cy="6858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Lucida Sans"/>
                <a:ea typeface="ＭＳ Ｐゴシック" pitchFamily="-107" charset="-128"/>
                <a:cs typeface="Lucida San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-107" charset="0"/>
                <a:ea typeface="ＭＳ Ｐゴシック" pitchFamily="-107" charset="-128"/>
                <a:cs typeface="Lucida Sans" pitchFamily="-107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-107" charset="0"/>
                <a:ea typeface="ＭＳ Ｐゴシック" pitchFamily="-107" charset="-128"/>
                <a:cs typeface="Lucida Sans" pitchFamily="-107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-107" charset="0"/>
                <a:ea typeface="ＭＳ Ｐゴシック" pitchFamily="-107" charset="-128"/>
                <a:cs typeface="Lucida Sans" pitchFamily="-107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-107" charset="0"/>
                <a:ea typeface="ＭＳ Ｐゴシック" pitchFamily="-107" charset="-128"/>
                <a:cs typeface="Lucida Sans" pitchFamily="-107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-107" charset="0"/>
                <a:ea typeface="ＭＳ Ｐゴシック" pitchFamily="-107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-107" charset="0"/>
                <a:ea typeface="ＭＳ Ｐゴシック" pitchFamily="-107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-107" charset="0"/>
                <a:ea typeface="ＭＳ Ｐゴシック" pitchFamily="-107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-107" charset="0"/>
                <a:ea typeface="ＭＳ Ｐゴシック" pitchFamily="-107" charset="-128"/>
              </a:defRPr>
            </a:lvl9pPr>
          </a:lstStyle>
          <a:p>
            <a:pPr>
              <a:defRPr/>
            </a:pPr>
            <a:r>
              <a:rPr lang="en-US" sz="40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</a:rPr>
              <a:t>Activity | Online Banking</a:t>
            </a:r>
          </a:p>
        </p:txBody>
      </p:sp>
    </p:spTree>
    <p:extLst>
      <p:ext uri="{BB962C8B-B14F-4D97-AF65-F5344CB8AC3E}">
        <p14:creationId xmlns:p14="http://schemas.microsoft.com/office/powerpoint/2010/main" val="1863967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3"/>
          <p:cNvSpPr txBox="1">
            <a:spLocks noChangeArrowheads="1"/>
          </p:cNvSpPr>
          <p:nvPr/>
        </p:nvSpPr>
        <p:spPr bwMode="auto">
          <a:xfrm>
            <a:off x="457200" y="76200"/>
            <a:ext cx="7391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</a:rPr>
              <a:t>Internet | Networking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3416" y="1371600"/>
            <a:ext cx="7005184" cy="386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6AFBFDA-3C54-454D-A203-334142A0BDFB}"/>
              </a:ext>
            </a:extLst>
          </p:cNvPr>
          <p:cNvSpPr/>
          <p:nvPr/>
        </p:nvSpPr>
        <p:spPr>
          <a:xfrm>
            <a:off x="843416" y="5795622"/>
            <a:ext cx="3472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b="0" dirty="0"/>
              <a:t>This is a complex topic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85800" y="152400"/>
            <a:ext cx="7772400" cy="6858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Lucida Sans"/>
                <a:ea typeface="ＭＳ Ｐゴシック" pitchFamily="-107" charset="-128"/>
                <a:cs typeface="Lucida San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-107" charset="0"/>
                <a:ea typeface="ＭＳ Ｐゴシック" pitchFamily="-107" charset="-128"/>
                <a:cs typeface="Lucida Sans" pitchFamily="-107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-107" charset="0"/>
                <a:ea typeface="ＭＳ Ｐゴシック" pitchFamily="-107" charset="-128"/>
                <a:cs typeface="Lucida Sans" pitchFamily="-107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-107" charset="0"/>
                <a:ea typeface="ＭＳ Ｐゴシック" pitchFamily="-107" charset="-128"/>
                <a:cs typeface="Lucida Sans" pitchFamily="-107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-107" charset="0"/>
                <a:ea typeface="ＭＳ Ｐゴシック" pitchFamily="-107" charset="-128"/>
                <a:cs typeface="Lucida Sans" pitchFamily="-107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-107" charset="0"/>
                <a:ea typeface="ＭＳ Ｐゴシック" pitchFamily="-107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-107" charset="0"/>
                <a:ea typeface="ＭＳ Ｐゴシック" pitchFamily="-107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-107" charset="0"/>
                <a:ea typeface="ＭＳ Ｐゴシック" pitchFamily="-107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-107" charset="0"/>
                <a:ea typeface="ＭＳ Ｐゴシック" pitchFamily="-107" charset="-128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</a:rPr>
              <a:t>Activity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1066800"/>
            <a:ext cx="58378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defTabSz="457200" eaLnBrk="0" latin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b="0" dirty="0">
                <a:latin typeface="+mn-lt"/>
                <a:cs typeface="ＭＳ Ｐゴシック" pitchFamily="-107" charset="-128"/>
              </a:rPr>
              <a:t>Modify Online Banking Example</a:t>
            </a:r>
          </a:p>
        </p:txBody>
      </p:sp>
    </p:spTree>
    <p:extLst>
      <p:ext uri="{BB962C8B-B14F-4D97-AF65-F5344CB8AC3E}">
        <p14:creationId xmlns:p14="http://schemas.microsoft.com/office/powerpoint/2010/main" val="1333272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3"/>
          <p:cNvSpPr txBox="1">
            <a:spLocks noChangeArrowheads="1"/>
          </p:cNvSpPr>
          <p:nvPr/>
        </p:nvSpPr>
        <p:spPr bwMode="auto">
          <a:xfrm>
            <a:off x="1066800" y="76200"/>
            <a:ext cx="6858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Client and Server Sockets</a:t>
            </a:r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8485" y="1600200"/>
            <a:ext cx="799211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685800" y="5083314"/>
            <a:ext cx="47203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Visiting montgomerycollege.edu</a:t>
            </a:r>
          </a:p>
        </p:txBody>
      </p:sp>
    </p:spTree>
    <p:extLst>
      <p:ext uri="{BB962C8B-B14F-4D97-AF65-F5344CB8AC3E}">
        <p14:creationId xmlns:p14="http://schemas.microsoft.com/office/powerpoint/2010/main" val="3905197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3"/>
          <p:cNvSpPr txBox="1">
            <a:spLocks noChangeArrowheads="1"/>
          </p:cNvSpPr>
          <p:nvPr/>
        </p:nvSpPr>
        <p:spPr bwMode="auto">
          <a:xfrm>
            <a:off x="457200" y="76200"/>
            <a:ext cx="7315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Sending Data From A to B</a:t>
            </a:r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381000" y="914400"/>
            <a:ext cx="8382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is your home computer </a:t>
            </a:r>
          </a:p>
          <a:p>
            <a:pPr marL="693738" marR="0" lvl="1" indent="-236538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It is connected to an Internet Service Provider (ISP) </a:t>
            </a:r>
          </a:p>
          <a:p>
            <a:pPr marL="693738" marR="0" lvl="1" indent="-236538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ISP is connected to an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Internet Access Point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is on a local area network at XYZ Company </a:t>
            </a:r>
          </a:p>
          <a:p>
            <a:pPr marL="693738" marR="0" lvl="1" indent="-236538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XYZ has its own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Internet Access Point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Internet Access Points are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connected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by a complex collection of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pathways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(the Internet)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Over these pathways a message sent from one access point can eventually reach any access point </a:t>
            </a:r>
          </a:p>
        </p:txBody>
      </p:sp>
    </p:spTree>
    <p:extLst>
      <p:ext uri="{BB962C8B-B14F-4D97-AF65-F5344CB8AC3E}">
        <p14:creationId xmlns:p14="http://schemas.microsoft.com/office/powerpoint/2010/main" val="4217522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3"/>
          <p:cNvSpPr txBox="1">
            <a:spLocks noChangeArrowheads="1"/>
          </p:cNvSpPr>
          <p:nvPr/>
        </p:nvSpPr>
        <p:spPr bwMode="auto">
          <a:xfrm>
            <a:off x="533400" y="30296"/>
            <a:ext cx="7315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457200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</a:rPr>
              <a:t>The Internet</a:t>
            </a:r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533400" y="914400"/>
            <a:ext cx="79248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>
                <a:solidFill>
                  <a:srgbClr val="0070C0"/>
                </a:solidFill>
              </a:rPr>
              <a:t>Internet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b="0" i="1" dirty="0"/>
              <a:t>Uses a </a:t>
            </a:r>
            <a:r>
              <a:rPr lang="en-US" sz="2000" b="0" i="1" dirty="0">
                <a:solidFill>
                  <a:srgbClr val="FF0000"/>
                </a:solidFill>
              </a:rPr>
              <a:t>common set of protocols </a:t>
            </a:r>
            <a:r>
              <a:rPr lang="en-US" sz="2000" b="0" i="1" dirty="0"/>
              <a:t>to define how the parties will interact with each other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>
                <a:solidFill>
                  <a:srgbClr val="0070C0"/>
                </a:solidFill>
              </a:rPr>
              <a:t>Internet Protocol (IP)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b="0" i="1" dirty="0"/>
              <a:t>Developed to enable different local area networks to communicate with each other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b="0" i="1" dirty="0"/>
              <a:t>Has become the </a:t>
            </a:r>
            <a:r>
              <a:rPr lang="en-US" sz="2000" b="0" i="1" dirty="0">
                <a:solidFill>
                  <a:srgbClr val="FF0000"/>
                </a:solidFill>
              </a:rPr>
              <a:t>basis</a:t>
            </a:r>
            <a:r>
              <a:rPr lang="en-US" sz="2000" b="0" i="1" dirty="0"/>
              <a:t> for connecting computers around the world together over the Internet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>
                <a:solidFill>
                  <a:srgbClr val="0070C0"/>
                </a:solidFill>
              </a:rPr>
              <a:t>Transmission Control Protocol (TCP)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b="0" dirty="0">
                <a:solidFill>
                  <a:prstClr val="black"/>
                </a:solidFill>
              </a:rPr>
              <a:t>Most commonly used Internet services use TCP with IP (</a:t>
            </a:r>
            <a:r>
              <a:rPr lang="en-US" sz="2000" b="0" dirty="0">
                <a:solidFill>
                  <a:srgbClr val="FF0000"/>
                </a:solidFill>
              </a:rPr>
              <a:t>TCP/IP</a:t>
            </a:r>
            <a:r>
              <a:rPr lang="en-US" sz="2000" b="0" dirty="0">
                <a:solidFill>
                  <a:prstClr val="black"/>
                </a:solidFill>
              </a:rPr>
              <a:t>) </a:t>
            </a:r>
            <a:endParaRPr lang="en-US" sz="2000" b="0" i="1" dirty="0"/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USPS vs. Internet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Protocols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3"/>
          <p:cNvSpPr txBox="1">
            <a:spLocks noChangeArrowheads="1"/>
          </p:cNvSpPr>
          <p:nvPr/>
        </p:nvSpPr>
        <p:spPr bwMode="auto">
          <a:xfrm>
            <a:off x="381000" y="114365"/>
            <a:ext cx="7848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457200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</a:rPr>
              <a:t>Transmission Control Protocol</a:t>
            </a:r>
          </a:p>
        </p:txBody>
      </p:sp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381000" y="1066800"/>
            <a:ext cx="8382000" cy="357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>
                <a:solidFill>
                  <a:prstClr val="black"/>
                </a:solidFill>
              </a:rPr>
              <a:t>Internet Protocol (IP) does not notify the sender if data is lost or garbled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>
                <a:solidFill>
                  <a:prstClr val="black"/>
                </a:solidFill>
              </a:rPr>
              <a:t>This is the job of a higher level protocol </a:t>
            </a:r>
            <a:r>
              <a:rPr lang="en-US" sz="2400" b="0" i="1" dirty="0">
                <a:solidFill>
                  <a:prstClr val="black"/>
                </a:solidFill>
              </a:rPr>
              <a:t>Transmission Control Protocol</a:t>
            </a:r>
            <a:r>
              <a:rPr lang="en-US" sz="2400" b="0" dirty="0">
                <a:solidFill>
                  <a:prstClr val="black"/>
                </a:solidFill>
              </a:rPr>
              <a:t> (</a:t>
            </a:r>
            <a:r>
              <a:rPr lang="en-US" sz="2400" dirty="0">
                <a:solidFill>
                  <a:srgbClr val="7030A0"/>
                </a:solidFill>
              </a:rPr>
              <a:t>TCP</a:t>
            </a:r>
            <a:r>
              <a:rPr lang="en-US" sz="2400" b="0" dirty="0">
                <a:solidFill>
                  <a:prstClr val="black"/>
                </a:solidFill>
              </a:rPr>
              <a:t>)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b="0" dirty="0">
                <a:solidFill>
                  <a:prstClr val="black"/>
                </a:solidFill>
              </a:rPr>
              <a:t>Attempt to deliver the data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b="0" dirty="0">
                <a:solidFill>
                  <a:prstClr val="black"/>
                </a:solidFill>
              </a:rPr>
              <a:t>Try again if there are failures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b="0" dirty="0">
                <a:solidFill>
                  <a:prstClr val="black"/>
                </a:solidFill>
              </a:rPr>
              <a:t>Notify the sender whether or not the attempt was successful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b="0" dirty="0">
                <a:solidFill>
                  <a:srgbClr val="7030A0"/>
                </a:solidFill>
              </a:rPr>
              <a:t>It’s fairly reliable </a:t>
            </a:r>
          </a:p>
        </p:txBody>
      </p:sp>
    </p:spTree>
    <p:extLst>
      <p:ext uri="{BB962C8B-B14F-4D97-AF65-F5344CB8AC3E}">
        <p14:creationId xmlns:p14="http://schemas.microsoft.com/office/powerpoint/2010/main" val="2873188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3"/>
          <p:cNvSpPr txBox="1">
            <a:spLocks noChangeArrowheads="1"/>
          </p:cNvSpPr>
          <p:nvPr/>
        </p:nvSpPr>
        <p:spPr bwMode="auto">
          <a:xfrm>
            <a:off x="457200" y="7088"/>
            <a:ext cx="7772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457200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</a:rPr>
              <a:t>Destination Address</a:t>
            </a:r>
          </a:p>
        </p:txBody>
      </p:sp>
      <p:sp>
        <p:nvSpPr>
          <p:cNvPr id="32771" name="Text Box 4"/>
          <p:cNvSpPr txBox="1">
            <a:spLocks noChangeArrowheads="1"/>
          </p:cNvSpPr>
          <p:nvPr/>
        </p:nvSpPr>
        <p:spPr bwMode="auto">
          <a:xfrm>
            <a:off x="381000" y="914400"/>
            <a:ext cx="83820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>
                <a:solidFill>
                  <a:prstClr val="black"/>
                </a:solidFill>
              </a:rPr>
              <a:t>Data must be marked with a </a:t>
            </a:r>
            <a:r>
              <a:rPr lang="en-US" sz="2400" b="0" dirty="0">
                <a:solidFill>
                  <a:srgbClr val="7030A0"/>
                </a:solidFill>
              </a:rPr>
              <a:t>destination address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>
                <a:solidFill>
                  <a:prstClr val="black"/>
                </a:solidFill>
              </a:rPr>
              <a:t>In IP, addresses are denoted by a sequence of four numbers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b="0" i="1" dirty="0">
                <a:solidFill>
                  <a:prstClr val="black"/>
                </a:solidFill>
              </a:rPr>
              <a:t>For example </a:t>
            </a:r>
            <a:r>
              <a:rPr lang="en-US" sz="2000" b="0" i="1" dirty="0">
                <a:solidFill>
                  <a:srgbClr val="6E7069"/>
                </a:solidFill>
                <a:latin typeface="Courier New" pitchFamily="49" charset="0"/>
              </a:rPr>
              <a:t>130.65.86.66</a:t>
            </a:r>
            <a:r>
              <a:rPr lang="en-US" sz="2000" b="0" i="1" dirty="0">
                <a:solidFill>
                  <a:prstClr val="black"/>
                </a:solidFill>
              </a:rPr>
              <a:t>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b="0" i="1" dirty="0">
                <a:solidFill>
                  <a:prstClr val="black"/>
                </a:solidFill>
              </a:rPr>
              <a:t>Each is one byte (a number between </a:t>
            </a:r>
            <a:r>
              <a:rPr lang="en-US" sz="2000" b="0" i="1" dirty="0">
                <a:solidFill>
                  <a:srgbClr val="6E7069"/>
                </a:solidFill>
                <a:latin typeface="Courier New" pitchFamily="49" charset="0"/>
              </a:rPr>
              <a:t>0</a:t>
            </a:r>
            <a:r>
              <a:rPr lang="en-US" sz="2000" b="0" i="1" dirty="0">
                <a:solidFill>
                  <a:prstClr val="black"/>
                </a:solidFill>
              </a:rPr>
              <a:t> and </a:t>
            </a:r>
            <a:r>
              <a:rPr lang="en-US" sz="2000" b="0" i="1" dirty="0">
                <a:solidFill>
                  <a:srgbClr val="6E7069"/>
                </a:solidFill>
                <a:latin typeface="Courier New" pitchFamily="49" charset="0"/>
              </a:rPr>
              <a:t>255</a:t>
            </a:r>
            <a:r>
              <a:rPr lang="en-US" sz="2000" b="0" i="1" dirty="0">
                <a:solidFill>
                  <a:prstClr val="black"/>
                </a:solidFill>
              </a:rPr>
              <a:t>)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b="0" i="1" dirty="0">
                <a:solidFill>
                  <a:prstClr val="black"/>
                </a:solidFill>
              </a:rPr>
              <a:t>To be able to accommodate more devices, </a:t>
            </a:r>
            <a:r>
              <a:rPr lang="en-US" sz="2000" b="0" dirty="0">
                <a:solidFill>
                  <a:srgbClr val="7030A0"/>
                </a:solidFill>
              </a:rPr>
              <a:t>IP addresses </a:t>
            </a:r>
            <a:r>
              <a:rPr lang="en-US" sz="2000" b="0" i="1" dirty="0">
                <a:solidFill>
                  <a:prstClr val="black"/>
                </a:solidFill>
              </a:rPr>
              <a:t>has been extended to sixteen bytes (IPv4 vs. IPv6)</a:t>
            </a:r>
          </a:p>
          <a:p>
            <a:pPr marL="1150938" lvl="2" indent="-236538">
              <a:spcBef>
                <a:spcPts val="1200"/>
              </a:spcBef>
              <a:buFontTx/>
              <a:buChar char="•"/>
            </a:pPr>
            <a:r>
              <a:rPr lang="en-US" b="0" i="1" dirty="0">
                <a:solidFill>
                  <a:prstClr val="black"/>
                </a:solidFill>
                <a:hlinkClick r:id="rId2"/>
              </a:rPr>
              <a:t>https://www.avast.com/c-ipv4-vs-ipv6-addresses</a:t>
            </a:r>
            <a:endParaRPr lang="en-US" b="0" i="1" dirty="0">
              <a:solidFill>
                <a:prstClr val="black"/>
              </a:solidFill>
            </a:endParaRP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>
                <a:solidFill>
                  <a:prstClr val="black"/>
                </a:solidFill>
              </a:rPr>
              <a:t>To send data to </a:t>
            </a:r>
            <a:r>
              <a:rPr lang="en-US" sz="2400" i="1" dirty="0">
                <a:solidFill>
                  <a:srgbClr val="7030A0"/>
                </a:solidFill>
              </a:rPr>
              <a:t>B</a:t>
            </a:r>
            <a:r>
              <a:rPr lang="en-US" sz="2400" b="0" dirty="0">
                <a:solidFill>
                  <a:prstClr val="black"/>
                </a:solidFill>
              </a:rPr>
              <a:t>, </a:t>
            </a:r>
            <a:r>
              <a:rPr lang="en-US" sz="2400" i="1" dirty="0">
                <a:solidFill>
                  <a:srgbClr val="7030A0"/>
                </a:solidFill>
              </a:rPr>
              <a:t>A</a:t>
            </a:r>
            <a:r>
              <a:rPr lang="en-US" sz="2400" b="0" dirty="0">
                <a:solidFill>
                  <a:prstClr val="black"/>
                </a:solidFill>
              </a:rPr>
              <a:t> needs to know </a:t>
            </a:r>
            <a:r>
              <a:rPr lang="en-US" sz="2400" b="0" i="1" dirty="0">
                <a:solidFill>
                  <a:srgbClr val="7030A0"/>
                </a:solidFill>
              </a:rPr>
              <a:t>B</a:t>
            </a:r>
            <a:r>
              <a:rPr lang="en-US" sz="2400" b="0" dirty="0">
                <a:solidFill>
                  <a:srgbClr val="7030A0"/>
                </a:solidFill>
              </a:rPr>
              <a:t>’s</a:t>
            </a:r>
            <a:r>
              <a:rPr lang="en-US" sz="2400" b="0" dirty="0">
                <a:solidFill>
                  <a:prstClr val="black"/>
                </a:solidFill>
              </a:rPr>
              <a:t> IP (address)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i="1" dirty="0">
                <a:solidFill>
                  <a:srgbClr val="7030A0"/>
                </a:solidFill>
              </a:rPr>
              <a:t>A</a:t>
            </a:r>
            <a:r>
              <a:rPr lang="en-US" sz="2000" b="0" i="1" dirty="0">
                <a:solidFill>
                  <a:prstClr val="black"/>
                </a:solidFill>
              </a:rPr>
              <a:t> includes that address in the </a:t>
            </a:r>
            <a:r>
              <a:rPr lang="en-US" sz="2000" b="0" i="1" dirty="0">
                <a:solidFill>
                  <a:srgbClr val="7030A0"/>
                </a:solidFill>
              </a:rPr>
              <a:t>protocol portion </a:t>
            </a:r>
            <a:r>
              <a:rPr lang="en-US" sz="2000" b="0" i="1" dirty="0">
                <a:solidFill>
                  <a:prstClr val="black"/>
                </a:solidFill>
              </a:rPr>
              <a:t>when sending the data </a:t>
            </a:r>
          </a:p>
        </p:txBody>
      </p:sp>
    </p:spTree>
    <p:extLst>
      <p:ext uri="{BB962C8B-B14F-4D97-AF65-F5344CB8AC3E}">
        <p14:creationId xmlns:p14="http://schemas.microsoft.com/office/powerpoint/2010/main" val="164844495"/>
      </p:ext>
    </p:extLst>
  </p:cSld>
  <p:clrMapOvr>
    <a:masterClrMapping/>
  </p:clrMapOvr>
</p:sld>
</file>

<file path=ppt/theme/theme1.xml><?xml version="1.0" encoding="utf-8"?>
<a:theme xmlns:a="http://schemas.openxmlformats.org/drawingml/2006/main" name="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elf che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International">
  <a:themeElements>
    <a:clrScheme name="International 3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CBCBCB"/>
      </a:accent1>
      <a:accent2>
        <a:srgbClr val="969696"/>
      </a:accent2>
      <a:accent3>
        <a:srgbClr val="FFFFFF"/>
      </a:accent3>
      <a:accent4>
        <a:srgbClr val="000000"/>
      </a:accent4>
      <a:accent5>
        <a:srgbClr val="E2E2E2"/>
      </a:accent5>
      <a:accent6>
        <a:srgbClr val="878787"/>
      </a:accent6>
      <a:hlink>
        <a:srgbClr val="DDDDDD"/>
      </a:hlink>
      <a:folHlink>
        <a:srgbClr val="EAEAEA"/>
      </a:folHlink>
    </a:clrScheme>
    <a:fontScheme name="Internationa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International 1">
        <a:dk1>
          <a:srgbClr val="000000"/>
        </a:dk1>
        <a:lt1>
          <a:srgbClr val="FFFFFF"/>
        </a:lt1>
        <a:dk2>
          <a:srgbClr val="0000FF"/>
        </a:dk2>
        <a:lt2>
          <a:srgbClr val="FFFF99"/>
        </a:lt2>
        <a:accent1>
          <a:srgbClr val="009966"/>
        </a:accent1>
        <a:accent2>
          <a:srgbClr val="00CCCC"/>
        </a:accent2>
        <a:accent3>
          <a:srgbClr val="AAAAFF"/>
        </a:accent3>
        <a:accent4>
          <a:srgbClr val="DADADA"/>
        </a:accent4>
        <a:accent5>
          <a:srgbClr val="AACAB8"/>
        </a:accent5>
        <a:accent6>
          <a:srgbClr val="00B9B9"/>
        </a:accent6>
        <a:hlink>
          <a:srgbClr val="000080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tional 2">
        <a:dk1>
          <a:srgbClr val="000000"/>
        </a:dk1>
        <a:lt1>
          <a:srgbClr val="FFFFFF"/>
        </a:lt1>
        <a:dk2>
          <a:srgbClr val="000080"/>
        </a:dk2>
        <a:lt2>
          <a:srgbClr val="003399"/>
        </a:lt2>
        <a:accent1>
          <a:srgbClr val="9999FF"/>
        </a:accent1>
        <a:accent2>
          <a:srgbClr val="FF99FF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E78AE7"/>
        </a:accent6>
        <a:hlink>
          <a:srgbClr val="85AD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tional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DDDDD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2560</TotalTime>
  <Words>2237</Words>
  <Application>Microsoft Office PowerPoint</Application>
  <PresentationFormat>On-screen Show (4:3)</PresentationFormat>
  <Paragraphs>325</Paragraphs>
  <Slides>40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3" baseType="lpstr">
      <vt:lpstr>ＭＳ Ｐゴシック</vt:lpstr>
      <vt:lpstr>Arial</vt:lpstr>
      <vt:lpstr>Calibri</vt:lpstr>
      <vt:lpstr>Courier New</vt:lpstr>
      <vt:lpstr>Lucida Sans</vt:lpstr>
      <vt:lpstr>Monotype Sorts</vt:lpstr>
      <vt:lpstr>Times New Roman</vt:lpstr>
      <vt:lpstr>main</vt:lpstr>
      <vt:lpstr>self check</vt:lpstr>
      <vt:lpstr>1_Office Theme</vt:lpstr>
      <vt:lpstr>Office Theme</vt:lpstr>
      <vt:lpstr>International</vt:lpstr>
      <vt:lpstr>Microsoft Word Picture</vt:lpstr>
      <vt:lpstr>Monday, 4/25/22</vt:lpstr>
      <vt:lpstr>Topics</vt:lpstr>
      <vt:lpstr>Additional Resources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Client | Server Communications</vt:lpstr>
      <vt:lpstr>Serving Multiple Clients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Transmission through Sockets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Bill</dc:creator>
  <cp:lastModifiedBy>Gary Thai</cp:lastModifiedBy>
  <cp:revision>335</cp:revision>
  <dcterms:created xsi:type="dcterms:W3CDTF">2009-11-04T00:11:58Z</dcterms:created>
  <dcterms:modified xsi:type="dcterms:W3CDTF">2022-04-25T17:05:00Z</dcterms:modified>
</cp:coreProperties>
</file>