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2"/>
  </p:sldMasterIdLst>
  <p:notesMasterIdLst>
    <p:notesMasterId r:id="rId31"/>
  </p:notesMasterIdLst>
  <p:sldIdLst>
    <p:sldId id="256" r:id="rId3"/>
    <p:sldId id="364" r:id="rId4"/>
    <p:sldId id="359" r:id="rId5"/>
    <p:sldId id="367" r:id="rId6"/>
    <p:sldId id="370" r:id="rId7"/>
    <p:sldId id="369" r:id="rId8"/>
    <p:sldId id="371" r:id="rId9"/>
    <p:sldId id="345" r:id="rId10"/>
    <p:sldId id="258" r:id="rId11"/>
    <p:sldId id="260" r:id="rId12"/>
    <p:sldId id="262" r:id="rId13"/>
    <p:sldId id="368" r:id="rId14"/>
    <p:sldId id="354" r:id="rId15"/>
    <p:sldId id="261" r:id="rId16"/>
    <p:sldId id="263" r:id="rId17"/>
    <p:sldId id="267" r:id="rId18"/>
    <p:sldId id="269" r:id="rId19"/>
    <p:sldId id="268" r:id="rId20"/>
    <p:sldId id="351" r:id="rId21"/>
    <p:sldId id="324" r:id="rId22"/>
    <p:sldId id="325" r:id="rId23"/>
    <p:sldId id="326" r:id="rId24"/>
    <p:sldId id="327" r:id="rId25"/>
    <p:sldId id="347" r:id="rId26"/>
    <p:sldId id="339" r:id="rId27"/>
    <p:sldId id="341" r:id="rId28"/>
    <p:sldId id="340" r:id="rId29"/>
    <p:sldId id="361" r:id="rId30"/>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CAD7"/>
          </a:solidFill>
        </a:fill>
      </a:tcStyle>
    </a:wholeTbl>
    <a:band2H>
      <a:tcTxStyle/>
      <a:tcStyle>
        <a:tcBdr/>
        <a:fill>
          <a:solidFill>
            <a:srgbClr val="E7E7EC"/>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D4CA"/>
          </a:solidFill>
        </a:fill>
      </a:tcStyle>
    </a:wholeTbl>
    <a:band2H>
      <a:tcTxStyle/>
      <a:tcStyle>
        <a:tcBdr/>
        <a:fill>
          <a:solidFill>
            <a:srgbClr val="F6EB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7D7"/>
          </a:solidFill>
        </a:fill>
      </a:tcStyle>
    </a:wholeTbl>
    <a:band2H>
      <a:tcTxStyle/>
      <a:tcStyle>
        <a:tcBdr/>
        <a:fill>
          <a:solidFill>
            <a:srgbClr val="ECECEC"/>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94" autoAdjust="0"/>
    <p:restoredTop sz="80675" autoAdjust="0"/>
  </p:normalViewPr>
  <p:slideViewPr>
    <p:cSldViewPr snapToGrid="0">
      <p:cViewPr varScale="1">
        <p:scale>
          <a:sx n="63" d="100"/>
          <a:sy n="63" d="100"/>
        </p:scale>
        <p:origin x="732" y="72"/>
      </p:cViewPr>
      <p:guideLst>
        <p:guide orient="horz" pos="2160"/>
        <p:guide pos="2880"/>
      </p:guideLst>
    </p:cSldViewPr>
  </p:slideViewPr>
  <p:outlineViewPr>
    <p:cViewPr>
      <p:scale>
        <a:sx n="33" d="100"/>
        <a:sy n="33" d="100"/>
      </p:scale>
      <p:origin x="0" y="-3486"/>
    </p:cViewPr>
  </p:outlineViewPr>
  <p:notesTextViewPr>
    <p:cViewPr>
      <p:scale>
        <a:sx n="1" d="1"/>
        <a:sy n="1" d="1"/>
      </p:scale>
      <p:origin x="0" y="0"/>
    </p:cViewPr>
  </p:notesTextViewPr>
  <p:sorterViewPr>
    <p:cViewPr>
      <p:scale>
        <a:sx n="100" d="100"/>
        <a:sy n="100" d="100"/>
      </p:scale>
      <p:origin x="0" y="-91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Shape 40"/>
          <p:cNvSpPr>
            <a:spLocks noGrp="1" noRot="1" noChangeAspect="1"/>
          </p:cNvSpPr>
          <p:nvPr>
            <p:ph type="sldImg"/>
          </p:nvPr>
        </p:nvSpPr>
        <p:spPr>
          <a:xfrm>
            <a:off x="1143000" y="685800"/>
            <a:ext cx="4572000" cy="3429000"/>
          </a:xfrm>
          <a:prstGeom prst="rect">
            <a:avLst/>
          </a:prstGeom>
        </p:spPr>
        <p:txBody>
          <a:bodyPr/>
          <a:lstStyle/>
          <a:p>
            <a:endParaRPr/>
          </a:p>
        </p:txBody>
      </p:sp>
      <p:sp>
        <p:nvSpPr>
          <p:cNvPr id="41" name="Shape 4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314655953"/>
      </p:ext>
    </p:extLst>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Arial"/>
      </a:defRPr>
    </a:lvl1pPr>
    <a:lvl2pPr indent="228600" defTabSz="457200" latinLnBrk="0">
      <a:defRPr sz="1200">
        <a:latin typeface="+mj-lt"/>
        <a:ea typeface="+mj-ea"/>
        <a:cs typeface="+mj-cs"/>
        <a:sym typeface="Arial"/>
      </a:defRPr>
    </a:lvl2pPr>
    <a:lvl3pPr indent="457200" defTabSz="457200" latinLnBrk="0">
      <a:defRPr sz="1200">
        <a:latin typeface="+mj-lt"/>
        <a:ea typeface="+mj-ea"/>
        <a:cs typeface="+mj-cs"/>
        <a:sym typeface="Arial"/>
      </a:defRPr>
    </a:lvl3pPr>
    <a:lvl4pPr indent="685800" defTabSz="457200" latinLnBrk="0">
      <a:defRPr sz="1200">
        <a:latin typeface="+mj-lt"/>
        <a:ea typeface="+mj-ea"/>
        <a:cs typeface="+mj-cs"/>
        <a:sym typeface="Arial"/>
      </a:defRPr>
    </a:lvl4pPr>
    <a:lvl5pPr indent="914400" defTabSz="457200" latinLnBrk="0">
      <a:defRPr sz="1200">
        <a:latin typeface="+mj-lt"/>
        <a:ea typeface="+mj-ea"/>
        <a:cs typeface="+mj-cs"/>
        <a:sym typeface="Arial"/>
      </a:defRPr>
    </a:lvl5pPr>
    <a:lvl6pPr indent="1143000" defTabSz="457200" latinLnBrk="0">
      <a:defRPr sz="1200">
        <a:latin typeface="+mj-lt"/>
        <a:ea typeface="+mj-ea"/>
        <a:cs typeface="+mj-cs"/>
        <a:sym typeface="Arial"/>
      </a:defRPr>
    </a:lvl6pPr>
    <a:lvl7pPr indent="1371600" defTabSz="457200" latinLnBrk="0">
      <a:defRPr sz="1200">
        <a:latin typeface="+mj-lt"/>
        <a:ea typeface="+mj-ea"/>
        <a:cs typeface="+mj-cs"/>
        <a:sym typeface="Arial"/>
      </a:defRPr>
    </a:lvl7pPr>
    <a:lvl8pPr indent="1600200" defTabSz="457200" latinLnBrk="0">
      <a:defRPr sz="1200">
        <a:latin typeface="+mj-lt"/>
        <a:ea typeface="+mj-ea"/>
        <a:cs typeface="+mj-cs"/>
        <a:sym typeface="Arial"/>
      </a:defRPr>
    </a:lvl8pPr>
    <a:lvl9pPr indent="1828800" defTabSz="457200" latinLnBrk="0">
      <a:defRPr sz="1200">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merriam-webster.com/dictionary/algorith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maximize your learning experience, prepare for class prior each</a:t>
            </a:r>
            <a:r>
              <a:rPr lang="en-US" baseline="0" dirty="0"/>
              <a:t> week</a:t>
            </a:r>
            <a:endParaRPr lang="en-US" dirty="0"/>
          </a:p>
        </p:txBody>
      </p:sp>
    </p:spTree>
    <p:extLst>
      <p:ext uri="{BB962C8B-B14F-4D97-AF65-F5344CB8AC3E}">
        <p14:creationId xmlns:p14="http://schemas.microsoft.com/office/powerpoint/2010/main" val="1378431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Different</a:t>
            </a:r>
            <a:r>
              <a:rPr lang="en-US" baseline="0" dirty="0"/>
              <a:t> algorithms will yield different results a</a:t>
            </a:r>
            <a:r>
              <a:rPr lang="en-US" dirty="0"/>
              <a:t>s n gets big </a:t>
            </a:r>
            <a:endParaRPr lang="en-US" baseline="0" dirty="0"/>
          </a:p>
          <a:p>
            <a:pPr marL="171450" indent="-171450">
              <a:buFont typeface="Arial" panose="020B0604020202020204" pitchFamily="34" charset="0"/>
              <a:buChar char="•"/>
            </a:pPr>
            <a:r>
              <a:rPr lang="en-US" baseline="0" dirty="0"/>
              <a:t>It would be ideal if our method’s growth rate is log(log n) – best case</a:t>
            </a:r>
          </a:p>
          <a:p>
            <a:endParaRPr lang="en-US" dirty="0"/>
          </a:p>
        </p:txBody>
      </p:sp>
    </p:spTree>
    <p:extLst>
      <p:ext uri="{BB962C8B-B14F-4D97-AF65-F5344CB8AC3E}">
        <p14:creationId xmlns:p14="http://schemas.microsoft.com/office/powerpoint/2010/main" val="4098717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Take</a:t>
            </a:r>
            <a:r>
              <a:rPr lang="en-US" baseline="0" dirty="0"/>
              <a:t> a look at the chart, what comes to your mind?</a:t>
            </a:r>
          </a:p>
          <a:p>
            <a:pPr marL="171450" indent="-171450">
              <a:buFont typeface="Arial" panose="020B0604020202020204" pitchFamily="34" charset="0"/>
              <a:buChar char="•"/>
            </a:pPr>
            <a:r>
              <a:rPr lang="en-US" b="1" baseline="0" dirty="0"/>
              <a:t>Be sure to check out the article</a:t>
            </a:r>
            <a:endParaRPr lang="en-US" b="1" dirty="0"/>
          </a:p>
        </p:txBody>
      </p:sp>
    </p:spTree>
    <p:extLst>
      <p:ext uri="{BB962C8B-B14F-4D97-AF65-F5344CB8AC3E}">
        <p14:creationId xmlns:p14="http://schemas.microsoft.com/office/powerpoint/2010/main" val="2336863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a:t>
            </a:r>
            <a:r>
              <a:rPr lang="en-US" b="1" dirty="0"/>
              <a:t>should avoid</a:t>
            </a:r>
            <a:r>
              <a:rPr lang="en-US" dirty="0"/>
              <a:t> any </a:t>
            </a:r>
            <a:r>
              <a:rPr lang="en-US" baseline="0" dirty="0"/>
              <a:t>algorithm (code) with a </a:t>
            </a:r>
            <a:r>
              <a:rPr lang="en-US" i="1" dirty="0"/>
              <a:t>n</a:t>
            </a:r>
            <a:r>
              <a:rPr lang="en-US" i="1" baseline="31999" dirty="0"/>
              <a:t>2  </a:t>
            </a:r>
            <a:r>
              <a:rPr lang="en-US" dirty="0"/>
              <a:t>or higher</a:t>
            </a:r>
            <a:r>
              <a:rPr lang="en-US" baseline="0" dirty="0"/>
              <a:t> growth rate, if we can help it</a:t>
            </a:r>
          </a:p>
          <a:p>
            <a:pPr marL="171450" indent="-171450">
              <a:buFont typeface="Arial" panose="020B0604020202020204" pitchFamily="34" charset="0"/>
              <a:buChar char="•"/>
            </a:pPr>
            <a:r>
              <a:rPr lang="en-US" baseline="0" dirty="0"/>
              <a:t>Example: we are driving to Miami, which route would you take?  20 vs. 40 hours? </a:t>
            </a:r>
            <a:endParaRPr lang="en-US" dirty="0"/>
          </a:p>
        </p:txBody>
      </p:sp>
    </p:spTree>
    <p:extLst>
      <p:ext uri="{BB962C8B-B14F-4D97-AF65-F5344CB8AC3E}">
        <p14:creationId xmlns:p14="http://schemas.microsoft.com/office/powerpoint/2010/main" val="2908729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 </a:t>
            </a:r>
            <a:r>
              <a:rPr lang="en-US" b="1" dirty="0"/>
              <a:t>n gets bigger</a:t>
            </a:r>
            <a:r>
              <a:rPr lang="en-US" dirty="0"/>
              <a:t>,</a:t>
            </a:r>
            <a:r>
              <a:rPr lang="en-US" baseline="0" dirty="0"/>
              <a:t> here are the expected results</a:t>
            </a:r>
          </a:p>
          <a:p>
            <a:pPr marL="171450" indent="-171450">
              <a:buFont typeface="Arial" panose="020B0604020202020204" pitchFamily="34" charset="0"/>
              <a:buChar char="•"/>
            </a:pPr>
            <a:r>
              <a:rPr lang="en-US" b="1" baseline="0" dirty="0"/>
              <a:t>Algorithm C is what you want </a:t>
            </a:r>
            <a:r>
              <a:rPr lang="en-US" baseline="0" dirty="0"/>
              <a:t>(as n gets bigger, it’s still VERY efficient)</a:t>
            </a:r>
          </a:p>
          <a:p>
            <a:pPr marL="171450" indent="-171450">
              <a:buFont typeface="Arial" panose="020B0604020202020204" pitchFamily="34" charset="0"/>
              <a:buChar char="•"/>
            </a:pPr>
            <a:r>
              <a:rPr lang="en-US" baseline="0" dirty="0"/>
              <a:t>Big O – Order of magnitude  </a:t>
            </a:r>
            <a:endParaRPr lang="en-US" dirty="0"/>
          </a:p>
        </p:txBody>
      </p:sp>
    </p:spTree>
    <p:extLst>
      <p:ext uri="{BB962C8B-B14F-4D97-AF65-F5344CB8AC3E}">
        <p14:creationId xmlns:p14="http://schemas.microsoft.com/office/powerpoint/2010/main" val="3494755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Efficiency</a:t>
            </a:r>
            <a:r>
              <a:rPr lang="en-US" baseline="0" dirty="0"/>
              <a:t> == thinking about worst case</a:t>
            </a:r>
          </a:p>
          <a:p>
            <a:pPr marL="171450" indent="-171450">
              <a:buFont typeface="Arial" panose="020B0604020202020204" pitchFamily="34" charset="0"/>
              <a:buChar char="•"/>
            </a:pPr>
            <a:r>
              <a:rPr lang="en-US" dirty="0"/>
              <a:t>Murphy’s law</a:t>
            </a:r>
          </a:p>
        </p:txBody>
      </p:sp>
    </p:spTree>
    <p:extLst>
      <p:ext uri="{BB962C8B-B14F-4D97-AF65-F5344CB8AC3E}">
        <p14:creationId xmlns:p14="http://schemas.microsoft.com/office/powerpoint/2010/main" val="2647582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a:t>
            </a:r>
            <a:r>
              <a:rPr lang="en-US" baseline="0" dirty="0"/>
              <a:t> </a:t>
            </a:r>
            <a:r>
              <a:rPr lang="en-US" b="1" baseline="0" dirty="0"/>
              <a:t>for loop </a:t>
            </a:r>
            <a:r>
              <a:rPr lang="en-US" baseline="0" dirty="0"/>
              <a:t>is depended on </a:t>
            </a:r>
            <a:r>
              <a:rPr lang="en-US" b="1" baseline="0" dirty="0"/>
              <a:t>n</a:t>
            </a:r>
            <a:endParaRPr lang="en-US" b="1" dirty="0"/>
          </a:p>
        </p:txBody>
      </p:sp>
    </p:spTree>
    <p:extLst>
      <p:ext uri="{BB962C8B-B14F-4D97-AF65-F5344CB8AC3E}">
        <p14:creationId xmlns:p14="http://schemas.microsoft.com/office/powerpoint/2010/main" val="987316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O(n*n)</a:t>
            </a:r>
            <a:r>
              <a:rPr lang="en-US" baseline="0" dirty="0"/>
              <a:t> vs. 2*O(n)</a:t>
            </a:r>
            <a:endParaRPr lang="en-US" dirty="0"/>
          </a:p>
        </p:txBody>
      </p:sp>
    </p:spTree>
    <p:extLst>
      <p:ext uri="{BB962C8B-B14F-4D97-AF65-F5344CB8AC3E}">
        <p14:creationId xmlns:p14="http://schemas.microsoft.com/office/powerpoint/2010/main" val="3759980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Both loops depend on n</a:t>
            </a:r>
          </a:p>
        </p:txBody>
      </p:sp>
    </p:spTree>
    <p:extLst>
      <p:ext uri="{BB962C8B-B14F-4D97-AF65-F5344CB8AC3E}">
        <p14:creationId xmlns:p14="http://schemas.microsoft.com/office/powerpoint/2010/main" val="2050171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eaLnBrk="1" hangingPunct="1">
              <a:spcBef>
                <a:spcPct val="0"/>
              </a:spcBef>
              <a:buFont typeface="Arial" panose="020B0604020202020204" pitchFamily="34" charset="0"/>
              <a:buChar char="•"/>
            </a:pPr>
            <a:r>
              <a:rPr lang="en-US" dirty="0"/>
              <a:t>O(1)</a:t>
            </a:r>
            <a:r>
              <a:rPr lang="en-US" baseline="0" dirty="0"/>
              <a:t> annotates “the same” as n grows</a:t>
            </a:r>
          </a:p>
          <a:p>
            <a:pPr marL="171450" indent="-171450" eaLnBrk="1" hangingPunct="1">
              <a:spcBef>
                <a:spcPct val="0"/>
              </a:spcBef>
              <a:buFont typeface="Arial" panose="020B0604020202020204" pitchFamily="34" charset="0"/>
              <a:buChar char="•"/>
            </a:pPr>
            <a:r>
              <a:rPr lang="en-US" baseline="0" dirty="0"/>
              <a:t>We say O(1) as oppose to O(5)</a:t>
            </a:r>
            <a:endParaRPr lang="en-US" dirty="0"/>
          </a:p>
        </p:txBody>
      </p:sp>
      <p:sp>
        <p:nvSpPr>
          <p:cNvPr id="860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572C3FA-CC21-4B8D-BF3D-9C51B39F1ADB}" type="slidenum">
              <a:rPr lang="en-US" smtClean="0"/>
              <a:pPr/>
              <a:t>20</a:t>
            </a:fld>
            <a:endParaRPr lang="en-US"/>
          </a:p>
        </p:txBody>
      </p:sp>
    </p:spTree>
    <p:extLst>
      <p:ext uri="{BB962C8B-B14F-4D97-AF65-F5344CB8AC3E}">
        <p14:creationId xmlns:p14="http://schemas.microsoft.com/office/powerpoint/2010/main" val="16271867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Most methods</a:t>
            </a:r>
            <a:r>
              <a:rPr lang="en-US" baseline="0" dirty="0"/>
              <a:t> that we implement will likely be one of the above common functions</a:t>
            </a:r>
            <a:endParaRPr lang="en-US" dirty="0"/>
          </a:p>
        </p:txBody>
      </p:sp>
    </p:spTree>
    <p:extLst>
      <p:ext uri="{BB962C8B-B14F-4D97-AF65-F5344CB8AC3E}">
        <p14:creationId xmlns:p14="http://schemas.microsoft.com/office/powerpoint/2010/main" val="3487030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maximize your learning experience, prepare for class prior each</a:t>
            </a:r>
            <a:r>
              <a:rPr lang="en-US" baseline="0" dirty="0"/>
              <a:t> week</a:t>
            </a:r>
            <a:endParaRPr lang="en-US" dirty="0"/>
          </a:p>
        </p:txBody>
      </p:sp>
    </p:spTree>
    <p:extLst>
      <p:ext uri="{BB962C8B-B14F-4D97-AF65-F5344CB8AC3E}">
        <p14:creationId xmlns:p14="http://schemas.microsoft.com/office/powerpoint/2010/main" val="16089635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Why is it important to understand</a:t>
            </a:r>
            <a:r>
              <a:rPr lang="en-US" baseline="0" dirty="0"/>
              <a:t> at the method level?</a:t>
            </a:r>
          </a:p>
          <a:p>
            <a:pPr marL="171450" indent="-171450">
              <a:buFont typeface="Arial" panose="020B0604020202020204" pitchFamily="34" charset="0"/>
              <a:buChar char="•"/>
            </a:pPr>
            <a:r>
              <a:rPr lang="en-US" baseline="0" dirty="0"/>
              <a:t>Different ADTs serve different purposes.  What do I mean?  </a:t>
            </a:r>
            <a:r>
              <a:rPr lang="en-US" b="1" baseline="0" dirty="0"/>
              <a:t>Google, </a:t>
            </a:r>
            <a:r>
              <a:rPr lang="en-US" b="0" baseline="0" dirty="0"/>
              <a:t>search vs. sorted</a:t>
            </a:r>
          </a:p>
        </p:txBody>
      </p:sp>
    </p:spTree>
    <p:extLst>
      <p:ext uri="{BB962C8B-B14F-4D97-AF65-F5344CB8AC3E}">
        <p14:creationId xmlns:p14="http://schemas.microsoft.com/office/powerpoint/2010/main" val="2349000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 matter what we do, we try to be effective about it</a:t>
            </a:r>
          </a:p>
          <a:p>
            <a:pPr marL="171450" indent="-171450">
              <a:buFont typeface="Arial" panose="020B0604020202020204" pitchFamily="34" charset="0"/>
              <a:buChar char="•"/>
            </a:pPr>
            <a:r>
              <a:rPr lang="en-US" dirty="0"/>
              <a:t>Same</a:t>
            </a:r>
            <a:r>
              <a:rPr lang="en-US" baseline="0" dirty="0"/>
              <a:t> expectation in programming</a:t>
            </a:r>
            <a:endParaRPr lang="en-US" dirty="0"/>
          </a:p>
          <a:p>
            <a:pPr marL="171450" indent="-171450">
              <a:buFont typeface="Arial" panose="020B0604020202020204" pitchFamily="34" charset="0"/>
              <a:buChar char="•"/>
            </a:pPr>
            <a:r>
              <a:rPr lang="en-US" dirty="0"/>
              <a:t>What are</a:t>
            </a:r>
            <a:r>
              <a:rPr lang="en-US" baseline="0" dirty="0"/>
              <a:t> the trade-offs?</a:t>
            </a:r>
            <a:endParaRPr lang="en-US" dirty="0"/>
          </a:p>
        </p:txBody>
      </p:sp>
    </p:spTree>
    <p:extLst>
      <p:ext uri="{BB962C8B-B14F-4D97-AF65-F5344CB8AC3E}">
        <p14:creationId xmlns:p14="http://schemas.microsoft.com/office/powerpoint/2010/main" val="3091464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maximize your learning experience, prepare for class each</a:t>
            </a:r>
            <a:r>
              <a:rPr lang="en-US" baseline="0" dirty="0"/>
              <a:t> week</a:t>
            </a:r>
          </a:p>
          <a:p>
            <a:pPr marL="171450" marR="0" lvl="0"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hlinkClick r:id="rId3"/>
              </a:rPr>
              <a:t>https://www.merriam-webster.com/dictionary/algorithm</a:t>
            </a:r>
            <a:endParaRPr lang="en-US" dirty="0"/>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3729319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maximize your learning experience, prepare for class each</a:t>
            </a:r>
            <a:r>
              <a:rPr lang="en-US" baseline="0" dirty="0"/>
              <a:t> week</a:t>
            </a:r>
            <a:endParaRPr lang="en-US" dirty="0"/>
          </a:p>
        </p:txBody>
      </p:sp>
    </p:spTree>
    <p:extLst>
      <p:ext uri="{BB962C8B-B14F-4D97-AF65-F5344CB8AC3E}">
        <p14:creationId xmlns:p14="http://schemas.microsoft.com/office/powerpoint/2010/main" val="1765956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3226354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Don’t </a:t>
            </a:r>
            <a:r>
              <a:rPr lang="en-US" b="1" dirty="0"/>
              <a:t>overlook readability</a:t>
            </a:r>
            <a:r>
              <a:rPr lang="en-US" dirty="0"/>
              <a:t>.  The lifetime of a</a:t>
            </a:r>
            <a:r>
              <a:rPr lang="en-US" baseline="0" dirty="0"/>
              <a:t> piece of code could last a decade or longer.  Maintenance will become an issue if a piece of code is not easy to read</a:t>
            </a:r>
            <a:endParaRPr lang="en-US" dirty="0"/>
          </a:p>
        </p:txBody>
      </p:sp>
    </p:spTree>
    <p:extLst>
      <p:ext uri="{BB962C8B-B14F-4D97-AF65-F5344CB8AC3E}">
        <p14:creationId xmlns:p14="http://schemas.microsoft.com/office/powerpoint/2010/main" val="292822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All 3 algorithms will produce</a:t>
            </a:r>
            <a:r>
              <a:rPr lang="en-US" baseline="0" dirty="0"/>
              <a:t> the same result</a:t>
            </a:r>
          </a:p>
          <a:p>
            <a:pPr marL="171450" indent="-171450">
              <a:buFont typeface="Arial" panose="020B0604020202020204" pitchFamily="34" charset="0"/>
              <a:buChar char="•"/>
            </a:pPr>
            <a:r>
              <a:rPr lang="en-US" baseline="0" dirty="0"/>
              <a:t>Algorithm A is the most “intuitive” way (from 140)</a:t>
            </a:r>
          </a:p>
          <a:p>
            <a:pPr marL="171450" indent="-171450">
              <a:buFont typeface="Arial" panose="020B0604020202020204" pitchFamily="34" charset="0"/>
              <a:buChar char="•"/>
            </a:pPr>
            <a:r>
              <a:rPr lang="en-US" baseline="0" dirty="0"/>
              <a:t>Is 1,000,000 elements a “large” dataset?  Not really</a:t>
            </a:r>
          </a:p>
          <a:p>
            <a:pPr marL="171450" indent="-171450">
              <a:buFont typeface="Arial" panose="020B0604020202020204" pitchFamily="34" charset="0"/>
              <a:buChar char="•"/>
            </a:pPr>
            <a:r>
              <a:rPr lang="en-US" b="1" baseline="0" dirty="0"/>
              <a:t>Critical section of code</a:t>
            </a:r>
          </a:p>
        </p:txBody>
      </p:sp>
    </p:spTree>
    <p:extLst>
      <p:ext uri="{BB962C8B-B14F-4D97-AF65-F5344CB8AC3E}">
        <p14:creationId xmlns:p14="http://schemas.microsoft.com/office/powerpoint/2010/main" val="2420047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Algorithm A vs. C</a:t>
            </a:r>
            <a:endParaRPr lang="en-US" b="1" baseline="0" dirty="0"/>
          </a:p>
          <a:p>
            <a:pPr marL="171450" indent="-171450">
              <a:buFont typeface="Arial" panose="020B0604020202020204" pitchFamily="34" charset="0"/>
              <a:buChar char="•"/>
            </a:pPr>
            <a:r>
              <a:rPr lang="en-US" dirty="0"/>
              <a:t>Algorithm C would be the most efficient one,</a:t>
            </a:r>
            <a:r>
              <a:rPr lang="en-US" baseline="0" dirty="0"/>
              <a:t> </a:t>
            </a:r>
            <a:r>
              <a:rPr lang="en-US" b="1" dirty="0"/>
              <a:t>regardless</a:t>
            </a:r>
            <a:r>
              <a:rPr lang="en-US" b="1" baseline="0" dirty="0"/>
              <a:t> how big n might be</a:t>
            </a:r>
            <a:endParaRPr lang="en-US" dirty="0"/>
          </a:p>
        </p:txBody>
      </p:sp>
    </p:spTree>
    <p:extLst>
      <p:ext uri="{BB962C8B-B14F-4D97-AF65-F5344CB8AC3E}">
        <p14:creationId xmlns:p14="http://schemas.microsoft.com/office/powerpoint/2010/main" val="3932023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5e Figure + Caption">
    <p:spTree>
      <p:nvGrpSpPr>
        <p:cNvPr id="1" name=""/>
        <p:cNvGrpSpPr/>
        <p:nvPr/>
      </p:nvGrpSpPr>
      <p:grpSpPr>
        <a:xfrm>
          <a:off x="0" y="0"/>
          <a:ext cx="0" cy="0"/>
          <a:chOff x="0" y="0"/>
          <a:chExt cx="0" cy="0"/>
        </a:xfrm>
      </p:grpSpPr>
      <p:sp>
        <p:nvSpPr>
          <p:cNvPr id="23" name="Title Text"/>
          <p:cNvSpPr txBox="1">
            <a:spLocks noGrp="1"/>
          </p:cNvSpPr>
          <p:nvPr>
            <p:ph type="title"/>
          </p:nvPr>
        </p:nvSpPr>
        <p:spPr>
          <a:xfrm>
            <a:off x="160007" y="0"/>
            <a:ext cx="8513565" cy="837448"/>
          </a:xfrm>
          <a:prstGeom prst="rect">
            <a:avLst/>
          </a:prstGeom>
        </p:spPr>
        <p:txBody>
          <a:bodyPr/>
          <a:lstStyle/>
          <a:p>
            <a:r>
              <a:t>Title Text</a:t>
            </a:r>
          </a:p>
        </p:txBody>
      </p:sp>
      <p:sp>
        <p:nvSpPr>
          <p:cNvPr id="24" name="Body Level One…"/>
          <p:cNvSpPr txBox="1">
            <a:spLocks noGrp="1"/>
          </p:cNvSpPr>
          <p:nvPr>
            <p:ph type="body" sz="quarter" idx="1"/>
          </p:nvPr>
        </p:nvSpPr>
        <p:spPr>
          <a:xfrm>
            <a:off x="457200" y="5704015"/>
            <a:ext cx="8229600" cy="581001"/>
          </a:xfrm>
          <a:prstGeom prst="rect">
            <a:avLst/>
          </a:prstGeom>
        </p:spPr>
        <p:txBody>
          <a:bodyPr anchor="b"/>
          <a:lstStyle>
            <a:lvl1pPr marL="0" indent="0">
              <a:spcBef>
                <a:spcPts val="0"/>
              </a:spcBef>
              <a:buClrTx/>
              <a:buSzTx/>
              <a:buFontTx/>
              <a:buNone/>
              <a:defRPr sz="800"/>
            </a:lvl1pPr>
            <a:lvl2pPr marL="0" indent="0">
              <a:spcBef>
                <a:spcPts val="0"/>
              </a:spcBef>
              <a:buClrTx/>
              <a:buSzTx/>
              <a:buFontTx/>
              <a:buNone/>
              <a:defRPr sz="800"/>
            </a:lvl2pPr>
            <a:lvl3pPr marL="0" indent="0">
              <a:spcBef>
                <a:spcPts val="0"/>
              </a:spcBef>
              <a:buClrTx/>
              <a:buSzTx/>
              <a:buFontTx/>
              <a:buNone/>
              <a:defRPr sz="800"/>
            </a:lvl3pPr>
            <a:lvl4pPr marL="0" indent="0">
              <a:spcBef>
                <a:spcPts val="0"/>
              </a:spcBef>
              <a:buClrTx/>
              <a:buSzTx/>
              <a:buFontTx/>
              <a:buNone/>
              <a:defRPr sz="800"/>
            </a:lvl4pPr>
            <a:lvl5pPr marL="0" indent="0">
              <a:spcBef>
                <a:spcPts val="0"/>
              </a:spcBef>
              <a:buClrTx/>
              <a:buSzTx/>
              <a:buFontTx/>
              <a:buNone/>
              <a:defRPr sz="800"/>
            </a:lvl5pPr>
          </a:lstStyle>
          <a:p>
            <a:r>
              <a:t>Body Level One</a:t>
            </a:r>
          </a:p>
          <a:p>
            <a:pPr lvl="1"/>
            <a:r>
              <a:t>Body Level Two</a:t>
            </a:r>
          </a:p>
          <a:p>
            <a:pPr lvl="2"/>
            <a:r>
              <a:t>Body Level Three</a:t>
            </a:r>
          </a:p>
          <a:p>
            <a:pPr lvl="3"/>
            <a:r>
              <a:t>Body Level Four</a:t>
            </a:r>
          </a:p>
          <a:p>
            <a:pPr lvl="4"/>
            <a:r>
              <a:t>Body Level Five</a:t>
            </a:r>
          </a:p>
        </p:txBody>
      </p:sp>
      <p:sp>
        <p:nvSpPr>
          <p:cNvPr id="25" name="Slide Number"/>
          <p:cNvSpPr txBox="1">
            <a:spLocks noGrp="1"/>
          </p:cNvSpPr>
          <p:nvPr>
            <p:ph type="sldNum" sz="quarter" idx="2"/>
          </p:nvPr>
        </p:nvSpPr>
        <p:spPr>
          <a:xfrm>
            <a:off x="8789857" y="97180"/>
            <a:ext cx="231238" cy="214661"/>
          </a:xfrm>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5e Title &amp; Content">
    <p:spTree>
      <p:nvGrpSpPr>
        <p:cNvPr id="1" name=""/>
        <p:cNvGrpSpPr/>
        <p:nvPr/>
      </p:nvGrpSpPr>
      <p:grpSpPr>
        <a:xfrm>
          <a:off x="0" y="0"/>
          <a:ext cx="0" cy="0"/>
          <a:chOff x="0" y="0"/>
          <a:chExt cx="0" cy="0"/>
        </a:xfrm>
      </p:grpSpPr>
      <p:sp>
        <p:nvSpPr>
          <p:cNvPr id="32" name="Title Text"/>
          <p:cNvSpPr txBox="1">
            <a:spLocks noGrp="1"/>
          </p:cNvSpPr>
          <p:nvPr>
            <p:ph type="title"/>
          </p:nvPr>
        </p:nvSpPr>
        <p:spPr>
          <a:prstGeom prst="rect">
            <a:avLst/>
          </a:prstGeom>
        </p:spPr>
        <p:txBody>
          <a:bodyPr/>
          <a:lstStyle/>
          <a:p>
            <a:r>
              <a:t>Title Text</a:t>
            </a:r>
          </a:p>
        </p:txBody>
      </p:sp>
      <p:sp>
        <p:nvSpPr>
          <p:cNvPr id="3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181F290-A3C3-4E2D-80E3-F19614E4C2CF}" type="slidenum">
              <a:rPr lang="en-US"/>
              <a:pPr/>
              <a:t>‹#›</a:t>
            </a:fld>
            <a:endParaRPr lang="en-US"/>
          </a:p>
        </p:txBody>
      </p:sp>
    </p:spTree>
    <p:extLst>
      <p:ext uri="{BB962C8B-B14F-4D97-AF65-F5344CB8AC3E}">
        <p14:creationId xmlns:p14="http://schemas.microsoft.com/office/powerpoint/2010/main" val="1053361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94F05424-E1F4-4630-9869-BC5CA2560681}" type="slidenum">
              <a:rPr lang="en-US"/>
              <a:pPr/>
              <a:t>‹#›</a:t>
            </a:fld>
            <a:endParaRPr lang="en-US"/>
          </a:p>
        </p:txBody>
      </p:sp>
    </p:spTree>
    <p:extLst>
      <p:ext uri="{BB962C8B-B14F-4D97-AF65-F5344CB8AC3E}">
        <p14:creationId xmlns:p14="http://schemas.microsoft.com/office/powerpoint/2010/main" val="3096347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5e Title Slide">
    <p:spTree>
      <p:nvGrpSpPr>
        <p:cNvPr id="1" name=""/>
        <p:cNvGrpSpPr/>
        <p:nvPr/>
      </p:nvGrpSpPr>
      <p:grpSpPr>
        <a:xfrm>
          <a:off x="0" y="0"/>
          <a:ext cx="0" cy="0"/>
          <a:chOff x="0" y="0"/>
          <a:chExt cx="0" cy="0"/>
        </a:xfrm>
      </p:grpSpPr>
      <p:sp>
        <p:nvSpPr>
          <p:cNvPr id="13" name="Shape 18"/>
          <p:cNvSpPr/>
          <p:nvPr/>
        </p:nvSpPr>
        <p:spPr>
          <a:xfrm>
            <a:off x="0" y="0"/>
            <a:ext cx="9144000" cy="3886200"/>
          </a:xfrm>
          <a:prstGeom prst="rect">
            <a:avLst/>
          </a:prstGeom>
          <a:solidFill>
            <a:srgbClr val="007FA3"/>
          </a:solidFill>
          <a:ln w="25400">
            <a:solidFill>
              <a:srgbClr val="007FA3"/>
            </a:solidFill>
          </a:ln>
        </p:spPr>
        <p:txBody>
          <a:bodyPr lIns="45719" rIns="45719" anchor="ctr"/>
          <a:lstStyle/>
          <a:p>
            <a:pPr algn="ctr">
              <a:defRPr sz="1800">
                <a:solidFill>
                  <a:srgbClr val="FFFFFF"/>
                </a:solidFill>
              </a:defRPr>
            </a:pPr>
            <a:endParaRPr/>
          </a:p>
        </p:txBody>
      </p:sp>
      <p:sp>
        <p:nvSpPr>
          <p:cNvPr id="14" name="Title Text"/>
          <p:cNvSpPr txBox="1">
            <a:spLocks noGrp="1"/>
          </p:cNvSpPr>
          <p:nvPr>
            <p:ph type="title"/>
          </p:nvPr>
        </p:nvSpPr>
        <p:spPr>
          <a:xfrm>
            <a:off x="685800" y="762000"/>
            <a:ext cx="7772400" cy="2838451"/>
          </a:xfrm>
          <a:prstGeom prst="rect">
            <a:avLst/>
          </a:prstGeom>
        </p:spPr>
        <p:txBody>
          <a:bodyPr/>
          <a:lstStyle>
            <a:lvl1pPr>
              <a:defRPr sz="3600">
                <a:solidFill>
                  <a:srgbClr val="FFFFFF"/>
                </a:solidFill>
              </a:defRPr>
            </a:lvl1pPr>
          </a:lstStyle>
          <a:p>
            <a:r>
              <a:t>Title Text</a:t>
            </a:r>
          </a:p>
        </p:txBody>
      </p:sp>
      <p:sp>
        <p:nvSpPr>
          <p:cNvPr id="15" name="Body Level One…"/>
          <p:cNvSpPr txBox="1">
            <a:spLocks noGrp="1"/>
          </p:cNvSpPr>
          <p:nvPr>
            <p:ph type="body" sz="half" idx="1"/>
          </p:nvPr>
        </p:nvSpPr>
        <p:spPr>
          <a:xfrm>
            <a:off x="674687" y="3962400"/>
            <a:ext cx="7794626" cy="1752600"/>
          </a:xfrm>
          <a:prstGeom prst="rect">
            <a:avLst/>
          </a:prstGeom>
        </p:spPr>
        <p:txBody>
          <a:bodyPr/>
          <a:lstStyle>
            <a:lvl1pPr marL="0" indent="0">
              <a:spcBef>
                <a:spcPts val="0"/>
              </a:spcBef>
              <a:buClrTx/>
              <a:buSzTx/>
              <a:buFontTx/>
              <a:buNone/>
              <a:defRPr sz="4400"/>
            </a:lvl1pPr>
            <a:lvl2pPr marL="0" indent="457200">
              <a:spcBef>
                <a:spcPts val="0"/>
              </a:spcBef>
              <a:buClrTx/>
              <a:buSzTx/>
              <a:buFontTx/>
              <a:buNone/>
              <a:defRPr sz="4400"/>
            </a:lvl2pPr>
            <a:lvl3pPr marL="0" indent="914400">
              <a:spcBef>
                <a:spcPts val="0"/>
              </a:spcBef>
              <a:buClrTx/>
              <a:buSzTx/>
              <a:buFontTx/>
              <a:buNone/>
              <a:defRPr sz="4400"/>
            </a:lvl3pPr>
            <a:lvl4pPr marL="0" indent="1371600">
              <a:spcBef>
                <a:spcPts val="0"/>
              </a:spcBef>
              <a:buClrTx/>
              <a:buSzTx/>
              <a:buFontTx/>
              <a:buNone/>
              <a:defRPr sz="4400"/>
            </a:lvl4pPr>
            <a:lvl5pPr marL="0" indent="1828800">
              <a:spcBef>
                <a:spcPts val="0"/>
              </a:spcBef>
              <a:buClrTx/>
              <a:buSzTx/>
              <a:buFontTx/>
              <a:buNone/>
              <a:defRPr sz="4400"/>
            </a:lvl5p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xfrm>
            <a:off x="8789857" y="97180"/>
            <a:ext cx="231238" cy="21466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605950991"/>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5e Figure + Caption">
    <p:spTree>
      <p:nvGrpSpPr>
        <p:cNvPr id="1" name=""/>
        <p:cNvGrpSpPr/>
        <p:nvPr/>
      </p:nvGrpSpPr>
      <p:grpSpPr>
        <a:xfrm>
          <a:off x="0" y="0"/>
          <a:ext cx="0" cy="0"/>
          <a:chOff x="0" y="0"/>
          <a:chExt cx="0" cy="0"/>
        </a:xfrm>
      </p:grpSpPr>
      <p:sp>
        <p:nvSpPr>
          <p:cNvPr id="23" name="Title Text"/>
          <p:cNvSpPr txBox="1">
            <a:spLocks noGrp="1"/>
          </p:cNvSpPr>
          <p:nvPr>
            <p:ph type="title"/>
          </p:nvPr>
        </p:nvSpPr>
        <p:spPr>
          <a:xfrm>
            <a:off x="249435" y="-1"/>
            <a:ext cx="8513565" cy="807816"/>
          </a:xfrm>
          <a:prstGeom prst="rect">
            <a:avLst/>
          </a:prstGeom>
        </p:spPr>
        <p:txBody>
          <a:bodyPr/>
          <a:lstStyle/>
          <a:p>
            <a:r>
              <a:t>Title Text</a:t>
            </a:r>
          </a:p>
        </p:txBody>
      </p:sp>
      <p:sp>
        <p:nvSpPr>
          <p:cNvPr id="24" name="Body Level One…"/>
          <p:cNvSpPr txBox="1">
            <a:spLocks noGrp="1"/>
          </p:cNvSpPr>
          <p:nvPr>
            <p:ph type="body" sz="quarter" idx="1"/>
          </p:nvPr>
        </p:nvSpPr>
        <p:spPr>
          <a:xfrm>
            <a:off x="457200" y="5831015"/>
            <a:ext cx="8229600" cy="581001"/>
          </a:xfrm>
          <a:prstGeom prst="rect">
            <a:avLst/>
          </a:prstGeom>
        </p:spPr>
        <p:txBody>
          <a:bodyPr anchor="b"/>
          <a:lstStyle>
            <a:lvl1pPr marL="0" indent="0">
              <a:spcBef>
                <a:spcPts val="0"/>
              </a:spcBef>
              <a:buClrTx/>
              <a:buSzTx/>
              <a:buFontTx/>
              <a:buNone/>
              <a:defRPr sz="3600" b="1">
                <a:solidFill>
                  <a:srgbClr val="007FA3"/>
                </a:solidFill>
                <a:latin typeface="Times New Roman"/>
                <a:ea typeface="Times New Roman"/>
                <a:cs typeface="Times New Roman"/>
                <a:sym typeface="Times New Roman"/>
              </a:defRPr>
            </a:lvl1pPr>
            <a:lvl2pPr marL="0" indent="228600">
              <a:spcBef>
                <a:spcPts val="0"/>
              </a:spcBef>
              <a:buClrTx/>
              <a:buSzTx/>
              <a:buFontTx/>
              <a:buNone/>
              <a:defRPr sz="3600" b="1">
                <a:solidFill>
                  <a:srgbClr val="007FA3"/>
                </a:solidFill>
                <a:latin typeface="Times New Roman"/>
                <a:ea typeface="Times New Roman"/>
                <a:cs typeface="Times New Roman"/>
                <a:sym typeface="Times New Roman"/>
              </a:defRPr>
            </a:lvl2pPr>
            <a:lvl3pPr marL="0" indent="457200">
              <a:spcBef>
                <a:spcPts val="0"/>
              </a:spcBef>
              <a:buClrTx/>
              <a:buSzTx/>
              <a:buFontTx/>
              <a:buNone/>
              <a:defRPr sz="3600" b="1">
                <a:solidFill>
                  <a:srgbClr val="007FA3"/>
                </a:solidFill>
                <a:latin typeface="Times New Roman"/>
                <a:ea typeface="Times New Roman"/>
                <a:cs typeface="Times New Roman"/>
                <a:sym typeface="Times New Roman"/>
              </a:defRPr>
            </a:lvl3pPr>
            <a:lvl4pPr marL="0" indent="685800">
              <a:spcBef>
                <a:spcPts val="0"/>
              </a:spcBef>
              <a:buClrTx/>
              <a:buSzTx/>
              <a:buFontTx/>
              <a:buNone/>
              <a:defRPr sz="3600" b="1">
                <a:solidFill>
                  <a:srgbClr val="007FA3"/>
                </a:solidFill>
                <a:latin typeface="Times New Roman"/>
                <a:ea typeface="Times New Roman"/>
                <a:cs typeface="Times New Roman"/>
                <a:sym typeface="Times New Roman"/>
              </a:defRPr>
            </a:lvl4pPr>
            <a:lvl5pPr marL="0" indent="914400">
              <a:spcBef>
                <a:spcPts val="0"/>
              </a:spcBef>
              <a:buClrTx/>
              <a:buSzTx/>
              <a:buFontTx/>
              <a:buNone/>
              <a:defRPr sz="3600" b="1">
                <a:solidFill>
                  <a:srgbClr val="007FA3"/>
                </a:solidFill>
                <a:latin typeface="Times New Roman"/>
                <a:ea typeface="Times New Roman"/>
                <a:cs typeface="Times New Roman"/>
                <a:sym typeface="Times New Roman"/>
              </a:defRPr>
            </a:lvl5pPr>
          </a:lstStyle>
          <a:p>
            <a:r>
              <a:t>Body Level One</a:t>
            </a:r>
          </a:p>
          <a:p>
            <a:pPr lvl="1"/>
            <a:r>
              <a:t>Body Level Two</a:t>
            </a:r>
          </a:p>
          <a:p>
            <a:pPr lvl="2"/>
            <a:r>
              <a:t>Body Level Three</a:t>
            </a:r>
          </a:p>
          <a:p>
            <a:pPr lvl="3"/>
            <a:r>
              <a:t>Body Level Four</a:t>
            </a:r>
          </a:p>
          <a:p>
            <a:pPr lvl="4"/>
            <a:r>
              <a:t>Body Level Five</a:t>
            </a:r>
          </a:p>
        </p:txBody>
      </p:sp>
      <p:sp>
        <p:nvSpPr>
          <p:cNvPr id="25" name="Slide Number"/>
          <p:cNvSpPr txBox="1">
            <a:spLocks noGrp="1"/>
          </p:cNvSpPr>
          <p:nvPr>
            <p:ph type="sldNum" sz="quarter" idx="2"/>
          </p:nvPr>
        </p:nvSpPr>
        <p:spPr>
          <a:xfrm>
            <a:off x="8789857" y="97180"/>
            <a:ext cx="231238" cy="214661"/>
          </a:xfrm>
          <a:prstGeom prst="rect">
            <a:avLst/>
          </a:prstGeom>
        </p:spPr>
        <p:txBody>
          <a:bodyPr/>
          <a:lstStyle>
            <a:lvl1pPr>
              <a:defRPr>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526314529"/>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5e Title &amp; Content">
    <p:spTree>
      <p:nvGrpSpPr>
        <p:cNvPr id="1" name=""/>
        <p:cNvGrpSpPr/>
        <p:nvPr/>
      </p:nvGrpSpPr>
      <p:grpSpPr>
        <a:xfrm>
          <a:off x="0" y="0"/>
          <a:ext cx="0" cy="0"/>
          <a:chOff x="0" y="0"/>
          <a:chExt cx="0" cy="0"/>
        </a:xfrm>
      </p:grpSpPr>
      <p:sp>
        <p:nvSpPr>
          <p:cNvPr id="32" name="Title Text"/>
          <p:cNvSpPr txBox="1">
            <a:spLocks noGrp="1"/>
          </p:cNvSpPr>
          <p:nvPr>
            <p:ph type="title"/>
          </p:nvPr>
        </p:nvSpPr>
        <p:spPr>
          <a:prstGeom prst="rect">
            <a:avLst/>
          </a:prstGeom>
        </p:spPr>
        <p:txBody>
          <a:bodyPr/>
          <a:lstStyle/>
          <a:p>
            <a:r>
              <a:t>Title Text</a:t>
            </a:r>
          </a:p>
        </p:txBody>
      </p:sp>
      <p:sp>
        <p:nvSpPr>
          <p:cNvPr id="3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810506306"/>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Shape 15" descr="Shape 15"/>
          <p:cNvPicPr>
            <a:picLocks noChangeAspect="1"/>
          </p:cNvPicPr>
          <p:nvPr/>
        </p:nvPicPr>
        <p:blipFill>
          <a:blip r:embed="rId6">
            <a:extLst/>
          </a:blip>
          <a:stretch>
            <a:fillRect/>
          </a:stretch>
        </p:blipFill>
        <p:spPr>
          <a:xfrm>
            <a:off x="443971" y="6429709"/>
            <a:ext cx="918000" cy="279915"/>
          </a:xfrm>
          <a:prstGeom prst="rect">
            <a:avLst/>
          </a:prstGeom>
          <a:ln w="12700">
            <a:miter lim="400000"/>
          </a:ln>
        </p:spPr>
      </p:pic>
      <p:sp>
        <p:nvSpPr>
          <p:cNvPr id="3" name="Shape 16"/>
          <p:cNvSpPr txBox="1"/>
          <p:nvPr/>
        </p:nvSpPr>
        <p:spPr>
          <a:xfrm>
            <a:off x="1600199" y="6429343"/>
            <a:ext cx="7162801" cy="281901"/>
          </a:xfrm>
          <a:prstGeom prst="rect">
            <a:avLst/>
          </a:prstGeom>
          <a:ln w="12700">
            <a:miter lim="400000"/>
          </a:ln>
          <a:extLst>
            <a:ext uri="{C572A759-6A51-4108-AA02-DFA0A04FC94B}">
              <ma14:wrappingTextBoxFlag xmlns:ma14="http://schemas.microsoft.com/office/mac/drawingml/2011/main" xmlns="" val="1"/>
            </a:ext>
          </a:extLst>
        </p:spPr>
        <p:txBody>
          <a:bodyPr lIns="45699" tIns="45699" rIns="45699" bIns="45699">
            <a:spAutoFit/>
          </a:bodyPr>
          <a:lstStyle>
            <a:lvl1pPr algn="r">
              <a:defRPr sz="1200">
                <a:latin typeface="Verdana"/>
                <a:ea typeface="Verdana"/>
                <a:cs typeface="Verdana"/>
                <a:sym typeface="Verdana"/>
              </a:defRPr>
            </a:lvl1pPr>
          </a:lstStyle>
          <a:p>
            <a:r>
              <a:t>Copyright © 2019, 2015, 2012 Pearson Education, Inc. All Rights Reserved</a:t>
            </a:r>
          </a:p>
        </p:txBody>
      </p:sp>
      <p:sp>
        <p:nvSpPr>
          <p:cNvPr id="4" name="Title Text"/>
          <p:cNvSpPr txBox="1">
            <a:spLocks noGrp="1"/>
          </p:cNvSpPr>
          <p:nvPr>
            <p:ph type="title"/>
          </p:nvPr>
        </p:nvSpPr>
        <p:spPr>
          <a:xfrm>
            <a:off x="618066" y="59266"/>
            <a:ext cx="8229601" cy="8668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b">
            <a:normAutofit/>
          </a:bodyPr>
          <a:lstStyle/>
          <a:p>
            <a:r>
              <a:t>Title Text</a:t>
            </a:r>
          </a:p>
        </p:txBody>
      </p:sp>
      <p:sp>
        <p:nvSpPr>
          <p:cNvPr id="5" name="Body Level One…"/>
          <p:cNvSpPr txBox="1">
            <a:spLocks noGrp="1"/>
          </p:cNvSpPr>
          <p:nvPr>
            <p:ph type="body" idx="1"/>
          </p:nvPr>
        </p:nvSpPr>
        <p:spPr>
          <a:xfrm>
            <a:off x="618066" y="1030687"/>
            <a:ext cx="8229601" cy="503197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lvl2pPr marL="787400" indent="-228600"/>
            <a:lvl3pPr marL="1193800" indent="-177800"/>
            <a:lvl4pPr marL="1701800" indent="-228600"/>
            <a:lvl5pPr marL="2108200" indent="-177800"/>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4419600" y="6172200"/>
            <a:ext cx="2133600" cy="368301"/>
          </a:xfrm>
          <a:prstGeom prst="rect">
            <a:avLst/>
          </a:prstGeom>
          <a:ln w="12700">
            <a:miter lim="400000"/>
          </a:ln>
        </p:spPr>
        <p:txBody>
          <a:bodyPr wrap="none" lIns="45699" tIns="45699" rIns="45699" bIns="45699" anchor="ctr">
            <a:spAutoFit/>
          </a:bodyPr>
          <a:lstStyle>
            <a:lvl1pPr algn="r">
              <a:defRPr sz="900">
                <a:solidFill>
                  <a:srgbClr val="FFFFFF"/>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5" r:id="rId4"/>
  </p:sldLayoutIdLst>
  <p:transition spd="med"/>
  <p:txStyles>
    <p:titleStyle>
      <a:lvl1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1pPr>
      <a:lvl2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2pPr>
      <a:lvl3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3pPr>
      <a:lvl4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4pPr>
      <a:lvl5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5pPr>
      <a:lvl6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6pPr>
      <a:lvl7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7pPr>
      <a:lvl8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8pPr>
      <a:lvl9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9pPr>
    </p:titleStyle>
    <p:bodyStyle>
      <a:lvl1pPr marL="304800" marR="0" indent="-2032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1pPr>
      <a:lvl2pPr marL="835025" marR="0" indent="-276225"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2pPr>
      <a:lvl3pPr marL="1206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3pPr>
      <a:lvl4pPr marL="1663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4pPr>
      <a:lvl5pPr marL="21209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5pPr>
      <a:lvl6pPr marL="25781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6pPr>
      <a:lvl7pPr marL="30353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7pPr>
      <a:lvl8pPr marL="3492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8pPr>
      <a:lvl9pPr marL="3949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258233" y="0"/>
            <a:ext cx="8513234" cy="8160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normAutofit/>
          </a:bodyPr>
          <a:lstStyle/>
          <a:p>
            <a:r>
              <a:t>Title Text</a:t>
            </a:r>
          </a:p>
        </p:txBody>
      </p:sp>
      <p:pic>
        <p:nvPicPr>
          <p:cNvPr id="3" name="Shape 15" descr="Shape 15"/>
          <p:cNvPicPr>
            <a:picLocks noChangeAspect="1"/>
          </p:cNvPicPr>
          <p:nvPr/>
        </p:nvPicPr>
        <p:blipFill>
          <a:blip r:embed="rId5">
            <a:extLst/>
          </a:blip>
          <a:stretch>
            <a:fillRect/>
          </a:stretch>
        </p:blipFill>
        <p:spPr>
          <a:xfrm>
            <a:off x="443971" y="6429709"/>
            <a:ext cx="918000" cy="279915"/>
          </a:xfrm>
          <a:prstGeom prst="rect">
            <a:avLst/>
          </a:prstGeom>
          <a:ln w="12700">
            <a:miter lim="400000"/>
          </a:ln>
        </p:spPr>
      </p:pic>
      <p:sp>
        <p:nvSpPr>
          <p:cNvPr id="4" name="Shape 16"/>
          <p:cNvSpPr txBox="1"/>
          <p:nvPr/>
        </p:nvSpPr>
        <p:spPr>
          <a:xfrm>
            <a:off x="1600199" y="6429343"/>
            <a:ext cx="7162801" cy="281901"/>
          </a:xfrm>
          <a:prstGeom prst="rect">
            <a:avLst/>
          </a:prstGeom>
          <a:ln w="12700">
            <a:miter lim="400000"/>
          </a:ln>
          <a:extLst>
            <a:ext uri="{C572A759-6A51-4108-AA02-DFA0A04FC94B}">
              <ma14:wrappingTextBoxFlag xmlns="" xmlns:ma14="http://schemas.microsoft.com/office/mac/drawingml/2011/main" val="1"/>
            </a:ext>
          </a:extLst>
        </p:spPr>
        <p:txBody>
          <a:bodyPr lIns="45699" tIns="45699" rIns="45699" bIns="45699">
            <a:spAutoFit/>
          </a:bodyPr>
          <a:lstStyle>
            <a:lvl1pPr algn="r">
              <a:defRPr sz="1200">
                <a:latin typeface="Verdana"/>
                <a:ea typeface="Verdana"/>
                <a:cs typeface="Verdana"/>
                <a:sym typeface="Verdana"/>
              </a:defRPr>
            </a:lvl1pPr>
          </a:lstStyle>
          <a:p>
            <a:r>
              <a:t>Copyright © 2019, 2015, 2012 Pearson Education, Inc. All Rights Reserved</a:t>
            </a:r>
          </a:p>
        </p:txBody>
      </p:sp>
      <p:sp>
        <p:nvSpPr>
          <p:cNvPr id="5" name="Body Level One…"/>
          <p:cNvSpPr txBox="1">
            <a:spLocks noGrp="1"/>
          </p:cNvSpPr>
          <p:nvPr>
            <p:ph type="body" idx="1"/>
          </p:nvPr>
        </p:nvSpPr>
        <p:spPr>
          <a:xfrm>
            <a:off x="400049" y="913012"/>
            <a:ext cx="8229601" cy="503197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lvl2pPr marL="787400" indent="-228600"/>
            <a:lvl3pPr marL="1193800" indent="-177800"/>
            <a:lvl4pPr marL="1701800" indent="-228600"/>
            <a:lvl5pPr marL="2108200" indent="-177800"/>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4419600" y="6172200"/>
            <a:ext cx="2133600" cy="368301"/>
          </a:xfrm>
          <a:prstGeom prst="rect">
            <a:avLst/>
          </a:prstGeom>
          <a:ln w="12700">
            <a:miter lim="400000"/>
          </a:ln>
        </p:spPr>
        <p:txBody>
          <a:bodyPr wrap="none" lIns="45699" tIns="45699" rIns="45699" bIns="45699" anchor="ctr">
            <a:spAutoFit/>
          </a:bodyPr>
          <a:lstStyle>
            <a:lvl1pPr algn="r">
              <a:defRPr sz="900">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3305469641"/>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p:transition spd="med"/>
  <p:txStyles>
    <p:titleStyle>
      <a:lvl1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1pPr>
      <a:lvl2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2pPr>
      <a:lvl3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3pPr>
      <a:lvl4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4pPr>
      <a:lvl5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5pPr>
      <a:lvl6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6pPr>
      <a:lvl7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7pPr>
      <a:lvl8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8pPr>
      <a:lvl9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9pPr>
    </p:titleStyle>
    <p:bodyStyle>
      <a:lvl1pPr marL="304800" marR="0" indent="-2032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1pPr>
      <a:lvl2pPr marL="835025" marR="0" indent="-276225"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2pPr>
      <a:lvl3pPr marL="1206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3pPr>
      <a:lvl4pPr marL="1663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4pPr>
      <a:lvl5pPr marL="21209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5pPr>
      <a:lvl6pPr marL="25781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6pPr>
      <a:lvl7pPr marL="30353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7pPr>
      <a:lvl8pPr marL="3492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8pPr>
      <a:lvl9pPr marL="3949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jamondixon.medium.com/the-biggest-o-of-them-all-notation-93352775acc7"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mediaplayer.pearsoncmg.com/assets/secs-vn-ch04a-measuring-efficiency"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s://mediaplayer.pearsoncmg.com/assets/secs-vn-ch04b-comparing-bag-implementations"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5.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D6xkbGLQesk&amp;feature=youtu.be" TargetMode="External"/><Relationship Id="rId7" Type="http://schemas.openxmlformats.org/officeDocument/2006/relationships/hyperlink" Target="https://thatcomputerscientist.com/analysing-algorithms-worst-case-running-time"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thatcomputerscientist.com/big-o-notation-explained-as-easily-as-possible" TargetMode="External"/><Relationship Id="rId5" Type="http://schemas.openxmlformats.org/officeDocument/2006/relationships/hyperlink" Target="https://jarednielsen.com/big-o-quadratic-time-complexity/" TargetMode="External"/><Relationship Id="rId4" Type="http://schemas.openxmlformats.org/officeDocument/2006/relationships/hyperlink" Target="https://www.youtube.com/watch?v=bum_19loj9A&amp;list=PLBZBJbE_rGRV8D7XZ08LK6z-4zPoWzu5H"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www.merriam-webster.com/dictionary/algorith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s://levelup.gitconnected.com/algorithms-3bd92fa4155f"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levelup.gitconnected.com/algorithms-3bd92fa4155f"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195"/>
          <p:cNvSpPr txBox="1">
            <a:spLocks noGrp="1"/>
          </p:cNvSpPr>
          <p:nvPr>
            <p:ph type="title"/>
          </p:nvPr>
        </p:nvSpPr>
        <p:spPr>
          <a:prstGeom prst="rect">
            <a:avLst/>
          </a:prstGeom>
        </p:spPr>
        <p:txBody>
          <a:bodyPr lIns="0" tIns="0" rIns="0" bIns="0">
            <a:noAutofit/>
          </a:bodyPr>
          <a:lstStyle/>
          <a:p>
            <a:pPr defTabSz="694944">
              <a:defRPr sz="3343"/>
            </a:pPr>
            <a:r>
              <a:rPr lang="en-US" sz="4000" dirty="0"/>
              <a:t>Module 6</a:t>
            </a:r>
            <a:endParaRPr sz="4000" baseline="29966" dirty="0"/>
          </a:p>
        </p:txBody>
      </p:sp>
      <p:sp>
        <p:nvSpPr>
          <p:cNvPr id="46" name="Shape 199"/>
          <p:cNvSpPr txBox="1"/>
          <p:nvPr/>
        </p:nvSpPr>
        <p:spPr>
          <a:xfrm>
            <a:off x="5035581" y="1421040"/>
            <a:ext cx="3462034" cy="238011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lvl1pPr>
              <a:defRPr sz="4400" b="1">
                <a:solidFill>
                  <a:srgbClr val="007FA3"/>
                </a:solidFill>
                <a:latin typeface="Times New Roman"/>
                <a:ea typeface="Times New Roman"/>
                <a:cs typeface="Times New Roman"/>
                <a:sym typeface="Times New Roman"/>
              </a:defRPr>
            </a:lvl1pPr>
          </a:lstStyle>
          <a:p>
            <a:r>
              <a:rPr sz="3200" b="0" dirty="0"/>
              <a:t>Efficiency of Algorithms</a:t>
            </a:r>
            <a:r>
              <a:rPr lang="en-US" sz="3200" b="0" dirty="0"/>
              <a:t> (Chapter 4)</a:t>
            </a:r>
            <a:endParaRPr sz="3200" b="0" dirty="0"/>
          </a:p>
        </p:txBody>
      </p:sp>
      <p:pic>
        <p:nvPicPr>
          <p:cNvPr id="47" name="Picture 8" descr="Picture 8"/>
          <p:cNvPicPr>
            <a:picLocks noChangeAspect="1"/>
          </p:cNvPicPr>
          <p:nvPr/>
        </p:nvPicPr>
        <p:blipFill>
          <a:blip r:embed="rId2">
            <a:extLst/>
          </a:blip>
          <a:stretch>
            <a:fillRect/>
          </a:stretch>
        </p:blipFill>
        <p:spPr>
          <a:xfrm>
            <a:off x="379413" y="1421040"/>
            <a:ext cx="4124641" cy="4776560"/>
          </a:xfrm>
          <a:prstGeom prst="rect">
            <a:avLst/>
          </a:prstGeom>
          <a:ln w="12700">
            <a:miter lim="400000"/>
          </a:ln>
          <a:effectLst>
            <a:outerShdw blurRad="50800" dist="38100" dir="2700000" rotWithShape="0">
              <a:srgbClr val="000000">
                <a:alpha val="40000"/>
              </a:srgbClr>
            </a:outerShdw>
          </a:effec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1"/>
          <p:cNvSpPr txBox="1">
            <a:spLocks noGrp="1"/>
          </p:cNvSpPr>
          <p:nvPr>
            <p:ph type="title"/>
          </p:nvPr>
        </p:nvSpPr>
        <p:spPr>
          <a:xfrm>
            <a:off x="443304" y="59266"/>
            <a:ext cx="8404364" cy="866842"/>
          </a:xfrm>
          <a:prstGeom prst="rect">
            <a:avLst/>
          </a:prstGeom>
        </p:spPr>
        <p:txBody>
          <a:bodyPr>
            <a:normAutofit/>
          </a:bodyPr>
          <a:lstStyle/>
          <a:p>
            <a:r>
              <a:rPr sz="4000" dirty="0"/>
              <a:t>Counting Basic Operations</a:t>
            </a:r>
          </a:p>
        </p:txBody>
      </p:sp>
      <p:sp>
        <p:nvSpPr>
          <p:cNvPr id="62" name="Content Placeholder 2"/>
          <p:cNvSpPr txBox="1">
            <a:spLocks noGrp="1"/>
          </p:cNvSpPr>
          <p:nvPr>
            <p:ph type="body" sz="half" idx="1"/>
          </p:nvPr>
        </p:nvSpPr>
        <p:spPr>
          <a:xfrm>
            <a:off x="443303" y="926107"/>
            <a:ext cx="8319697" cy="1519501"/>
          </a:xfrm>
          <a:prstGeom prst="rect">
            <a:avLst/>
          </a:prstGeom>
        </p:spPr>
        <p:txBody>
          <a:bodyPr/>
          <a:lstStyle/>
          <a:p>
            <a:r>
              <a:rPr dirty="0"/>
              <a:t>A basic operation of an algorithm</a:t>
            </a:r>
          </a:p>
          <a:p>
            <a:pPr lvl="1"/>
            <a:r>
              <a:rPr sz="2000" b="1" dirty="0"/>
              <a:t>Most significant contributor </a:t>
            </a:r>
            <a:r>
              <a:rPr sz="2000" dirty="0"/>
              <a:t>to its total time requirement</a:t>
            </a:r>
          </a:p>
        </p:txBody>
      </p:sp>
      <p:graphicFrame>
        <p:nvGraphicFramePr>
          <p:cNvPr id="64" name="Table"/>
          <p:cNvGraphicFramePr/>
          <p:nvPr>
            <p:extLst>
              <p:ext uri="{D42A27DB-BD31-4B8C-83A1-F6EECF244321}">
                <p14:modId xmlns:p14="http://schemas.microsoft.com/office/powerpoint/2010/main" val="4254636937"/>
              </p:ext>
            </p:extLst>
          </p:nvPr>
        </p:nvGraphicFramePr>
        <p:xfrm>
          <a:off x="682905" y="2080586"/>
          <a:ext cx="8182966" cy="3951765"/>
        </p:xfrm>
        <a:graphic>
          <a:graphicData uri="http://schemas.openxmlformats.org/drawingml/2006/table">
            <a:tbl>
              <a:tblPr firstRow="1" bandRow="1">
                <a:tableStyleId>{4C3C2611-4C71-4FC5-86AE-919BDF0F9419}</a:tableStyleId>
              </a:tblPr>
              <a:tblGrid>
                <a:gridCol w="1132297">
                  <a:extLst>
                    <a:ext uri="{9D8B030D-6E8A-4147-A177-3AD203B41FA5}">
                      <a16:colId xmlns:a16="http://schemas.microsoft.com/office/drawing/2014/main" val="20000"/>
                    </a:ext>
                  </a:extLst>
                </a:gridCol>
                <a:gridCol w="2203125">
                  <a:extLst>
                    <a:ext uri="{9D8B030D-6E8A-4147-A177-3AD203B41FA5}">
                      <a16:colId xmlns:a16="http://schemas.microsoft.com/office/drawing/2014/main" val="20001"/>
                    </a:ext>
                  </a:extLst>
                </a:gridCol>
                <a:gridCol w="2712543">
                  <a:extLst>
                    <a:ext uri="{9D8B030D-6E8A-4147-A177-3AD203B41FA5}">
                      <a16:colId xmlns:a16="http://schemas.microsoft.com/office/drawing/2014/main" val="20002"/>
                    </a:ext>
                  </a:extLst>
                </a:gridCol>
                <a:gridCol w="2135001">
                  <a:extLst>
                    <a:ext uri="{9D8B030D-6E8A-4147-A177-3AD203B41FA5}">
                      <a16:colId xmlns:a16="http://schemas.microsoft.com/office/drawing/2014/main" val="20003"/>
                    </a:ext>
                  </a:extLst>
                </a:gridCol>
              </a:tblGrid>
              <a:tr h="387587">
                <a:tc>
                  <a:txBody>
                    <a:bodyPr/>
                    <a:lstStyle/>
                    <a:p>
                      <a:pPr algn="ctr">
                        <a:defRPr sz="1400"/>
                      </a:pPr>
                      <a:endParaRPr dirty="0"/>
                    </a:p>
                  </a:txBody>
                  <a:tcPr marL="0" marR="0" marT="0" marB="0" anchor="b"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38100">
                      <a:solidFill>
                        <a:schemeClr val="accent1">
                          <a:lumOff val="-5882"/>
                        </a:schemeClr>
                      </a:solidFill>
                    </a:lnB>
                  </a:tcPr>
                </a:tc>
                <a:tc>
                  <a:txBody>
                    <a:bodyPr/>
                    <a:lstStyle/>
                    <a:p>
                      <a:pPr algn="ctr">
                        <a:defRPr sz="1800" b="0">
                          <a:solidFill>
                            <a:srgbClr val="000000"/>
                          </a:solidFill>
                        </a:defRPr>
                      </a:pPr>
                      <a:r>
                        <a:rPr sz="1400" b="1">
                          <a:solidFill>
                            <a:srgbClr val="FFFFFF"/>
                          </a:solidFill>
                        </a:rPr>
                        <a:t>Algorithm A</a:t>
                      </a:r>
                    </a:p>
                  </a:txBody>
                  <a:tcPr marL="0" marR="0" marT="0" marB="0" anchor="b"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38100">
                      <a:solidFill>
                        <a:schemeClr val="accent1">
                          <a:lumOff val="-5882"/>
                        </a:schemeClr>
                      </a:solidFill>
                    </a:lnB>
                  </a:tcPr>
                </a:tc>
                <a:tc>
                  <a:txBody>
                    <a:bodyPr/>
                    <a:lstStyle/>
                    <a:p>
                      <a:pPr algn="ctr">
                        <a:defRPr sz="1800" b="0">
                          <a:solidFill>
                            <a:srgbClr val="000000"/>
                          </a:solidFill>
                        </a:defRPr>
                      </a:pPr>
                      <a:r>
                        <a:rPr sz="1400" b="1" dirty="0">
                          <a:solidFill>
                            <a:srgbClr val="FFFFFF"/>
                          </a:solidFill>
                        </a:rPr>
                        <a:t>Algorithm B</a:t>
                      </a:r>
                    </a:p>
                  </a:txBody>
                  <a:tcPr marL="0" marR="0" marT="0" marB="0" anchor="b"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38100">
                      <a:solidFill>
                        <a:schemeClr val="accent1">
                          <a:lumOff val="-5882"/>
                        </a:schemeClr>
                      </a:solidFill>
                    </a:lnB>
                  </a:tcPr>
                </a:tc>
                <a:tc>
                  <a:txBody>
                    <a:bodyPr/>
                    <a:lstStyle/>
                    <a:p>
                      <a:pPr algn="ctr">
                        <a:defRPr sz="1800" b="0">
                          <a:solidFill>
                            <a:srgbClr val="000000"/>
                          </a:solidFill>
                        </a:defRPr>
                      </a:pPr>
                      <a:r>
                        <a:rPr sz="1400" b="1">
                          <a:solidFill>
                            <a:srgbClr val="FFFFFF"/>
                          </a:solidFill>
                        </a:rPr>
                        <a:t>Algorithm C</a:t>
                      </a:r>
                    </a:p>
                  </a:txBody>
                  <a:tcPr marL="0" marR="0" marT="0" marB="0" anchor="b"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38100">
                      <a:solidFill>
                        <a:schemeClr val="accent1">
                          <a:lumOff val="-5882"/>
                        </a:schemeClr>
                      </a:solidFill>
                    </a:lnB>
                  </a:tcPr>
                </a:tc>
                <a:extLst>
                  <a:ext uri="{0D108BD9-81ED-4DB2-BD59-A6C34878D82A}">
                    <a16:rowId xmlns:a16="http://schemas.microsoft.com/office/drawing/2014/main" val="10000"/>
                  </a:ext>
                </a:extLst>
              </a:tr>
              <a:tr h="1987789">
                <a:tc>
                  <a:txBody>
                    <a:bodyPr/>
                    <a:lstStyle/>
                    <a:p>
                      <a:pPr algn="ctr">
                        <a:defRPr sz="1200"/>
                      </a:pPr>
                      <a:endParaRPr sz="1600" dirty="0"/>
                    </a:p>
                  </a:txBody>
                  <a:tcPr marL="0" marR="0" marT="0" marB="0" anchor="ctr" horzOverflow="overflow">
                    <a:lnL w="12700">
                      <a:solidFill>
                        <a:schemeClr val="accent1">
                          <a:lumOff val="-5882"/>
                        </a:schemeClr>
                      </a:solidFill>
                    </a:lnL>
                    <a:lnR w="12700">
                      <a:solidFill>
                        <a:schemeClr val="accent1">
                          <a:lumOff val="-5882"/>
                        </a:schemeClr>
                      </a:solidFill>
                    </a:lnR>
                    <a:lnT w="38100">
                      <a:solidFill>
                        <a:schemeClr val="accent1">
                          <a:lumOff val="-5882"/>
                        </a:schemeClr>
                      </a:solidFill>
                    </a:lnT>
                    <a:lnB w="12700">
                      <a:solidFill>
                        <a:schemeClr val="accent1">
                          <a:lumOff val="-5882"/>
                        </a:schemeClr>
                      </a:solidFill>
                    </a:lnB>
                    <a:noFill/>
                  </a:tcPr>
                </a:tc>
                <a:tc>
                  <a:txBody>
                    <a:bodyPr/>
                    <a:lstStyle/>
                    <a:p>
                      <a:pPr algn="l" defTabSz="344804">
                        <a:tabLst>
                          <a:tab pos="342900" algn="l"/>
                        </a:tabLst>
                        <a:defRPr sz="1100">
                          <a:latin typeface="Menlo"/>
                          <a:ea typeface="Menlo"/>
                          <a:cs typeface="Menlo"/>
                          <a:sym typeface="Menlo"/>
                        </a:defRPr>
                      </a:pPr>
                      <a:r>
                        <a:rPr lang="en-US" sz="1600" dirty="0">
                          <a:solidFill>
                            <a:srgbClr val="BA2DA2"/>
                          </a:solidFill>
                        </a:rPr>
                        <a:t> </a:t>
                      </a:r>
                      <a:r>
                        <a:rPr lang="en-US" sz="1600" dirty="0" err="1">
                          <a:solidFill>
                            <a:srgbClr val="BA2DA2"/>
                          </a:solidFill>
                        </a:rPr>
                        <a:t>int</a:t>
                      </a:r>
                      <a:r>
                        <a:rPr sz="1600" dirty="0"/>
                        <a:t> sum = </a:t>
                      </a:r>
                      <a:r>
                        <a:rPr sz="1600" dirty="0">
                          <a:solidFill>
                            <a:srgbClr val="272AD8"/>
                          </a:solidFill>
                        </a:rPr>
                        <a:t>0</a:t>
                      </a:r>
                      <a:r>
                        <a:rPr sz="1600" dirty="0"/>
                        <a:t>;</a:t>
                      </a:r>
                      <a:endParaRPr sz="1600" dirty="0">
                        <a:latin typeface="+mn-lt"/>
                        <a:ea typeface="+mn-ea"/>
                        <a:cs typeface="+mn-cs"/>
                        <a:sym typeface="Helvetica"/>
                      </a:endParaRPr>
                    </a:p>
                    <a:p>
                      <a:pPr algn="l" defTabSz="344804">
                        <a:tabLst>
                          <a:tab pos="342900" algn="l"/>
                        </a:tabLst>
                        <a:defRPr sz="1100">
                          <a:latin typeface="Menlo"/>
                          <a:ea typeface="Menlo"/>
                          <a:cs typeface="Menlo"/>
                          <a:sym typeface="Menlo"/>
                        </a:defRPr>
                      </a:pPr>
                      <a:r>
                        <a:rPr lang="en-US" sz="1600" dirty="0">
                          <a:solidFill>
                            <a:srgbClr val="BA2DA2"/>
                          </a:solidFill>
                        </a:rPr>
                        <a:t> </a:t>
                      </a:r>
                      <a:r>
                        <a:rPr sz="1600" dirty="0">
                          <a:solidFill>
                            <a:srgbClr val="BA2DA2"/>
                          </a:solidFill>
                        </a:rPr>
                        <a:t>for</a:t>
                      </a:r>
                      <a:r>
                        <a:rPr sz="1600" dirty="0"/>
                        <a:t> (</a:t>
                      </a:r>
                      <a:r>
                        <a:rPr lang="en-US" sz="1600" dirty="0" err="1">
                          <a:solidFill>
                            <a:srgbClr val="BA2DA2"/>
                          </a:solidFill>
                        </a:rPr>
                        <a:t>int</a:t>
                      </a:r>
                      <a:r>
                        <a:rPr sz="1600" dirty="0"/>
                        <a:t> i = </a:t>
                      </a:r>
                      <a:r>
                        <a:rPr sz="1600" dirty="0">
                          <a:solidFill>
                            <a:srgbClr val="272AD8"/>
                          </a:solidFill>
                        </a:rPr>
                        <a:t>1</a:t>
                      </a:r>
                      <a:r>
                        <a:rPr sz="1600" dirty="0"/>
                        <a:t>; i &lt;= n; i++)</a:t>
                      </a:r>
                      <a:endParaRPr sz="1600" dirty="0">
                        <a:latin typeface="+mn-lt"/>
                        <a:ea typeface="+mn-ea"/>
                        <a:cs typeface="+mn-cs"/>
                        <a:sym typeface="Helvetica"/>
                      </a:endParaRPr>
                    </a:p>
                    <a:p>
                      <a:pPr algn="l" defTabSz="344804">
                        <a:tabLst>
                          <a:tab pos="342900" algn="l"/>
                        </a:tabLst>
                        <a:defRPr sz="1100">
                          <a:latin typeface="Menlo"/>
                          <a:ea typeface="Menlo"/>
                          <a:cs typeface="Menlo"/>
                          <a:sym typeface="Menlo"/>
                        </a:defRPr>
                      </a:pPr>
                      <a:r>
                        <a:rPr sz="1600" dirty="0"/>
                        <a:t>   </a:t>
                      </a:r>
                      <a:r>
                        <a:rPr lang="en-US" sz="1600" dirty="0"/>
                        <a:t> </a:t>
                      </a:r>
                      <a:r>
                        <a:rPr sz="1600" dirty="0"/>
                        <a:t>sum = sum + i;</a:t>
                      </a:r>
                      <a:endParaRPr sz="1600" dirty="0">
                        <a:latin typeface="+mn-lt"/>
                        <a:ea typeface="+mn-ea"/>
                        <a:cs typeface="+mn-cs"/>
                        <a:sym typeface="Helvetica"/>
                      </a:endParaRPr>
                    </a:p>
                  </a:txBody>
                  <a:tcPr marL="0" marR="0" marT="0" marB="0" anchor="ctr" horzOverflow="overflow">
                    <a:lnL w="12700">
                      <a:solidFill>
                        <a:schemeClr val="accent1">
                          <a:lumOff val="-5882"/>
                        </a:schemeClr>
                      </a:solidFill>
                    </a:lnL>
                    <a:lnR w="12700">
                      <a:solidFill>
                        <a:schemeClr val="accent1">
                          <a:lumOff val="-5882"/>
                        </a:schemeClr>
                      </a:solidFill>
                    </a:lnR>
                    <a:lnT w="38100">
                      <a:solidFill>
                        <a:schemeClr val="accent1">
                          <a:lumOff val="-5882"/>
                        </a:schemeClr>
                      </a:solidFill>
                    </a:lnT>
                    <a:lnB w="12700">
                      <a:solidFill>
                        <a:schemeClr val="accent1">
                          <a:lumOff val="-5882"/>
                        </a:schemeClr>
                      </a:solidFill>
                    </a:lnB>
                    <a:noFill/>
                  </a:tcPr>
                </a:tc>
                <a:tc>
                  <a:txBody>
                    <a:bodyPr/>
                    <a:lstStyle/>
                    <a:p>
                      <a:pPr algn="l" defTabSz="344804">
                        <a:tabLst>
                          <a:tab pos="342900" algn="l"/>
                        </a:tabLst>
                        <a:defRPr sz="1100">
                          <a:latin typeface="Menlo"/>
                          <a:ea typeface="Menlo"/>
                          <a:cs typeface="Menlo"/>
                          <a:sym typeface="Menlo"/>
                        </a:defRPr>
                      </a:pPr>
                      <a:r>
                        <a:rPr lang="en-US" sz="1600" dirty="0"/>
                        <a:t> </a:t>
                      </a:r>
                      <a:r>
                        <a:rPr sz="1600" dirty="0"/>
                        <a:t>sum = </a:t>
                      </a:r>
                      <a:r>
                        <a:rPr sz="1600" dirty="0">
                          <a:solidFill>
                            <a:srgbClr val="272AD8"/>
                          </a:solidFill>
                        </a:rPr>
                        <a:t>0</a:t>
                      </a:r>
                      <a:r>
                        <a:rPr sz="1600" dirty="0"/>
                        <a:t>;</a:t>
                      </a:r>
                      <a:endParaRPr sz="1600" dirty="0">
                        <a:latin typeface="+mn-lt"/>
                        <a:ea typeface="+mn-ea"/>
                        <a:cs typeface="+mn-cs"/>
                        <a:sym typeface="Helvetica"/>
                      </a:endParaRPr>
                    </a:p>
                    <a:p>
                      <a:pPr algn="l" defTabSz="344804">
                        <a:tabLst>
                          <a:tab pos="342900" algn="l"/>
                        </a:tabLst>
                        <a:defRPr sz="1100">
                          <a:latin typeface="Menlo"/>
                          <a:ea typeface="Menlo"/>
                          <a:cs typeface="Menlo"/>
                          <a:sym typeface="Menlo"/>
                        </a:defRPr>
                      </a:pPr>
                      <a:r>
                        <a:rPr lang="en-US" sz="1600" dirty="0">
                          <a:solidFill>
                            <a:srgbClr val="BA2DA2"/>
                          </a:solidFill>
                        </a:rPr>
                        <a:t> </a:t>
                      </a:r>
                      <a:r>
                        <a:rPr sz="1600" dirty="0">
                          <a:solidFill>
                            <a:srgbClr val="BA2DA2"/>
                          </a:solidFill>
                        </a:rPr>
                        <a:t>for</a:t>
                      </a:r>
                      <a:r>
                        <a:rPr sz="1600" dirty="0"/>
                        <a:t> (</a:t>
                      </a:r>
                      <a:r>
                        <a:rPr lang="en-US" sz="1600" dirty="0" err="1">
                          <a:solidFill>
                            <a:srgbClr val="BA2DA2"/>
                          </a:solidFill>
                        </a:rPr>
                        <a:t>int</a:t>
                      </a:r>
                      <a:r>
                        <a:rPr sz="1600" dirty="0"/>
                        <a:t> i = </a:t>
                      </a:r>
                      <a:r>
                        <a:rPr sz="1600" dirty="0">
                          <a:solidFill>
                            <a:srgbClr val="272AD8"/>
                          </a:solidFill>
                        </a:rPr>
                        <a:t>1</a:t>
                      </a:r>
                      <a:r>
                        <a:rPr sz="1600" dirty="0"/>
                        <a:t>; i &lt;= n; i++)</a:t>
                      </a:r>
                      <a:endParaRPr sz="1600" dirty="0">
                        <a:latin typeface="+mn-lt"/>
                        <a:ea typeface="+mn-ea"/>
                        <a:cs typeface="+mn-cs"/>
                        <a:sym typeface="Helvetica"/>
                      </a:endParaRPr>
                    </a:p>
                    <a:p>
                      <a:pPr algn="l" defTabSz="344804">
                        <a:tabLst>
                          <a:tab pos="342900" algn="l"/>
                        </a:tabLst>
                        <a:defRPr sz="1100">
                          <a:latin typeface="Menlo"/>
                          <a:ea typeface="Menlo"/>
                          <a:cs typeface="Menlo"/>
                          <a:sym typeface="Menlo"/>
                        </a:defRPr>
                      </a:pPr>
                      <a:r>
                        <a:rPr lang="en-US" sz="1600" dirty="0"/>
                        <a:t> </a:t>
                      </a:r>
                      <a:r>
                        <a:rPr sz="1600" dirty="0"/>
                        <a:t>{</a:t>
                      </a:r>
                      <a:endParaRPr sz="1600" dirty="0">
                        <a:latin typeface="+mn-lt"/>
                        <a:ea typeface="+mn-ea"/>
                        <a:cs typeface="+mn-cs"/>
                        <a:sym typeface="Helvetica"/>
                      </a:endParaRPr>
                    </a:p>
                    <a:p>
                      <a:pPr algn="l" defTabSz="344804">
                        <a:tabLst>
                          <a:tab pos="342900" algn="l"/>
                        </a:tabLst>
                        <a:defRPr sz="1100">
                          <a:latin typeface="Menlo"/>
                          <a:ea typeface="Menlo"/>
                          <a:cs typeface="Menlo"/>
                          <a:sym typeface="Menlo"/>
                        </a:defRPr>
                      </a:pPr>
                      <a:r>
                        <a:rPr sz="1600" dirty="0"/>
                        <a:t>   </a:t>
                      </a:r>
                      <a:r>
                        <a:rPr sz="1600" dirty="0">
                          <a:solidFill>
                            <a:srgbClr val="BA2DA2"/>
                          </a:solidFill>
                        </a:rPr>
                        <a:t>for</a:t>
                      </a:r>
                      <a:r>
                        <a:rPr sz="1600" dirty="0"/>
                        <a:t> (</a:t>
                      </a:r>
                      <a:r>
                        <a:rPr lang="en-US" sz="1600" dirty="0" err="1">
                          <a:solidFill>
                            <a:srgbClr val="BA2DA2"/>
                          </a:solidFill>
                        </a:rPr>
                        <a:t>int</a:t>
                      </a:r>
                      <a:r>
                        <a:rPr sz="1600" dirty="0"/>
                        <a:t> j = </a:t>
                      </a:r>
                      <a:r>
                        <a:rPr sz="1600" dirty="0">
                          <a:solidFill>
                            <a:srgbClr val="272AD8"/>
                          </a:solidFill>
                        </a:rPr>
                        <a:t>1</a:t>
                      </a:r>
                      <a:r>
                        <a:rPr sz="1600" dirty="0"/>
                        <a:t>; j &lt;= i; </a:t>
                      </a:r>
                      <a:r>
                        <a:rPr sz="1600" dirty="0" err="1"/>
                        <a:t>j++</a:t>
                      </a:r>
                      <a:r>
                        <a:rPr sz="1600" dirty="0"/>
                        <a:t>)</a:t>
                      </a:r>
                      <a:endParaRPr sz="1600" dirty="0">
                        <a:latin typeface="+mn-lt"/>
                        <a:ea typeface="+mn-ea"/>
                        <a:cs typeface="+mn-cs"/>
                        <a:sym typeface="Helvetica"/>
                      </a:endParaRPr>
                    </a:p>
                    <a:p>
                      <a:pPr algn="l" defTabSz="344804">
                        <a:tabLst>
                          <a:tab pos="342900" algn="l"/>
                        </a:tabLst>
                        <a:defRPr sz="1100">
                          <a:latin typeface="Menlo"/>
                          <a:ea typeface="Menlo"/>
                          <a:cs typeface="Menlo"/>
                          <a:sym typeface="Menlo"/>
                        </a:defRPr>
                      </a:pPr>
                      <a:r>
                        <a:rPr sz="1600" dirty="0"/>
                        <a:t>      sum = sum + </a:t>
                      </a:r>
                      <a:r>
                        <a:rPr sz="1600" dirty="0">
                          <a:solidFill>
                            <a:srgbClr val="272AD8"/>
                          </a:solidFill>
                        </a:rPr>
                        <a:t>1</a:t>
                      </a:r>
                      <a:r>
                        <a:rPr sz="1600" dirty="0"/>
                        <a:t>;</a:t>
                      </a:r>
                      <a:endParaRPr sz="1600" dirty="0">
                        <a:latin typeface="+mn-lt"/>
                        <a:ea typeface="+mn-ea"/>
                        <a:cs typeface="+mn-cs"/>
                        <a:sym typeface="Helvetica"/>
                      </a:endParaRPr>
                    </a:p>
                    <a:p>
                      <a:pPr algn="l" defTabSz="344804">
                        <a:tabLst>
                          <a:tab pos="342900" algn="l"/>
                        </a:tabLst>
                        <a:defRPr sz="1100">
                          <a:solidFill>
                            <a:srgbClr val="008400"/>
                          </a:solidFill>
                          <a:latin typeface="Menlo"/>
                          <a:ea typeface="Menlo"/>
                          <a:cs typeface="Menlo"/>
                          <a:sym typeface="Menlo"/>
                        </a:defRPr>
                      </a:pPr>
                      <a:r>
                        <a:rPr lang="en-US" sz="1600" dirty="0">
                          <a:solidFill>
                            <a:srgbClr val="000000"/>
                          </a:solidFill>
                        </a:rPr>
                        <a:t> </a:t>
                      </a:r>
                      <a:r>
                        <a:rPr sz="1600" dirty="0">
                          <a:solidFill>
                            <a:srgbClr val="000000"/>
                          </a:solidFill>
                        </a:rPr>
                        <a:t>} </a:t>
                      </a:r>
                      <a:r>
                        <a:rPr sz="1600" dirty="0"/>
                        <a:t>// end for</a:t>
                      </a:r>
                    </a:p>
                  </a:txBody>
                  <a:tcPr marL="0" marR="0" marT="0" marB="0" anchor="ctr" horzOverflow="overflow">
                    <a:lnL w="12700">
                      <a:solidFill>
                        <a:schemeClr val="accent1">
                          <a:lumOff val="-5882"/>
                        </a:schemeClr>
                      </a:solidFill>
                    </a:lnL>
                    <a:lnR w="12700">
                      <a:solidFill>
                        <a:schemeClr val="accent1">
                          <a:lumOff val="-5882"/>
                        </a:schemeClr>
                      </a:solidFill>
                    </a:lnR>
                    <a:lnT w="38100">
                      <a:solidFill>
                        <a:schemeClr val="accent1">
                          <a:lumOff val="-5882"/>
                        </a:schemeClr>
                      </a:solidFill>
                    </a:lnT>
                    <a:lnB w="12700">
                      <a:solidFill>
                        <a:schemeClr val="accent1">
                          <a:lumOff val="-5882"/>
                        </a:schemeClr>
                      </a:solidFill>
                    </a:lnB>
                    <a:noFill/>
                  </a:tcPr>
                </a:tc>
                <a:tc>
                  <a:txBody>
                    <a:bodyPr/>
                    <a:lstStyle/>
                    <a:p>
                      <a:pPr algn="l" defTabSz="344804">
                        <a:tabLst>
                          <a:tab pos="342900" algn="l"/>
                        </a:tabLst>
                        <a:defRPr sz="1100">
                          <a:latin typeface="Menlo"/>
                          <a:ea typeface="Menlo"/>
                          <a:cs typeface="Menlo"/>
                          <a:sym typeface="Menlo"/>
                        </a:defRPr>
                      </a:pPr>
                      <a:r>
                        <a:rPr lang="en-US" sz="1600" dirty="0"/>
                        <a:t> </a:t>
                      </a:r>
                      <a:r>
                        <a:rPr sz="1600" dirty="0"/>
                        <a:t>sum = n * (n + </a:t>
                      </a:r>
                      <a:r>
                        <a:rPr sz="1600" dirty="0">
                          <a:solidFill>
                            <a:srgbClr val="272AD8"/>
                          </a:solidFill>
                        </a:rPr>
                        <a:t>1</a:t>
                      </a:r>
                      <a:r>
                        <a:rPr sz="1600" dirty="0"/>
                        <a:t>) / </a:t>
                      </a:r>
                      <a:r>
                        <a:rPr sz="1600" dirty="0">
                          <a:solidFill>
                            <a:srgbClr val="272AD8"/>
                          </a:solidFill>
                        </a:rPr>
                        <a:t>2</a:t>
                      </a:r>
                      <a:r>
                        <a:rPr sz="1600" dirty="0"/>
                        <a:t>;</a:t>
                      </a:r>
                    </a:p>
                  </a:txBody>
                  <a:tcPr marL="0" marR="0" marT="0" marB="0" anchor="ctr" horzOverflow="overflow">
                    <a:lnL w="12700">
                      <a:solidFill>
                        <a:schemeClr val="accent1">
                          <a:lumOff val="-5882"/>
                        </a:schemeClr>
                      </a:solidFill>
                    </a:lnL>
                    <a:lnR w="12700">
                      <a:solidFill>
                        <a:schemeClr val="accent1">
                          <a:lumOff val="-5882"/>
                        </a:schemeClr>
                      </a:solidFill>
                    </a:lnR>
                    <a:lnT w="38100">
                      <a:solidFill>
                        <a:schemeClr val="accent1">
                          <a:lumOff val="-5882"/>
                        </a:schemeClr>
                      </a:solidFill>
                    </a:lnT>
                    <a:lnB w="12700">
                      <a:solidFill>
                        <a:schemeClr val="accent1">
                          <a:lumOff val="-5882"/>
                        </a:schemeClr>
                      </a:solidFill>
                    </a:lnB>
                    <a:noFill/>
                  </a:tcPr>
                </a:tc>
                <a:extLst>
                  <a:ext uri="{0D108BD9-81ED-4DB2-BD59-A6C34878D82A}">
                    <a16:rowId xmlns:a16="http://schemas.microsoft.com/office/drawing/2014/main" val="10001"/>
                  </a:ext>
                </a:extLst>
              </a:tr>
              <a:tr h="393383">
                <a:tc>
                  <a:txBody>
                    <a:bodyPr/>
                    <a:lstStyle/>
                    <a:p>
                      <a:pPr algn="ctr">
                        <a:defRPr sz="1800"/>
                      </a:pPr>
                      <a:r>
                        <a:rPr sz="1300"/>
                        <a:t>Additons</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12700">
                      <a:solidFill>
                        <a:schemeClr val="accent1">
                          <a:lumOff val="-5882"/>
                        </a:schemeClr>
                      </a:solidFill>
                    </a:lnB>
                    <a:noFill/>
                  </a:tcPr>
                </a:tc>
                <a:tc>
                  <a:txBody>
                    <a:bodyPr/>
                    <a:lstStyle/>
                    <a:p>
                      <a:pPr algn="ctr">
                        <a:defRPr sz="1800"/>
                      </a:pPr>
                      <a:r>
                        <a:rPr sz="1300" b="1" i="1">
                          <a:latin typeface="Times New Roman"/>
                          <a:ea typeface="Times New Roman"/>
                          <a:cs typeface="Times New Roman"/>
                          <a:sym typeface="Times New Roman"/>
                        </a:rPr>
                        <a:t>n</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12700">
                      <a:solidFill>
                        <a:schemeClr val="accent1">
                          <a:lumOff val="-5882"/>
                        </a:schemeClr>
                      </a:solidFill>
                    </a:lnB>
                    <a:noFill/>
                  </a:tcPr>
                </a:tc>
                <a:tc>
                  <a:txBody>
                    <a:bodyPr/>
                    <a:lstStyle/>
                    <a:p>
                      <a:pPr algn="ctr">
                        <a:defRPr sz="1300" b="1" i="1">
                          <a:latin typeface="Times New Roman"/>
                          <a:ea typeface="Times New Roman"/>
                          <a:cs typeface="Times New Roman"/>
                          <a:sym typeface="Times New Roman"/>
                        </a:defRPr>
                      </a:pPr>
                      <a:r>
                        <a:t>n</a:t>
                      </a:r>
                      <a:r>
                        <a:rPr i="0"/>
                        <a:t>(</a:t>
                      </a:r>
                      <a:r>
                        <a:t>n </a:t>
                      </a:r>
                      <a:r>
                        <a:rPr i="0"/>
                        <a:t>+ 1)/2</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12700">
                      <a:solidFill>
                        <a:schemeClr val="accent1">
                          <a:lumOff val="-5882"/>
                        </a:schemeClr>
                      </a:solidFill>
                    </a:lnB>
                    <a:noFill/>
                  </a:tcPr>
                </a:tc>
                <a:tc>
                  <a:txBody>
                    <a:bodyPr/>
                    <a:lstStyle/>
                    <a:p>
                      <a:pPr algn="ctr">
                        <a:defRPr sz="1800"/>
                      </a:pPr>
                      <a:r>
                        <a:rPr sz="1300" b="1">
                          <a:latin typeface="Times New Roman"/>
                          <a:ea typeface="Times New Roman"/>
                          <a:cs typeface="Times New Roman"/>
                          <a:sym typeface="Times New Roman"/>
                        </a:rPr>
                        <a:t>1</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12700">
                      <a:solidFill>
                        <a:schemeClr val="accent1">
                          <a:lumOff val="-5882"/>
                        </a:schemeClr>
                      </a:solidFill>
                    </a:lnB>
                    <a:noFill/>
                  </a:tcPr>
                </a:tc>
                <a:extLst>
                  <a:ext uri="{0D108BD9-81ED-4DB2-BD59-A6C34878D82A}">
                    <a16:rowId xmlns:a16="http://schemas.microsoft.com/office/drawing/2014/main" val="10002"/>
                  </a:ext>
                </a:extLst>
              </a:tr>
              <a:tr h="393383">
                <a:tc>
                  <a:txBody>
                    <a:bodyPr/>
                    <a:lstStyle/>
                    <a:p>
                      <a:pPr algn="ctr">
                        <a:defRPr sz="1800"/>
                      </a:pPr>
                      <a:r>
                        <a:rPr sz="1300"/>
                        <a:t>Multiplications</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12700">
                      <a:solidFill>
                        <a:schemeClr val="accent1">
                          <a:lumOff val="-5882"/>
                        </a:schemeClr>
                      </a:solidFill>
                    </a:lnB>
                    <a:noFill/>
                  </a:tcPr>
                </a:tc>
                <a:tc>
                  <a:txBody>
                    <a:bodyPr/>
                    <a:lstStyle/>
                    <a:p>
                      <a:pPr algn="ctr">
                        <a:defRPr sz="1800"/>
                      </a:pPr>
                      <a:r>
                        <a:rPr sz="1300" b="1">
                          <a:latin typeface="Times New Roman"/>
                          <a:ea typeface="Times New Roman"/>
                          <a:cs typeface="Times New Roman"/>
                          <a:sym typeface="Times New Roman"/>
                        </a:rPr>
                        <a:t>0</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12700">
                      <a:solidFill>
                        <a:schemeClr val="accent1">
                          <a:lumOff val="-5882"/>
                        </a:schemeClr>
                      </a:solidFill>
                    </a:lnB>
                    <a:noFill/>
                  </a:tcPr>
                </a:tc>
                <a:tc>
                  <a:txBody>
                    <a:bodyPr/>
                    <a:lstStyle/>
                    <a:p>
                      <a:pPr algn="ctr">
                        <a:defRPr sz="1800"/>
                      </a:pPr>
                      <a:r>
                        <a:rPr sz="1300" b="1">
                          <a:latin typeface="Times New Roman"/>
                          <a:ea typeface="Times New Roman"/>
                          <a:cs typeface="Times New Roman"/>
                          <a:sym typeface="Times New Roman"/>
                        </a:rPr>
                        <a:t>0</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12700">
                      <a:solidFill>
                        <a:schemeClr val="accent1">
                          <a:lumOff val="-5882"/>
                        </a:schemeClr>
                      </a:solidFill>
                    </a:lnB>
                    <a:noFill/>
                  </a:tcPr>
                </a:tc>
                <a:tc>
                  <a:txBody>
                    <a:bodyPr/>
                    <a:lstStyle/>
                    <a:p>
                      <a:pPr algn="ctr">
                        <a:defRPr sz="1800"/>
                      </a:pPr>
                      <a:r>
                        <a:rPr sz="1300" b="1">
                          <a:latin typeface="Times New Roman"/>
                          <a:ea typeface="Times New Roman"/>
                          <a:cs typeface="Times New Roman"/>
                          <a:sym typeface="Times New Roman"/>
                        </a:rPr>
                        <a:t>1</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12700">
                      <a:solidFill>
                        <a:schemeClr val="accent1">
                          <a:lumOff val="-5882"/>
                        </a:schemeClr>
                      </a:solidFill>
                    </a:lnB>
                    <a:noFill/>
                  </a:tcPr>
                </a:tc>
                <a:extLst>
                  <a:ext uri="{0D108BD9-81ED-4DB2-BD59-A6C34878D82A}">
                    <a16:rowId xmlns:a16="http://schemas.microsoft.com/office/drawing/2014/main" val="10003"/>
                  </a:ext>
                </a:extLst>
              </a:tr>
              <a:tr h="393383">
                <a:tc>
                  <a:txBody>
                    <a:bodyPr/>
                    <a:lstStyle/>
                    <a:p>
                      <a:pPr algn="ctr">
                        <a:defRPr sz="1800"/>
                      </a:pPr>
                      <a:r>
                        <a:rPr sz="1300"/>
                        <a:t>Divisions</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25400">
                      <a:solidFill>
                        <a:schemeClr val="accent1">
                          <a:lumOff val="-5882"/>
                        </a:schemeClr>
                      </a:solidFill>
                    </a:lnB>
                    <a:noFill/>
                  </a:tcPr>
                </a:tc>
                <a:tc>
                  <a:txBody>
                    <a:bodyPr/>
                    <a:lstStyle/>
                    <a:p>
                      <a:pPr algn="ctr">
                        <a:defRPr sz="1800"/>
                      </a:pPr>
                      <a:r>
                        <a:rPr sz="1300" b="1">
                          <a:latin typeface="Times New Roman"/>
                          <a:ea typeface="Times New Roman"/>
                          <a:cs typeface="Times New Roman"/>
                          <a:sym typeface="Times New Roman"/>
                        </a:rPr>
                        <a:t>0</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25400">
                      <a:solidFill>
                        <a:schemeClr val="accent1">
                          <a:lumOff val="-5882"/>
                        </a:schemeClr>
                      </a:solidFill>
                    </a:lnB>
                    <a:noFill/>
                  </a:tcPr>
                </a:tc>
                <a:tc>
                  <a:txBody>
                    <a:bodyPr/>
                    <a:lstStyle/>
                    <a:p>
                      <a:pPr algn="ctr">
                        <a:defRPr sz="1800"/>
                      </a:pPr>
                      <a:r>
                        <a:rPr sz="1300" b="1">
                          <a:latin typeface="Times New Roman"/>
                          <a:ea typeface="Times New Roman"/>
                          <a:cs typeface="Times New Roman"/>
                          <a:sym typeface="Times New Roman"/>
                        </a:rPr>
                        <a:t>0</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12700">
                      <a:solidFill>
                        <a:schemeClr val="accent1">
                          <a:lumOff val="-5882"/>
                        </a:schemeClr>
                      </a:solidFill>
                    </a:lnB>
                    <a:noFill/>
                  </a:tcPr>
                </a:tc>
                <a:tc>
                  <a:txBody>
                    <a:bodyPr/>
                    <a:lstStyle/>
                    <a:p>
                      <a:pPr algn="ctr">
                        <a:defRPr sz="1800"/>
                      </a:pPr>
                      <a:r>
                        <a:rPr sz="1300" b="1">
                          <a:latin typeface="Times New Roman"/>
                          <a:ea typeface="Times New Roman"/>
                          <a:cs typeface="Times New Roman"/>
                          <a:sym typeface="Times New Roman"/>
                        </a:rPr>
                        <a:t>1</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25400">
                      <a:solidFill>
                        <a:schemeClr val="accent1">
                          <a:lumOff val="-5882"/>
                        </a:schemeClr>
                      </a:solidFill>
                    </a:lnB>
                    <a:noFill/>
                  </a:tcPr>
                </a:tc>
                <a:extLst>
                  <a:ext uri="{0D108BD9-81ED-4DB2-BD59-A6C34878D82A}">
                    <a16:rowId xmlns:a16="http://schemas.microsoft.com/office/drawing/2014/main" val="10004"/>
                  </a:ext>
                </a:extLst>
              </a:tr>
              <a:tr h="393383">
                <a:tc>
                  <a:txBody>
                    <a:bodyPr/>
                    <a:lstStyle/>
                    <a:p>
                      <a:pPr algn="ctr">
                        <a:defRPr sz="1800"/>
                      </a:pPr>
                      <a:r>
                        <a:rPr sz="1300"/>
                        <a:t>Total Basic Operations</a:t>
                      </a:r>
                    </a:p>
                  </a:txBody>
                  <a:tcPr marL="0" marR="0" marT="0" marB="0" anchor="ctr" horzOverflow="overflow">
                    <a:lnL w="12700">
                      <a:solidFill>
                        <a:schemeClr val="accent1">
                          <a:lumOff val="-5882"/>
                        </a:schemeClr>
                      </a:solidFill>
                    </a:lnL>
                    <a:lnR w="12700">
                      <a:solidFill>
                        <a:schemeClr val="accent1">
                          <a:lumOff val="-5882"/>
                        </a:schemeClr>
                      </a:solidFill>
                    </a:lnR>
                    <a:lnT w="25400">
                      <a:solidFill>
                        <a:schemeClr val="accent1">
                          <a:lumOff val="-5882"/>
                        </a:schemeClr>
                      </a:solidFill>
                    </a:lnT>
                    <a:lnB w="12700">
                      <a:solidFill>
                        <a:schemeClr val="accent1">
                          <a:lumOff val="-5882"/>
                        </a:schemeClr>
                      </a:solidFill>
                    </a:lnB>
                    <a:noFill/>
                  </a:tcPr>
                </a:tc>
                <a:tc>
                  <a:txBody>
                    <a:bodyPr/>
                    <a:lstStyle/>
                    <a:p>
                      <a:pPr algn="ctr">
                        <a:defRPr sz="1800"/>
                      </a:pPr>
                      <a:r>
                        <a:rPr sz="1300" b="1" i="1" dirty="0">
                          <a:latin typeface="Times New Roman"/>
                          <a:ea typeface="Times New Roman"/>
                          <a:cs typeface="Times New Roman"/>
                          <a:sym typeface="Times New Roman"/>
                        </a:rPr>
                        <a:t>n</a:t>
                      </a:r>
                    </a:p>
                  </a:txBody>
                  <a:tcPr marL="0" marR="0" marT="0" marB="0" anchor="ctr" horzOverflow="overflow">
                    <a:lnL w="12700">
                      <a:solidFill>
                        <a:schemeClr val="accent1">
                          <a:lumOff val="-5882"/>
                        </a:schemeClr>
                      </a:solidFill>
                    </a:lnL>
                    <a:lnR w="12700">
                      <a:solidFill>
                        <a:schemeClr val="accent1">
                          <a:lumOff val="-5882"/>
                        </a:schemeClr>
                      </a:solidFill>
                    </a:lnR>
                    <a:lnT w="25400">
                      <a:solidFill>
                        <a:schemeClr val="accent1">
                          <a:lumOff val="-5882"/>
                        </a:schemeClr>
                      </a:solidFill>
                    </a:lnT>
                    <a:lnB w="12700">
                      <a:solidFill>
                        <a:schemeClr val="accent1">
                          <a:lumOff val="-5882"/>
                        </a:schemeClr>
                      </a:solidFill>
                    </a:lnB>
                    <a:noFill/>
                  </a:tcPr>
                </a:tc>
                <a:tc>
                  <a:txBody>
                    <a:bodyPr/>
                    <a:lstStyle/>
                    <a:p>
                      <a:pPr algn="ctr">
                        <a:defRPr sz="1300" b="1" i="1">
                          <a:latin typeface="Times New Roman"/>
                          <a:ea typeface="Times New Roman"/>
                          <a:cs typeface="Times New Roman"/>
                          <a:sym typeface="Times New Roman"/>
                        </a:defRPr>
                      </a:pPr>
                      <a:r>
                        <a:rPr i="0"/>
                        <a:t>(</a:t>
                      </a:r>
                      <a:r>
                        <a:t>n</a:t>
                      </a:r>
                      <a:r>
                        <a:rPr baseline="31999"/>
                        <a:t>2</a:t>
                      </a:r>
                      <a:r>
                        <a:t> </a:t>
                      </a:r>
                      <a:r>
                        <a:rPr i="0"/>
                        <a:t>+ </a:t>
                      </a:r>
                      <a:r>
                        <a:t>n</a:t>
                      </a:r>
                      <a:r>
                        <a:rPr i="0"/>
                        <a:t>)/2</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12700">
                      <a:solidFill>
                        <a:schemeClr val="accent1">
                          <a:lumOff val="-5882"/>
                        </a:schemeClr>
                      </a:solidFill>
                    </a:lnB>
                    <a:noFill/>
                  </a:tcPr>
                </a:tc>
                <a:tc>
                  <a:txBody>
                    <a:bodyPr/>
                    <a:lstStyle/>
                    <a:p>
                      <a:pPr algn="ctr">
                        <a:defRPr sz="1800"/>
                      </a:pPr>
                      <a:r>
                        <a:rPr sz="1300" b="1" dirty="0">
                          <a:latin typeface="Times New Roman"/>
                          <a:ea typeface="Times New Roman"/>
                          <a:cs typeface="Times New Roman"/>
                          <a:sym typeface="Times New Roman"/>
                        </a:rPr>
                        <a:t>3</a:t>
                      </a:r>
                    </a:p>
                  </a:txBody>
                  <a:tcPr marL="0" marR="0" marT="0" marB="0" anchor="ctr" horzOverflow="overflow">
                    <a:lnL w="12700">
                      <a:solidFill>
                        <a:schemeClr val="accent1">
                          <a:lumOff val="-5882"/>
                        </a:schemeClr>
                      </a:solidFill>
                    </a:lnL>
                    <a:lnR w="12700">
                      <a:solidFill>
                        <a:schemeClr val="accent1">
                          <a:lumOff val="-5882"/>
                        </a:schemeClr>
                      </a:solidFill>
                    </a:lnR>
                    <a:lnT w="25400">
                      <a:solidFill>
                        <a:schemeClr val="accent1">
                          <a:lumOff val="-5882"/>
                        </a:schemeClr>
                      </a:solidFill>
                    </a:lnT>
                    <a:lnB w="12700">
                      <a:solidFill>
                        <a:schemeClr val="accent1">
                          <a:lumOff val="-5882"/>
                        </a:schemeClr>
                      </a:solidFill>
                    </a:lnB>
                    <a:noFill/>
                  </a:tcPr>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1"/>
          <p:cNvSpPr txBox="1">
            <a:spLocks noGrp="1"/>
          </p:cNvSpPr>
          <p:nvPr>
            <p:ph type="title"/>
          </p:nvPr>
        </p:nvSpPr>
        <p:spPr>
          <a:xfrm>
            <a:off x="260350" y="252662"/>
            <a:ext cx="8426450" cy="837449"/>
          </a:xfrm>
          <a:prstGeom prst="rect">
            <a:avLst/>
          </a:prstGeom>
        </p:spPr>
        <p:txBody>
          <a:bodyPr>
            <a:normAutofit fontScale="90000"/>
          </a:bodyPr>
          <a:lstStyle/>
          <a:p>
            <a:r>
              <a:rPr dirty="0"/>
              <a:t>Counting Basic Operations</a:t>
            </a:r>
          </a:p>
        </p:txBody>
      </p:sp>
      <p:sp>
        <p:nvSpPr>
          <p:cNvPr id="71" name="FIGURE 4-4 Typical growth-rate functions evaluated at increasing values of n"/>
          <p:cNvSpPr txBox="1">
            <a:spLocks noGrp="1"/>
          </p:cNvSpPr>
          <p:nvPr>
            <p:ph type="body" sz="quarter" idx="1"/>
          </p:nvPr>
        </p:nvSpPr>
        <p:spPr>
          <a:xfrm>
            <a:off x="457199" y="5399531"/>
            <a:ext cx="8229601" cy="581001"/>
          </a:xfrm>
          <a:prstGeom prst="rect">
            <a:avLst/>
          </a:prstGeom>
        </p:spPr>
        <p:txBody>
          <a:bodyPr>
            <a:normAutofit/>
          </a:bodyPr>
          <a:lstStyle/>
          <a:p>
            <a:pPr marL="285750" indent="-285750" defTabSz="393192">
              <a:buFont typeface="Arial" panose="020B0604020202020204" pitchFamily="34" charset="0"/>
              <a:buChar char="•"/>
              <a:defRPr sz="1892" b="1">
                <a:solidFill>
                  <a:srgbClr val="007FA3"/>
                </a:solidFill>
                <a:latin typeface="Times New Roman"/>
                <a:ea typeface="Times New Roman"/>
                <a:cs typeface="Times New Roman"/>
                <a:sym typeface="Times New Roman"/>
              </a:defRPr>
            </a:pPr>
            <a:r>
              <a:rPr lang="en-US" sz="2000" dirty="0"/>
              <a:t>Algorithm A</a:t>
            </a:r>
            <a:endParaRPr sz="2000" i="1" dirty="0"/>
          </a:p>
        </p:txBody>
      </p:sp>
      <p:graphicFrame>
        <p:nvGraphicFramePr>
          <p:cNvPr id="72" name="Table"/>
          <p:cNvGraphicFramePr/>
          <p:nvPr>
            <p:extLst>
              <p:ext uri="{D42A27DB-BD31-4B8C-83A1-F6EECF244321}">
                <p14:modId xmlns:p14="http://schemas.microsoft.com/office/powerpoint/2010/main" val="729564697"/>
              </p:ext>
            </p:extLst>
          </p:nvPr>
        </p:nvGraphicFramePr>
        <p:xfrm>
          <a:off x="374649" y="1458469"/>
          <a:ext cx="8362950" cy="2853180"/>
        </p:xfrm>
        <a:graphic>
          <a:graphicData uri="http://schemas.openxmlformats.org/drawingml/2006/table">
            <a:tbl>
              <a:tblPr firstRow="1" bandRow="1">
                <a:tableStyleId>{4C3C2611-4C71-4FC5-86AE-919BDF0F9419}</a:tableStyleId>
              </a:tblPr>
              <a:tblGrid>
                <a:gridCol w="836295">
                  <a:extLst>
                    <a:ext uri="{9D8B030D-6E8A-4147-A177-3AD203B41FA5}">
                      <a16:colId xmlns:a16="http://schemas.microsoft.com/office/drawing/2014/main" val="20000"/>
                    </a:ext>
                  </a:extLst>
                </a:gridCol>
                <a:gridCol w="836295">
                  <a:extLst>
                    <a:ext uri="{9D8B030D-6E8A-4147-A177-3AD203B41FA5}">
                      <a16:colId xmlns:a16="http://schemas.microsoft.com/office/drawing/2014/main" val="20001"/>
                    </a:ext>
                  </a:extLst>
                </a:gridCol>
                <a:gridCol w="836295">
                  <a:extLst>
                    <a:ext uri="{9D8B030D-6E8A-4147-A177-3AD203B41FA5}">
                      <a16:colId xmlns:a16="http://schemas.microsoft.com/office/drawing/2014/main" val="20002"/>
                    </a:ext>
                  </a:extLst>
                </a:gridCol>
                <a:gridCol w="836295">
                  <a:extLst>
                    <a:ext uri="{9D8B030D-6E8A-4147-A177-3AD203B41FA5}">
                      <a16:colId xmlns:a16="http://schemas.microsoft.com/office/drawing/2014/main" val="20003"/>
                    </a:ext>
                  </a:extLst>
                </a:gridCol>
                <a:gridCol w="836295">
                  <a:extLst>
                    <a:ext uri="{9D8B030D-6E8A-4147-A177-3AD203B41FA5}">
                      <a16:colId xmlns:a16="http://schemas.microsoft.com/office/drawing/2014/main" val="20004"/>
                    </a:ext>
                  </a:extLst>
                </a:gridCol>
                <a:gridCol w="836295">
                  <a:extLst>
                    <a:ext uri="{9D8B030D-6E8A-4147-A177-3AD203B41FA5}">
                      <a16:colId xmlns:a16="http://schemas.microsoft.com/office/drawing/2014/main" val="20005"/>
                    </a:ext>
                  </a:extLst>
                </a:gridCol>
                <a:gridCol w="836295">
                  <a:extLst>
                    <a:ext uri="{9D8B030D-6E8A-4147-A177-3AD203B41FA5}">
                      <a16:colId xmlns:a16="http://schemas.microsoft.com/office/drawing/2014/main" val="20006"/>
                    </a:ext>
                  </a:extLst>
                </a:gridCol>
                <a:gridCol w="836295">
                  <a:extLst>
                    <a:ext uri="{9D8B030D-6E8A-4147-A177-3AD203B41FA5}">
                      <a16:colId xmlns:a16="http://schemas.microsoft.com/office/drawing/2014/main" val="20007"/>
                    </a:ext>
                  </a:extLst>
                </a:gridCol>
                <a:gridCol w="836295">
                  <a:extLst>
                    <a:ext uri="{9D8B030D-6E8A-4147-A177-3AD203B41FA5}">
                      <a16:colId xmlns:a16="http://schemas.microsoft.com/office/drawing/2014/main" val="20008"/>
                    </a:ext>
                  </a:extLst>
                </a:gridCol>
                <a:gridCol w="836295">
                  <a:extLst>
                    <a:ext uri="{9D8B030D-6E8A-4147-A177-3AD203B41FA5}">
                      <a16:colId xmlns:a16="http://schemas.microsoft.com/office/drawing/2014/main" val="20009"/>
                    </a:ext>
                  </a:extLst>
                </a:gridCol>
              </a:tblGrid>
              <a:tr h="402438">
                <a:tc>
                  <a:txBody>
                    <a:bodyPr/>
                    <a:lstStyle/>
                    <a:p>
                      <a:pPr algn="ctr">
                        <a:defRPr sz="1800" b="0">
                          <a:solidFill>
                            <a:srgbClr val="000000"/>
                          </a:solidFill>
                        </a:defRPr>
                      </a:pPr>
                      <a:r>
                        <a:rPr sz="1400" b="1" i="1">
                          <a:solidFill>
                            <a:srgbClr val="FFFFFF"/>
                          </a:solidFill>
                          <a:latin typeface="Times New Roman"/>
                          <a:ea typeface="Times New Roman"/>
                          <a:cs typeface="Times New Roman"/>
                          <a:sym typeface="Times New Roman"/>
                        </a:rPr>
                        <a:t>n</a:t>
                      </a:r>
                    </a:p>
                  </a:txBody>
                  <a:tcPr marL="0" marR="0" marT="0" marB="0" anchor="b" horzOverflow="overflow">
                    <a:lnL w="1270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tc>
                  <a:txBody>
                    <a:bodyPr/>
                    <a:lstStyle/>
                    <a:p>
                      <a:pPr algn="ctr">
                        <a:defRPr sz="1400">
                          <a:latin typeface="Times New Roman"/>
                          <a:ea typeface="Times New Roman"/>
                          <a:cs typeface="Times New Roman"/>
                          <a:sym typeface="Times New Roman"/>
                        </a:defRPr>
                      </a:pPr>
                      <a:r>
                        <a:t>(log(log </a:t>
                      </a:r>
                      <a:r>
                        <a:rPr i="1"/>
                        <a:t>n)</a:t>
                      </a:r>
                    </a:p>
                  </a:txBody>
                  <a:tcPr marL="0" marR="0" marT="0" marB="0" anchor="b" horzOverflow="overflow">
                    <a:lnL w="635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tc>
                  <a:txBody>
                    <a:bodyPr/>
                    <a:lstStyle/>
                    <a:p>
                      <a:pPr algn="ctr">
                        <a:defRPr sz="1400">
                          <a:latin typeface="Times New Roman"/>
                          <a:ea typeface="Times New Roman"/>
                          <a:cs typeface="Times New Roman"/>
                          <a:sym typeface="Times New Roman"/>
                        </a:defRPr>
                      </a:pPr>
                      <a:r>
                        <a:t>log </a:t>
                      </a:r>
                      <a:r>
                        <a:rPr i="1"/>
                        <a:t>n</a:t>
                      </a:r>
                    </a:p>
                  </a:txBody>
                  <a:tcPr marL="0" marR="0" marT="0" marB="0" anchor="b" horzOverflow="overflow">
                    <a:lnL w="635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tc>
                  <a:txBody>
                    <a:bodyPr/>
                    <a:lstStyle/>
                    <a:p>
                      <a:pPr algn="ctr">
                        <a:defRPr sz="1400">
                          <a:latin typeface="Times New Roman"/>
                          <a:ea typeface="Times New Roman"/>
                          <a:cs typeface="Times New Roman"/>
                          <a:sym typeface="Times New Roman"/>
                        </a:defRPr>
                      </a:pPr>
                      <a:r>
                        <a:t>log</a:t>
                      </a:r>
                      <a:r>
                        <a:rPr baseline="31999"/>
                        <a:t>2</a:t>
                      </a:r>
                      <a:r>
                        <a:t> </a:t>
                      </a:r>
                      <a:r>
                        <a:rPr i="1"/>
                        <a:t>n</a:t>
                      </a:r>
                    </a:p>
                  </a:txBody>
                  <a:tcPr marL="0" marR="0" marT="0" marB="0" anchor="b" horzOverflow="overflow">
                    <a:lnL w="635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tc>
                  <a:txBody>
                    <a:bodyPr/>
                    <a:lstStyle/>
                    <a:p>
                      <a:pPr algn="ctr">
                        <a:defRPr sz="1800" b="0">
                          <a:solidFill>
                            <a:srgbClr val="000000"/>
                          </a:solidFill>
                        </a:defRPr>
                      </a:pPr>
                      <a:r>
                        <a:rPr sz="1400" b="1" i="1">
                          <a:solidFill>
                            <a:srgbClr val="FFFFFF"/>
                          </a:solidFill>
                          <a:latin typeface="Times New Roman"/>
                          <a:ea typeface="Times New Roman"/>
                          <a:cs typeface="Times New Roman"/>
                          <a:sym typeface="Times New Roman"/>
                        </a:rPr>
                        <a:t>n</a:t>
                      </a:r>
                    </a:p>
                  </a:txBody>
                  <a:tcPr marL="0" marR="0" marT="0" marB="0" anchor="b" horzOverflow="overflow">
                    <a:lnL w="635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tc>
                  <a:txBody>
                    <a:bodyPr/>
                    <a:lstStyle/>
                    <a:p>
                      <a:pPr algn="ctr">
                        <a:defRPr sz="1400">
                          <a:latin typeface="Times New Roman"/>
                          <a:ea typeface="Times New Roman"/>
                          <a:cs typeface="Times New Roman"/>
                          <a:sym typeface="Times New Roman"/>
                        </a:defRPr>
                      </a:pPr>
                      <a:r>
                        <a:rPr i="1"/>
                        <a:t>n </a:t>
                      </a:r>
                      <a:r>
                        <a:t>log </a:t>
                      </a:r>
                      <a:r>
                        <a:rPr i="1"/>
                        <a:t>n</a:t>
                      </a:r>
                    </a:p>
                  </a:txBody>
                  <a:tcPr marL="0" marR="0" marT="0" marB="0" anchor="b" horzOverflow="overflow">
                    <a:lnL w="635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tc>
                  <a:txBody>
                    <a:bodyPr/>
                    <a:lstStyle/>
                    <a:p>
                      <a:pPr algn="ctr">
                        <a:defRPr sz="1400" i="1">
                          <a:latin typeface="Times New Roman"/>
                          <a:ea typeface="Times New Roman"/>
                          <a:cs typeface="Times New Roman"/>
                          <a:sym typeface="Times New Roman"/>
                        </a:defRPr>
                      </a:pPr>
                      <a:r>
                        <a:t>n</a:t>
                      </a:r>
                      <a:r>
                        <a:rPr i="0" baseline="31999"/>
                        <a:t>2</a:t>
                      </a:r>
                    </a:p>
                  </a:txBody>
                  <a:tcPr marL="0" marR="0" marT="0" marB="0" anchor="b" horzOverflow="overflow">
                    <a:lnL w="635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tc>
                  <a:txBody>
                    <a:bodyPr/>
                    <a:lstStyle/>
                    <a:p>
                      <a:pPr algn="ctr">
                        <a:defRPr sz="1400" i="1">
                          <a:latin typeface="Times New Roman"/>
                          <a:ea typeface="Times New Roman"/>
                          <a:cs typeface="Times New Roman"/>
                          <a:sym typeface="Times New Roman"/>
                        </a:defRPr>
                      </a:pPr>
                      <a:r>
                        <a:t>n</a:t>
                      </a:r>
                      <a:r>
                        <a:rPr i="0" baseline="31999"/>
                        <a:t>3</a:t>
                      </a:r>
                    </a:p>
                  </a:txBody>
                  <a:tcPr marL="0" marR="0" marT="0" marB="0" anchor="b" horzOverflow="overflow">
                    <a:lnL w="635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tc>
                  <a:txBody>
                    <a:bodyPr/>
                    <a:lstStyle/>
                    <a:p>
                      <a:pPr algn="ctr">
                        <a:defRPr sz="1400">
                          <a:latin typeface="Times New Roman"/>
                          <a:ea typeface="Times New Roman"/>
                          <a:cs typeface="Times New Roman"/>
                          <a:sym typeface="Times New Roman"/>
                        </a:defRPr>
                      </a:pPr>
                      <a:r>
                        <a:t>2</a:t>
                      </a:r>
                      <a:r>
                        <a:rPr i="1" baseline="60571"/>
                        <a:t>n</a:t>
                      </a:r>
                    </a:p>
                  </a:txBody>
                  <a:tcPr marL="0" marR="0" marT="0" marB="0" anchor="b" horzOverflow="overflow">
                    <a:lnL w="635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tc>
                  <a:txBody>
                    <a:bodyPr/>
                    <a:lstStyle/>
                    <a:p>
                      <a:pPr algn="ctr">
                        <a:defRPr sz="1400" i="1">
                          <a:latin typeface="Times New Roman"/>
                          <a:ea typeface="Times New Roman"/>
                          <a:cs typeface="Times New Roman"/>
                          <a:sym typeface="Times New Roman"/>
                        </a:defRPr>
                      </a:pPr>
                      <a:r>
                        <a:t>n</a:t>
                      </a:r>
                      <a:r>
                        <a:rPr i="0"/>
                        <a:t>!</a:t>
                      </a:r>
                    </a:p>
                  </a:txBody>
                  <a:tcPr marL="0" marR="0" marT="0" marB="0" anchor="b" horzOverflow="overflow">
                    <a:lnL w="635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extLst>
                  <a:ext uri="{0D108BD9-81ED-4DB2-BD59-A6C34878D82A}">
                    <a16:rowId xmlns:a16="http://schemas.microsoft.com/office/drawing/2014/main" val="10000"/>
                  </a:ext>
                </a:extLst>
              </a:tr>
              <a:tr h="408457">
                <a:tc>
                  <a:txBody>
                    <a:bodyPr/>
                    <a:lstStyle/>
                    <a:p>
                      <a:pPr algn="ctr">
                        <a:defRPr sz="1800"/>
                      </a:pPr>
                      <a:r>
                        <a:rPr sz="1300">
                          <a:latin typeface="Times New Roman"/>
                          <a:ea typeface="Times New Roman"/>
                          <a:cs typeface="Times New Roman"/>
                          <a:sym typeface="Times New Roman"/>
                        </a:rPr>
                        <a:t>10</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2</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3</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11</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10</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33</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2</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3</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3</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5</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1"/>
                  </a:ext>
                </a:extLst>
              </a:tr>
              <a:tr h="408457">
                <a:tc>
                  <a:txBody>
                    <a:bodyPr/>
                    <a:lstStyle/>
                    <a:p>
                      <a:pPr algn="ctr">
                        <a:defRPr sz="1300">
                          <a:latin typeface="Times New Roman"/>
                          <a:ea typeface="Times New Roman"/>
                          <a:cs typeface="Times New Roman"/>
                          <a:sym typeface="Times New Roman"/>
                        </a:defRPr>
                      </a:pPr>
                      <a:r>
                        <a:t>10</a:t>
                      </a:r>
                      <a:r>
                        <a:rPr baseline="31999"/>
                        <a:t>2</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3</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7</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dirty="0">
                          <a:latin typeface="Times New Roman"/>
                          <a:ea typeface="Times New Roman"/>
                          <a:cs typeface="Times New Roman"/>
                          <a:sym typeface="Times New Roman"/>
                        </a:rPr>
                        <a:t>44</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100</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664</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4</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6</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30</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94</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2"/>
                  </a:ext>
                </a:extLst>
              </a:tr>
              <a:tr h="408457">
                <a:tc>
                  <a:txBody>
                    <a:bodyPr/>
                    <a:lstStyle/>
                    <a:p>
                      <a:pPr algn="ctr">
                        <a:defRPr sz="1300">
                          <a:latin typeface="Times New Roman"/>
                          <a:ea typeface="Times New Roman"/>
                          <a:cs typeface="Times New Roman"/>
                          <a:sym typeface="Times New Roman"/>
                        </a:defRPr>
                      </a:pPr>
                      <a:r>
                        <a:t>10</a:t>
                      </a:r>
                      <a:r>
                        <a:rPr baseline="31999"/>
                        <a:t>3</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3</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10</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99</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1,000</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9,966</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6</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9</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301</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1435</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3"/>
                  </a:ext>
                </a:extLst>
              </a:tr>
              <a:tr h="408457">
                <a:tc>
                  <a:txBody>
                    <a:bodyPr/>
                    <a:lstStyle/>
                    <a:p>
                      <a:pPr algn="ctr">
                        <a:defRPr sz="1300">
                          <a:latin typeface="Times New Roman"/>
                          <a:ea typeface="Times New Roman"/>
                          <a:cs typeface="Times New Roman"/>
                          <a:sym typeface="Times New Roman"/>
                        </a:defRPr>
                      </a:pPr>
                      <a:r>
                        <a:t>10</a:t>
                      </a:r>
                      <a:r>
                        <a:rPr baseline="31999"/>
                        <a:t>4</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dirty="0">
                          <a:latin typeface="Times New Roman"/>
                          <a:ea typeface="Times New Roman"/>
                          <a:cs typeface="Times New Roman"/>
                          <a:sym typeface="Times New Roman"/>
                        </a:rPr>
                        <a:t>4</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13</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177</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10,000</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132,877</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8</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12</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3010</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19,335</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4"/>
                  </a:ext>
                </a:extLst>
              </a:tr>
              <a:tr h="408457">
                <a:tc>
                  <a:txBody>
                    <a:bodyPr/>
                    <a:lstStyle/>
                    <a:p>
                      <a:pPr algn="ctr">
                        <a:defRPr sz="1300">
                          <a:latin typeface="Times New Roman"/>
                          <a:ea typeface="Times New Roman"/>
                          <a:cs typeface="Times New Roman"/>
                          <a:sym typeface="Times New Roman"/>
                        </a:defRPr>
                      </a:pPr>
                      <a:r>
                        <a:t>10</a:t>
                      </a:r>
                      <a:r>
                        <a:rPr baseline="31999"/>
                        <a:t>5</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4</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17</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276</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100,00</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1,660,964</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10</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15</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30,103</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243,338</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5"/>
                  </a:ext>
                </a:extLst>
              </a:tr>
              <a:tr h="408457">
                <a:tc>
                  <a:txBody>
                    <a:bodyPr/>
                    <a:lstStyle/>
                    <a:p>
                      <a:pPr algn="ctr">
                        <a:defRPr sz="1300">
                          <a:latin typeface="Times New Roman"/>
                          <a:ea typeface="Times New Roman"/>
                          <a:cs typeface="Times New Roman"/>
                          <a:sym typeface="Times New Roman"/>
                        </a:defRPr>
                      </a:pPr>
                      <a:r>
                        <a:t>10</a:t>
                      </a:r>
                      <a:r>
                        <a:rPr baseline="31999"/>
                        <a:t>6</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2540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4</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2540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20</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2540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397</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2540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1,000,000</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2540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19,931,569</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2540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12</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2540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18</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2540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301,301</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2540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rPr dirty="0"/>
                        <a:t>10</a:t>
                      </a:r>
                      <a:r>
                        <a:rPr baseline="31999" dirty="0"/>
                        <a:t>2,933,369</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25400">
                      <a:solidFill>
                        <a:schemeClr val="accent1">
                          <a:lumOff val="-5882"/>
                        </a:schemeClr>
                      </a:solidFill>
                    </a:lnB>
                    <a:noFill/>
                  </a:tcPr>
                </a:tc>
                <a:extLst>
                  <a:ext uri="{0D108BD9-81ED-4DB2-BD59-A6C34878D82A}">
                    <a16:rowId xmlns:a16="http://schemas.microsoft.com/office/drawing/2014/main" val="10006"/>
                  </a:ext>
                </a:extLst>
              </a:tr>
            </a:tbl>
          </a:graphicData>
        </a:graphic>
      </p:graphicFrame>
      <p:sp>
        <p:nvSpPr>
          <p:cNvPr id="2" name="Oval 1">
            <a:extLst>
              <a:ext uri="{FF2B5EF4-FFF2-40B4-BE49-F238E27FC236}">
                <a16:creationId xmlns:a16="http://schemas.microsoft.com/office/drawing/2014/main" id="{76C0B2DC-6B4C-45DA-88C8-28FE72FAC56D}"/>
              </a:ext>
            </a:extLst>
          </p:cNvPr>
          <p:cNvSpPr/>
          <p:nvPr/>
        </p:nvSpPr>
        <p:spPr>
          <a:xfrm>
            <a:off x="3600450" y="1325022"/>
            <a:ext cx="1083733" cy="837449"/>
          </a:xfrm>
          <a:prstGeom prst="ellipse">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j-lt"/>
              <a:ea typeface="+mj-ea"/>
              <a:cs typeface="+mj-cs"/>
              <a:sym typeface="Arial"/>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Content Placeholder 2"/>
          <p:cNvSpPr txBox="1">
            <a:spLocks noGrp="1"/>
          </p:cNvSpPr>
          <p:nvPr>
            <p:ph type="body" idx="1"/>
          </p:nvPr>
        </p:nvSpPr>
        <p:spPr>
          <a:xfrm>
            <a:off x="515867" y="5236928"/>
            <a:ext cx="8229601" cy="1002508"/>
          </a:xfrm>
          <a:prstGeom prst="rect">
            <a:avLst/>
          </a:prstGeom>
        </p:spPr>
        <p:txBody>
          <a:bodyPr>
            <a:normAutofit/>
          </a:bodyPr>
          <a:lstStyle/>
          <a:p>
            <a:r>
              <a:rPr lang="en-US" sz="2000" dirty="0">
                <a:hlinkClick r:id="rId3"/>
              </a:rPr>
              <a:t>https://jamondixon.medium.com/the-biggest-o-of-them-all-notation-93352775acc7</a:t>
            </a:r>
            <a:endParaRPr lang="en-US" sz="2000" dirty="0"/>
          </a:p>
        </p:txBody>
      </p:sp>
      <p:pic>
        <p:nvPicPr>
          <p:cNvPr id="2" name="Picture 1"/>
          <p:cNvPicPr>
            <a:picLocks noChangeAspect="1"/>
          </p:cNvPicPr>
          <p:nvPr/>
        </p:nvPicPr>
        <p:blipFill>
          <a:blip r:embed="rId4"/>
          <a:stretch>
            <a:fillRect/>
          </a:stretch>
        </p:blipFill>
        <p:spPr>
          <a:xfrm>
            <a:off x="838200" y="650190"/>
            <a:ext cx="6587229" cy="4379010"/>
          </a:xfrm>
          <a:prstGeom prst="rect">
            <a:avLst/>
          </a:prstGeom>
        </p:spPr>
      </p:pic>
    </p:spTree>
    <p:extLst>
      <p:ext uri="{BB962C8B-B14F-4D97-AF65-F5344CB8AC3E}">
        <p14:creationId xmlns:p14="http://schemas.microsoft.com/office/powerpoint/2010/main" val="78706771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noGrp="1"/>
          </p:cNvSpPr>
          <p:nvPr>
            <p:ph type="title"/>
          </p:nvPr>
        </p:nvSpPr>
        <p:spPr>
          <a:xfrm>
            <a:off x="536712" y="184299"/>
            <a:ext cx="8136859" cy="837448"/>
          </a:xfrm>
          <a:prstGeom prst="rect">
            <a:avLst/>
          </a:prstGeom>
        </p:spPr>
        <p:txBody>
          <a:bodyPr>
            <a:normAutofit fontScale="90000"/>
          </a:bodyPr>
          <a:lstStyle/>
          <a:p>
            <a:r>
              <a:rPr dirty="0"/>
              <a:t>Picturing </a:t>
            </a:r>
            <a:r>
              <a:rPr lang="en-US" dirty="0"/>
              <a:t>Time </a:t>
            </a:r>
            <a:r>
              <a:rPr dirty="0"/>
              <a:t>Efficiency</a:t>
            </a:r>
          </a:p>
        </p:txBody>
      </p:sp>
      <p:sp>
        <p:nvSpPr>
          <p:cNvPr id="108" name="FIGURE 4-10 The time required to process one million items by algorithms of various orders at the rate of one million operations per second"/>
          <p:cNvSpPr txBox="1">
            <a:spLocks noGrp="1"/>
          </p:cNvSpPr>
          <p:nvPr>
            <p:ph type="body" sz="quarter" idx="1"/>
          </p:nvPr>
        </p:nvSpPr>
        <p:spPr>
          <a:xfrm>
            <a:off x="536712" y="5291703"/>
            <a:ext cx="8229600" cy="738892"/>
          </a:xfrm>
          <a:prstGeom prst="rect">
            <a:avLst/>
          </a:prstGeom>
        </p:spPr>
        <p:txBody>
          <a:bodyPr>
            <a:normAutofit lnSpcReduction="10000"/>
          </a:bodyPr>
          <a:lstStyle>
            <a:lvl1pPr defTabSz="402336">
              <a:defRPr sz="1936" b="1">
                <a:solidFill>
                  <a:srgbClr val="007FA3"/>
                </a:solidFill>
                <a:latin typeface="Times New Roman"/>
                <a:ea typeface="Times New Roman"/>
                <a:cs typeface="Times New Roman"/>
                <a:sym typeface="Times New Roman"/>
              </a:defRPr>
            </a:lvl1pPr>
          </a:lstStyle>
          <a:p>
            <a:pPr marL="285750" indent="-285750">
              <a:buFont typeface="Arial" panose="020B0604020202020204" pitchFamily="34" charset="0"/>
              <a:buChar char="•"/>
            </a:pPr>
            <a:r>
              <a:rPr sz="2000" b="0" dirty="0"/>
              <a:t>The time required to process one million items by algorithms of various orders at the rate of one million operations per second</a:t>
            </a:r>
          </a:p>
        </p:txBody>
      </p:sp>
      <p:graphicFrame>
        <p:nvGraphicFramePr>
          <p:cNvPr id="109" name="Table"/>
          <p:cNvGraphicFramePr/>
          <p:nvPr>
            <p:extLst>
              <p:ext uri="{D42A27DB-BD31-4B8C-83A1-F6EECF244321}">
                <p14:modId xmlns:p14="http://schemas.microsoft.com/office/powerpoint/2010/main" val="340935560"/>
              </p:ext>
            </p:extLst>
          </p:nvPr>
        </p:nvGraphicFramePr>
        <p:xfrm>
          <a:off x="765623" y="1306028"/>
          <a:ext cx="5962045" cy="2999098"/>
        </p:xfrm>
        <a:graphic>
          <a:graphicData uri="http://schemas.openxmlformats.org/drawingml/2006/table">
            <a:tbl>
              <a:tblPr firstRow="1" bandRow="1">
                <a:tableStyleId>{4C3C2611-4C71-4FC5-86AE-919BDF0F9419}</a:tableStyleId>
              </a:tblPr>
              <a:tblGrid>
                <a:gridCol w="2150876">
                  <a:extLst>
                    <a:ext uri="{9D8B030D-6E8A-4147-A177-3AD203B41FA5}">
                      <a16:colId xmlns:a16="http://schemas.microsoft.com/office/drawing/2014/main" val="20000"/>
                    </a:ext>
                  </a:extLst>
                </a:gridCol>
                <a:gridCol w="3811169">
                  <a:extLst>
                    <a:ext uri="{9D8B030D-6E8A-4147-A177-3AD203B41FA5}">
                      <a16:colId xmlns:a16="http://schemas.microsoft.com/office/drawing/2014/main" val="20001"/>
                    </a:ext>
                  </a:extLst>
                </a:gridCol>
              </a:tblGrid>
              <a:tr h="498196">
                <a:tc>
                  <a:txBody>
                    <a:bodyPr/>
                    <a:lstStyle/>
                    <a:p>
                      <a:pPr algn="ctr">
                        <a:defRPr sz="1500" i="1">
                          <a:latin typeface="Times New Roman"/>
                          <a:ea typeface="Times New Roman"/>
                          <a:cs typeface="Times New Roman"/>
                          <a:sym typeface="Times New Roman"/>
                        </a:defRPr>
                      </a:pPr>
                      <a:r>
                        <a:rPr i="0"/>
                        <a:t>Growth-Rate Function </a:t>
                      </a:r>
                      <a:r>
                        <a:t>g</a:t>
                      </a:r>
                    </a:p>
                  </a:txBody>
                  <a:tcPr marL="0" marR="0" marT="0" marB="0" anchor="b" horzOverflow="overflow">
                    <a:lnL w="1270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tc>
                  <a:txBody>
                    <a:bodyPr/>
                    <a:lstStyle/>
                    <a:p>
                      <a:pPr algn="ctr">
                        <a:defRPr sz="1500" i="1">
                          <a:latin typeface="Times New Roman"/>
                          <a:ea typeface="Times New Roman"/>
                          <a:cs typeface="Times New Roman"/>
                          <a:sym typeface="Times New Roman"/>
                        </a:defRPr>
                      </a:pPr>
                      <a:r>
                        <a:rPr dirty="0"/>
                        <a:t>g</a:t>
                      </a:r>
                      <a:r>
                        <a:rPr i="0" dirty="0"/>
                        <a:t>(10</a:t>
                      </a:r>
                      <a:r>
                        <a:rPr i="0" baseline="31999" dirty="0"/>
                        <a:t>6</a:t>
                      </a:r>
                      <a:r>
                        <a:rPr i="0" dirty="0"/>
                        <a:t>) / 10</a:t>
                      </a:r>
                      <a:r>
                        <a:rPr i="0" baseline="31999" dirty="0"/>
                        <a:t>6</a:t>
                      </a:r>
                    </a:p>
                  </a:txBody>
                  <a:tcPr marL="0" marR="0" marT="0" marB="0" anchor="b" horzOverflow="overflow">
                    <a:lnL w="6350">
                      <a:solidFill>
                        <a:schemeClr val="accent1">
                          <a:lumOff val="-5882"/>
                        </a:schemeClr>
                      </a:solidFill>
                    </a:lnL>
                    <a:lnR w="12700">
                      <a:solidFill>
                        <a:schemeClr val="accent1">
                          <a:lumOff val="-5882"/>
                        </a:schemeClr>
                      </a:solidFill>
                    </a:lnR>
                    <a:lnT w="12700">
                      <a:solidFill>
                        <a:schemeClr val="accent1">
                          <a:lumOff val="-5882"/>
                        </a:schemeClr>
                      </a:solidFill>
                    </a:lnT>
                    <a:lnB w="6350">
                      <a:solidFill>
                        <a:schemeClr val="accent1">
                          <a:lumOff val="-5882"/>
                        </a:schemeClr>
                      </a:solidFill>
                    </a:lnB>
                  </a:tcPr>
                </a:tc>
                <a:extLst>
                  <a:ext uri="{0D108BD9-81ED-4DB2-BD59-A6C34878D82A}">
                    <a16:rowId xmlns:a16="http://schemas.microsoft.com/office/drawing/2014/main" val="10000"/>
                  </a:ext>
                </a:extLst>
              </a:tr>
              <a:tr h="416817">
                <a:tc>
                  <a:txBody>
                    <a:bodyPr/>
                    <a:lstStyle/>
                    <a:p>
                      <a:pPr algn="ctr">
                        <a:defRPr sz="1600">
                          <a:latin typeface="Times New Roman"/>
                          <a:ea typeface="Times New Roman"/>
                          <a:cs typeface="Times New Roman"/>
                          <a:sym typeface="Times New Roman"/>
                        </a:defRPr>
                      </a:pPr>
                      <a:r>
                        <a:t>log </a:t>
                      </a:r>
                      <a:r>
                        <a:rPr i="1"/>
                        <a:t>n</a:t>
                      </a:r>
                      <a:r>
                        <a:t> </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600">
                          <a:latin typeface="Times New Roman"/>
                          <a:ea typeface="Times New Roman"/>
                          <a:cs typeface="Times New Roman"/>
                          <a:sym typeface="Times New Roman"/>
                        </a:rPr>
                        <a:t>0.0000199 seconds</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1"/>
                  </a:ext>
                </a:extLst>
              </a:tr>
              <a:tr h="416817">
                <a:tc>
                  <a:txBody>
                    <a:bodyPr/>
                    <a:lstStyle/>
                    <a:p>
                      <a:pPr algn="ctr">
                        <a:defRPr sz="1600">
                          <a:latin typeface="Times New Roman"/>
                          <a:ea typeface="Times New Roman"/>
                          <a:cs typeface="Times New Roman"/>
                          <a:sym typeface="Times New Roman"/>
                        </a:defRPr>
                      </a:pPr>
                      <a:r>
                        <a:rPr i="1"/>
                        <a:t>n</a:t>
                      </a:r>
                      <a:r>
                        <a:t> </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600">
                          <a:latin typeface="Times New Roman"/>
                          <a:ea typeface="Times New Roman"/>
                          <a:cs typeface="Times New Roman"/>
                          <a:sym typeface="Times New Roman"/>
                        </a:rPr>
                        <a:t>1 second</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2"/>
                  </a:ext>
                </a:extLst>
              </a:tr>
              <a:tr h="416817">
                <a:tc>
                  <a:txBody>
                    <a:bodyPr/>
                    <a:lstStyle/>
                    <a:p>
                      <a:pPr algn="ctr">
                        <a:defRPr sz="1600">
                          <a:latin typeface="Times New Roman"/>
                          <a:ea typeface="Times New Roman"/>
                          <a:cs typeface="Times New Roman"/>
                          <a:sym typeface="Times New Roman"/>
                        </a:defRPr>
                      </a:pPr>
                      <a:r>
                        <a:rPr i="1" dirty="0"/>
                        <a:t>n</a:t>
                      </a:r>
                      <a:r>
                        <a:rPr dirty="0"/>
                        <a:t> log </a:t>
                      </a:r>
                      <a:r>
                        <a:rPr i="1" dirty="0"/>
                        <a:t>n</a:t>
                      </a:r>
                      <a:r>
                        <a:rPr dirty="0"/>
                        <a:t> </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600">
                          <a:latin typeface="Times New Roman"/>
                          <a:ea typeface="Times New Roman"/>
                          <a:cs typeface="Times New Roman"/>
                          <a:sym typeface="Times New Roman"/>
                        </a:rPr>
                        <a:t>19.9 seconds</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3"/>
                  </a:ext>
                </a:extLst>
              </a:tr>
              <a:tr h="416817">
                <a:tc>
                  <a:txBody>
                    <a:bodyPr/>
                    <a:lstStyle/>
                    <a:p>
                      <a:pPr algn="ctr">
                        <a:defRPr sz="1600">
                          <a:latin typeface="Times New Roman"/>
                          <a:ea typeface="Times New Roman"/>
                          <a:cs typeface="Times New Roman"/>
                          <a:sym typeface="Times New Roman"/>
                        </a:defRPr>
                      </a:pPr>
                      <a:r>
                        <a:rPr i="1" dirty="0"/>
                        <a:t>n</a:t>
                      </a:r>
                      <a:r>
                        <a:rPr i="1" baseline="31999" dirty="0"/>
                        <a:t>2</a:t>
                      </a:r>
                      <a:r>
                        <a:rPr dirty="0"/>
                        <a:t> </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600">
                          <a:latin typeface="Times New Roman"/>
                          <a:ea typeface="Times New Roman"/>
                          <a:cs typeface="Times New Roman"/>
                          <a:sym typeface="Times New Roman"/>
                        </a:rPr>
                        <a:t>11.6 days</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4"/>
                  </a:ext>
                </a:extLst>
              </a:tr>
              <a:tr h="416817">
                <a:tc>
                  <a:txBody>
                    <a:bodyPr/>
                    <a:lstStyle/>
                    <a:p>
                      <a:pPr algn="ctr">
                        <a:defRPr sz="1600">
                          <a:latin typeface="Times New Roman"/>
                          <a:ea typeface="Times New Roman"/>
                          <a:cs typeface="Times New Roman"/>
                          <a:sym typeface="Times New Roman"/>
                        </a:defRPr>
                      </a:pPr>
                      <a:r>
                        <a:rPr i="1"/>
                        <a:t>n</a:t>
                      </a:r>
                      <a:r>
                        <a:rPr i="1" baseline="31999"/>
                        <a:t>3</a:t>
                      </a:r>
                      <a:r>
                        <a:t> </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600">
                          <a:latin typeface="Times New Roman"/>
                          <a:ea typeface="Times New Roman"/>
                          <a:cs typeface="Times New Roman"/>
                          <a:sym typeface="Times New Roman"/>
                        </a:rPr>
                        <a:t>31,709.8 years</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5"/>
                  </a:ext>
                </a:extLst>
              </a:tr>
              <a:tr h="416817">
                <a:tc>
                  <a:txBody>
                    <a:bodyPr/>
                    <a:lstStyle/>
                    <a:p>
                      <a:pPr algn="ctr">
                        <a:defRPr sz="1600">
                          <a:latin typeface="Times New Roman"/>
                          <a:ea typeface="Times New Roman"/>
                          <a:cs typeface="Times New Roman"/>
                          <a:sym typeface="Times New Roman"/>
                        </a:defRPr>
                      </a:pPr>
                      <a:r>
                        <a:t>2</a:t>
                      </a:r>
                      <a:r>
                        <a:rPr i="1" baseline="31999"/>
                        <a:t>n</a:t>
                      </a:r>
                      <a:r>
                        <a:t> </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12700">
                      <a:solidFill>
                        <a:schemeClr val="accent1">
                          <a:lumOff val="-5882"/>
                        </a:schemeClr>
                      </a:solidFill>
                    </a:lnB>
                    <a:noFill/>
                  </a:tcPr>
                </a:tc>
                <a:tc>
                  <a:txBody>
                    <a:bodyPr/>
                    <a:lstStyle/>
                    <a:p>
                      <a:pPr algn="ctr">
                        <a:defRPr sz="1600">
                          <a:latin typeface="Times New Roman"/>
                          <a:ea typeface="Times New Roman"/>
                          <a:cs typeface="Times New Roman"/>
                          <a:sym typeface="Times New Roman"/>
                        </a:defRPr>
                      </a:pPr>
                      <a:r>
                        <a:rPr dirty="0"/>
                        <a:t>10</a:t>
                      </a:r>
                      <a:r>
                        <a:rPr baseline="31999" dirty="0"/>
                        <a:t>301,016</a:t>
                      </a:r>
                      <a:r>
                        <a:rPr dirty="0"/>
                        <a:t> years</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12700">
                      <a:solidFill>
                        <a:schemeClr val="accent1">
                          <a:lumOff val="-5882"/>
                        </a:schemeClr>
                      </a:solidFill>
                    </a:lnB>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2065678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itle 1"/>
          <p:cNvSpPr txBox="1">
            <a:spLocks noGrp="1"/>
          </p:cNvSpPr>
          <p:nvPr>
            <p:ph type="title"/>
          </p:nvPr>
        </p:nvSpPr>
        <p:spPr>
          <a:xfrm>
            <a:off x="474560" y="171048"/>
            <a:ext cx="8210585" cy="837448"/>
          </a:xfrm>
          <a:prstGeom prst="rect">
            <a:avLst/>
          </a:prstGeom>
        </p:spPr>
        <p:txBody>
          <a:bodyPr>
            <a:normAutofit fontScale="90000"/>
          </a:bodyPr>
          <a:lstStyle/>
          <a:p>
            <a:r>
              <a:rPr lang="en-US" dirty="0"/>
              <a:t>Growth Rates (Running Total)</a:t>
            </a:r>
            <a:endParaRPr dirty="0"/>
          </a:p>
        </p:txBody>
      </p:sp>
      <p:pic>
        <p:nvPicPr>
          <p:cNvPr id="68" name="A diagram illustrates a graph that depicts the number of basic operations for 3 different algorithms. &#10;&#10;Picture 2" descr="A diagram illustrates a graph that depicts the number of basic operations for 3 different algorithms. Picture 2"/>
          <p:cNvPicPr>
            <a:picLocks noChangeAspect="1"/>
          </p:cNvPicPr>
          <p:nvPr/>
        </p:nvPicPr>
        <p:blipFill>
          <a:blip r:embed="rId3">
            <a:extLst/>
          </a:blip>
          <a:stretch>
            <a:fillRect/>
          </a:stretch>
        </p:blipFill>
        <p:spPr>
          <a:xfrm>
            <a:off x="3657203" y="1508435"/>
            <a:ext cx="4106368" cy="4140875"/>
          </a:xfrm>
          <a:prstGeom prst="rect">
            <a:avLst/>
          </a:prstGeom>
          <a:ln w="12700">
            <a:miter lim="400000"/>
          </a:ln>
        </p:spPr>
      </p:pic>
      <p:pic>
        <p:nvPicPr>
          <p:cNvPr id="4" name="The summation of k as k goes from 1 to n. " descr="The summation of k as k goes from 1 to n. ">
            <a:extLst>
              <a:ext uri="{FF2B5EF4-FFF2-40B4-BE49-F238E27FC236}">
                <a16:creationId xmlns:a16="http://schemas.microsoft.com/office/drawing/2014/main" id="{E14E67C7-65D0-4D48-9904-22488D18637C}"/>
              </a:ext>
            </a:extLst>
          </p:cNvPr>
          <p:cNvPicPr>
            <a:picLocks noChangeAspect="1"/>
          </p:cNvPicPr>
          <p:nvPr/>
        </p:nvPicPr>
        <p:blipFill>
          <a:blip r:embed="rId4">
            <a:extLst/>
          </a:blip>
          <a:stretch>
            <a:fillRect/>
          </a:stretch>
        </p:blipFill>
        <p:spPr>
          <a:xfrm>
            <a:off x="779787" y="1254655"/>
            <a:ext cx="1649089" cy="507561"/>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itle 1"/>
          <p:cNvSpPr txBox="1">
            <a:spLocks noGrp="1"/>
          </p:cNvSpPr>
          <p:nvPr>
            <p:ph type="title"/>
          </p:nvPr>
        </p:nvSpPr>
        <p:spPr>
          <a:prstGeom prst="rect">
            <a:avLst/>
          </a:prstGeom>
        </p:spPr>
        <p:txBody>
          <a:bodyPr>
            <a:normAutofit/>
          </a:bodyPr>
          <a:lstStyle/>
          <a:p>
            <a:r>
              <a:rPr sz="4000" dirty="0"/>
              <a:t>Best, Worst</a:t>
            </a:r>
            <a:r>
              <a:rPr lang="en-US" sz="4000" dirty="0"/>
              <a:t> &amp; </a:t>
            </a:r>
            <a:r>
              <a:rPr sz="4000" dirty="0"/>
              <a:t>Average Cases</a:t>
            </a:r>
          </a:p>
        </p:txBody>
      </p:sp>
      <p:sp>
        <p:nvSpPr>
          <p:cNvPr id="75" name="Content Placeholder 2"/>
          <p:cNvSpPr txBox="1">
            <a:spLocks noGrp="1"/>
          </p:cNvSpPr>
          <p:nvPr>
            <p:ph type="body" idx="1"/>
          </p:nvPr>
        </p:nvSpPr>
        <p:spPr>
          <a:xfrm>
            <a:off x="618066" y="1030687"/>
            <a:ext cx="8229601" cy="4201713"/>
          </a:xfrm>
          <a:prstGeom prst="rect">
            <a:avLst/>
          </a:prstGeom>
        </p:spPr>
        <p:txBody>
          <a:bodyPr>
            <a:normAutofit/>
          </a:bodyPr>
          <a:lstStyle/>
          <a:p>
            <a:r>
              <a:rPr lang="en-US" dirty="0"/>
              <a:t>Goal is to know best, worst and average cases, why?</a:t>
            </a:r>
          </a:p>
          <a:p>
            <a:pPr lvl="1"/>
            <a:r>
              <a:rPr lang="en-US" sz="2000" dirty="0"/>
              <a:t>Best case</a:t>
            </a:r>
          </a:p>
          <a:p>
            <a:pPr lvl="1"/>
            <a:r>
              <a:rPr lang="en-US" sz="2000" b="1" dirty="0">
                <a:solidFill>
                  <a:srgbClr val="7030A0"/>
                </a:solidFill>
              </a:rPr>
              <a:t>Worst case</a:t>
            </a:r>
          </a:p>
          <a:p>
            <a:pPr lvl="1"/>
            <a:r>
              <a:rPr lang="en-US" sz="2000" dirty="0"/>
              <a:t>Average case</a:t>
            </a:r>
          </a:p>
          <a:p>
            <a:r>
              <a:rPr dirty="0"/>
              <a:t>For some algorithms, execution time depends only on size of data set</a:t>
            </a:r>
          </a:p>
          <a:p>
            <a:r>
              <a:rPr dirty="0"/>
              <a:t>Other algorithms depend on the nature of the data itself</a:t>
            </a:r>
          </a:p>
        </p:txBody>
      </p:sp>
      <p:sp>
        <p:nvSpPr>
          <p:cNvPr id="2" name="Arrow: Right 1">
            <a:extLst>
              <a:ext uri="{FF2B5EF4-FFF2-40B4-BE49-F238E27FC236}">
                <a16:creationId xmlns:a16="http://schemas.microsoft.com/office/drawing/2014/main" id="{5E2FDDDC-13F9-48A9-86AB-C45ED5FDDD67}"/>
              </a:ext>
            </a:extLst>
          </p:cNvPr>
          <p:cNvSpPr/>
          <p:nvPr/>
        </p:nvSpPr>
        <p:spPr>
          <a:xfrm>
            <a:off x="128862" y="2143125"/>
            <a:ext cx="978408" cy="484632"/>
          </a:xfrm>
          <a:prstGeom prst="rightArrow">
            <a:avLst/>
          </a:prstGeom>
          <a:solidFill>
            <a:srgbClr val="7030A0"/>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j-lt"/>
              <a:ea typeface="+mj-ea"/>
              <a:cs typeface="+mj-cs"/>
              <a:sym typeface="Arial"/>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itle 1"/>
          <p:cNvSpPr txBox="1">
            <a:spLocks noGrp="1"/>
          </p:cNvSpPr>
          <p:nvPr>
            <p:ph type="title"/>
          </p:nvPr>
        </p:nvSpPr>
        <p:spPr>
          <a:xfrm>
            <a:off x="457200" y="151054"/>
            <a:ext cx="8229600" cy="837448"/>
          </a:xfrm>
          <a:prstGeom prst="rect">
            <a:avLst/>
          </a:prstGeom>
        </p:spPr>
        <p:txBody>
          <a:bodyPr>
            <a:normAutofit fontScale="90000"/>
          </a:bodyPr>
          <a:lstStyle/>
          <a:p>
            <a:r>
              <a:rPr lang="en-US" dirty="0"/>
              <a:t>Big O Notation </a:t>
            </a:r>
            <a:r>
              <a:rPr lang="en-US" sz="3100" b="0" dirty="0"/>
              <a:t>(</a:t>
            </a:r>
            <a:r>
              <a:rPr sz="3100" b="0" dirty="0"/>
              <a:t>Picturing Efficiency</a:t>
            </a:r>
            <a:r>
              <a:rPr lang="en-US" sz="3100" b="0" dirty="0"/>
              <a:t>)</a:t>
            </a:r>
            <a:endParaRPr sz="4000" b="0" dirty="0"/>
          </a:p>
        </p:txBody>
      </p:sp>
      <p:sp>
        <p:nvSpPr>
          <p:cNvPr id="89" name="FIGURE 4-6 An O(n) algorithm"/>
          <p:cNvSpPr txBox="1">
            <a:spLocks noGrp="1"/>
          </p:cNvSpPr>
          <p:nvPr>
            <p:ph type="body" sz="quarter" idx="1"/>
          </p:nvPr>
        </p:nvSpPr>
        <p:spPr>
          <a:xfrm>
            <a:off x="457200" y="5450857"/>
            <a:ext cx="8229600" cy="834160"/>
          </a:xfrm>
          <a:prstGeom prst="rect">
            <a:avLst/>
          </a:prstGeom>
        </p:spPr>
        <p:txBody>
          <a:bodyPr>
            <a:noAutofit/>
          </a:bodyPr>
          <a:lstStyle>
            <a:lvl1pPr defTabSz="612648">
              <a:defRPr sz="2948" b="1">
                <a:solidFill>
                  <a:srgbClr val="007FA3"/>
                </a:solidFill>
                <a:latin typeface="Times New Roman"/>
                <a:ea typeface="Times New Roman"/>
                <a:cs typeface="Times New Roman"/>
                <a:sym typeface="Times New Roman"/>
              </a:defRPr>
            </a:lvl1pPr>
          </a:lstStyle>
          <a:p>
            <a:pPr marL="342900" indent="-342900">
              <a:buFont typeface="Arial" panose="020B0604020202020204" pitchFamily="34" charset="0"/>
              <a:buChar char="•"/>
            </a:pPr>
            <a:r>
              <a:rPr lang="en-US" sz="2000" b="0" dirty="0"/>
              <a:t>Above code depends on </a:t>
            </a:r>
            <a:r>
              <a:rPr lang="en-US" sz="2000" dirty="0"/>
              <a:t>n</a:t>
            </a:r>
            <a:r>
              <a:rPr lang="en-US" sz="2000" b="0" dirty="0"/>
              <a:t>.  As n gets big, the function will take </a:t>
            </a:r>
            <a:r>
              <a:rPr lang="en-US" sz="2000" dirty="0"/>
              <a:t>n</a:t>
            </a:r>
            <a:r>
              <a:rPr lang="en-US" sz="2000" b="0" dirty="0"/>
              <a:t> times longer to complete</a:t>
            </a:r>
          </a:p>
        </p:txBody>
      </p:sp>
      <p:pic>
        <p:nvPicPr>
          <p:cNvPr id="90" name="An illustration of an O of left parenthesis n right parenthesis algorithm&#10;&#10;Picture 2" descr="An illustration of an O of left parenthesis n right parenthesis algorithmPicture 2"/>
          <p:cNvPicPr>
            <a:picLocks noChangeAspect="1"/>
          </p:cNvPicPr>
          <p:nvPr/>
        </p:nvPicPr>
        <p:blipFill>
          <a:blip r:embed="rId3">
            <a:extLst/>
          </a:blip>
          <a:srcRect t="32383"/>
          <a:stretch>
            <a:fillRect/>
          </a:stretch>
        </p:blipFill>
        <p:spPr>
          <a:xfrm>
            <a:off x="548403" y="2936946"/>
            <a:ext cx="8138397" cy="2221690"/>
          </a:xfrm>
          <a:prstGeom prst="rect">
            <a:avLst/>
          </a:prstGeom>
          <a:ln w="12700">
            <a:miter lim="400000"/>
          </a:ln>
        </p:spPr>
      </p:pic>
      <p:sp>
        <p:nvSpPr>
          <p:cNvPr id="91" name="long sum = 0;…"/>
          <p:cNvSpPr txBox="1"/>
          <p:nvPr/>
        </p:nvSpPr>
        <p:spPr>
          <a:xfrm>
            <a:off x="985535" y="1721396"/>
            <a:ext cx="2484011" cy="92333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defTabSz="344804">
              <a:tabLst>
                <a:tab pos="342900" algn="l"/>
              </a:tabLst>
              <a:defRPr sz="1800">
                <a:latin typeface="Menlo"/>
                <a:ea typeface="Menlo"/>
                <a:cs typeface="Menlo"/>
                <a:sym typeface="Menlo"/>
              </a:defRPr>
            </a:pPr>
            <a:r>
              <a:rPr lang="en-US" dirty="0" err="1">
                <a:solidFill>
                  <a:srgbClr val="BA2DA2"/>
                </a:solidFill>
              </a:rPr>
              <a:t>int</a:t>
            </a:r>
            <a:r>
              <a:rPr dirty="0"/>
              <a:t> sum = </a:t>
            </a:r>
            <a:r>
              <a:rPr dirty="0">
                <a:solidFill>
                  <a:srgbClr val="272AD8"/>
                </a:solidFill>
              </a:rPr>
              <a:t>0</a:t>
            </a:r>
            <a:r>
              <a:rPr dirty="0"/>
              <a:t>;</a:t>
            </a:r>
            <a:endParaRPr dirty="0">
              <a:latin typeface="+mn-lt"/>
              <a:ea typeface="+mn-ea"/>
              <a:cs typeface="+mn-cs"/>
              <a:sym typeface="Helvetica"/>
            </a:endParaRPr>
          </a:p>
          <a:p>
            <a:pPr defTabSz="344804">
              <a:tabLst>
                <a:tab pos="342900" algn="l"/>
              </a:tabLst>
              <a:defRPr sz="1800">
                <a:latin typeface="Menlo"/>
                <a:ea typeface="Menlo"/>
                <a:cs typeface="Menlo"/>
                <a:sym typeface="Menlo"/>
              </a:defRPr>
            </a:pPr>
            <a:r>
              <a:rPr dirty="0">
                <a:solidFill>
                  <a:srgbClr val="BA2DA2"/>
                </a:solidFill>
              </a:rPr>
              <a:t>for</a:t>
            </a:r>
            <a:r>
              <a:rPr dirty="0"/>
              <a:t> (</a:t>
            </a:r>
            <a:r>
              <a:rPr lang="en-US" dirty="0" err="1">
                <a:solidFill>
                  <a:srgbClr val="BA2DA2"/>
                </a:solidFill>
              </a:rPr>
              <a:t>int</a:t>
            </a:r>
            <a:r>
              <a:rPr dirty="0"/>
              <a:t> i = </a:t>
            </a:r>
            <a:r>
              <a:rPr dirty="0">
                <a:solidFill>
                  <a:srgbClr val="272AD8"/>
                </a:solidFill>
              </a:rPr>
              <a:t>1</a:t>
            </a:r>
            <a:r>
              <a:rPr dirty="0"/>
              <a:t>; i &lt;= </a:t>
            </a:r>
            <a:r>
              <a:rPr b="1" dirty="0"/>
              <a:t>n</a:t>
            </a:r>
            <a:r>
              <a:rPr dirty="0"/>
              <a:t>; i++)</a:t>
            </a:r>
            <a:endParaRPr dirty="0">
              <a:latin typeface="+mn-lt"/>
              <a:ea typeface="+mn-ea"/>
              <a:cs typeface="+mn-cs"/>
              <a:sym typeface="Helvetica"/>
            </a:endParaRPr>
          </a:p>
          <a:p>
            <a:pPr defTabSz="344804">
              <a:tabLst>
                <a:tab pos="342900" algn="l"/>
              </a:tabLst>
              <a:defRPr sz="1800">
                <a:latin typeface="Menlo"/>
                <a:ea typeface="Menlo"/>
                <a:cs typeface="Menlo"/>
                <a:sym typeface="Menlo"/>
              </a:defRPr>
            </a:pPr>
            <a:r>
              <a:rPr dirty="0"/>
              <a:t>   sum = sum + i;</a:t>
            </a:r>
            <a:endParaRPr dirty="0">
              <a:latin typeface="+mn-lt"/>
              <a:ea typeface="+mn-ea"/>
              <a:cs typeface="+mn-cs"/>
              <a:sym typeface="Helvetica"/>
            </a:endParaRPr>
          </a:p>
        </p:txBody>
      </p:sp>
      <p:sp>
        <p:nvSpPr>
          <p:cNvPr id="2" name="Rectangle 1"/>
          <p:cNvSpPr/>
          <p:nvPr/>
        </p:nvSpPr>
        <p:spPr>
          <a:xfrm>
            <a:off x="457200" y="1091589"/>
            <a:ext cx="7722459" cy="461665"/>
          </a:xfrm>
          <a:prstGeom prst="rect">
            <a:avLst/>
          </a:prstGeom>
        </p:spPr>
        <p:txBody>
          <a:bodyPr wrap="square">
            <a:spAutoFit/>
          </a:bodyPr>
          <a:lstStyle/>
          <a:p>
            <a:pPr marL="342900" indent="-342900">
              <a:buFont typeface="Arial" panose="020B0604020202020204" pitchFamily="34" charset="0"/>
              <a:buChar char="•"/>
            </a:pPr>
            <a:r>
              <a:rPr lang="en-US" sz="2400" b="1" dirty="0"/>
              <a:t>An O(n) algorithm</a:t>
            </a:r>
          </a:p>
        </p:txBody>
      </p:sp>
      <p:sp>
        <p:nvSpPr>
          <p:cNvPr id="3" name="Oval 2">
            <a:extLst>
              <a:ext uri="{FF2B5EF4-FFF2-40B4-BE49-F238E27FC236}">
                <a16:creationId xmlns:a16="http://schemas.microsoft.com/office/drawing/2014/main" id="{08CF9BAC-C198-407D-A79E-0D695E8F02B4}"/>
              </a:ext>
            </a:extLst>
          </p:cNvPr>
          <p:cNvSpPr/>
          <p:nvPr/>
        </p:nvSpPr>
        <p:spPr>
          <a:xfrm>
            <a:off x="2471738" y="1971675"/>
            <a:ext cx="400050" cy="400519"/>
          </a:xfrm>
          <a:prstGeom prst="ellipse">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j-lt"/>
              <a:ea typeface="+mj-ea"/>
              <a:cs typeface="+mj-cs"/>
              <a:sym typeface="Arial"/>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itle 1"/>
          <p:cNvSpPr txBox="1">
            <a:spLocks noGrp="1"/>
          </p:cNvSpPr>
          <p:nvPr>
            <p:ph type="title"/>
          </p:nvPr>
        </p:nvSpPr>
        <p:spPr>
          <a:xfrm>
            <a:off x="270518" y="119270"/>
            <a:ext cx="8403054" cy="718178"/>
          </a:xfrm>
          <a:prstGeom prst="rect">
            <a:avLst/>
          </a:prstGeom>
        </p:spPr>
        <p:txBody>
          <a:bodyPr>
            <a:normAutofit fontScale="90000"/>
          </a:bodyPr>
          <a:lstStyle/>
          <a:p>
            <a:r>
              <a:rPr lang="en-US" dirty="0"/>
              <a:t>An </a:t>
            </a:r>
            <a:r>
              <a:rPr lang="en-US" i="1" dirty="0"/>
              <a:t>O(n</a:t>
            </a:r>
            <a:r>
              <a:rPr lang="en-US" i="1" baseline="31999" dirty="0"/>
              <a:t>2</a:t>
            </a:r>
            <a:r>
              <a:rPr lang="en-US" i="1" dirty="0"/>
              <a:t>)</a:t>
            </a:r>
            <a:r>
              <a:rPr lang="en-US" dirty="0"/>
              <a:t> algorithm</a:t>
            </a:r>
            <a:endParaRPr dirty="0"/>
          </a:p>
        </p:txBody>
      </p:sp>
      <p:pic>
        <p:nvPicPr>
          <p:cNvPr id="100" name="A diagram illustrates an O of n squared algorithm.&#10;&#10;Picture 1" descr="A diagram illustrates an O of n squared algorithm.Picture 1"/>
          <p:cNvPicPr>
            <a:picLocks noChangeAspect="1"/>
          </p:cNvPicPr>
          <p:nvPr/>
        </p:nvPicPr>
        <p:blipFill>
          <a:blip r:embed="rId3">
            <a:extLst/>
          </a:blip>
          <a:srcRect t="17964"/>
          <a:stretch>
            <a:fillRect/>
          </a:stretch>
        </p:blipFill>
        <p:spPr>
          <a:xfrm>
            <a:off x="270518" y="1012231"/>
            <a:ext cx="6266351" cy="4661517"/>
          </a:xfrm>
          <a:prstGeom prst="rect">
            <a:avLst/>
          </a:prstGeom>
          <a:ln w="12700">
            <a:miter lim="400000"/>
          </a:ln>
        </p:spPr>
      </p:pic>
      <p:sp>
        <p:nvSpPr>
          <p:cNvPr id="101" name="sum = 0;…"/>
          <p:cNvSpPr txBox="1"/>
          <p:nvPr/>
        </p:nvSpPr>
        <p:spPr>
          <a:xfrm>
            <a:off x="5613240" y="1207277"/>
            <a:ext cx="2716373" cy="1477328"/>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defTabSz="344804">
              <a:tabLst>
                <a:tab pos="342900" algn="l"/>
              </a:tabLst>
              <a:defRPr sz="1500">
                <a:latin typeface="Menlo"/>
                <a:ea typeface="Menlo"/>
                <a:cs typeface="Menlo"/>
                <a:sym typeface="Menlo"/>
              </a:defRPr>
            </a:pPr>
            <a:r>
              <a:rPr dirty="0"/>
              <a:t>sum = </a:t>
            </a:r>
            <a:r>
              <a:rPr dirty="0">
                <a:solidFill>
                  <a:srgbClr val="272AD8"/>
                </a:solidFill>
              </a:rPr>
              <a:t>0</a:t>
            </a:r>
            <a:r>
              <a:rPr dirty="0"/>
              <a:t>;</a:t>
            </a:r>
            <a:endParaRPr dirty="0">
              <a:latin typeface="+mn-lt"/>
              <a:ea typeface="+mn-ea"/>
              <a:cs typeface="+mn-cs"/>
              <a:sym typeface="Helvetica"/>
            </a:endParaRPr>
          </a:p>
          <a:p>
            <a:pPr defTabSz="344804">
              <a:tabLst>
                <a:tab pos="342900" algn="l"/>
              </a:tabLst>
              <a:defRPr sz="1500">
                <a:latin typeface="Menlo"/>
                <a:ea typeface="Menlo"/>
                <a:cs typeface="Menlo"/>
                <a:sym typeface="Menlo"/>
              </a:defRPr>
            </a:pPr>
            <a:r>
              <a:rPr dirty="0">
                <a:solidFill>
                  <a:srgbClr val="BA2DA2"/>
                </a:solidFill>
              </a:rPr>
              <a:t>for</a:t>
            </a:r>
            <a:r>
              <a:rPr dirty="0"/>
              <a:t> (</a:t>
            </a:r>
            <a:r>
              <a:rPr lang="en-US" dirty="0" err="1">
                <a:solidFill>
                  <a:srgbClr val="BA2DA2"/>
                </a:solidFill>
              </a:rPr>
              <a:t>int</a:t>
            </a:r>
            <a:r>
              <a:rPr dirty="0"/>
              <a:t> i = </a:t>
            </a:r>
            <a:r>
              <a:rPr dirty="0">
                <a:solidFill>
                  <a:srgbClr val="272AD8"/>
                </a:solidFill>
              </a:rPr>
              <a:t>1</a:t>
            </a:r>
            <a:r>
              <a:rPr dirty="0"/>
              <a:t>; i &lt;= n; i++)</a:t>
            </a:r>
            <a:endParaRPr dirty="0">
              <a:latin typeface="+mn-lt"/>
              <a:ea typeface="+mn-ea"/>
              <a:cs typeface="+mn-cs"/>
              <a:sym typeface="Helvetica"/>
            </a:endParaRPr>
          </a:p>
          <a:p>
            <a:pPr defTabSz="344804">
              <a:tabLst>
                <a:tab pos="342900" algn="l"/>
              </a:tabLst>
              <a:defRPr sz="1500">
                <a:latin typeface="Menlo"/>
                <a:ea typeface="Menlo"/>
                <a:cs typeface="Menlo"/>
                <a:sym typeface="Menlo"/>
              </a:defRPr>
            </a:pPr>
            <a:r>
              <a:rPr dirty="0"/>
              <a:t>{</a:t>
            </a:r>
            <a:endParaRPr dirty="0">
              <a:latin typeface="+mn-lt"/>
              <a:ea typeface="+mn-ea"/>
              <a:cs typeface="+mn-cs"/>
              <a:sym typeface="Helvetica"/>
            </a:endParaRPr>
          </a:p>
          <a:p>
            <a:pPr defTabSz="344804">
              <a:tabLst>
                <a:tab pos="342900" algn="l"/>
              </a:tabLst>
              <a:defRPr sz="1500">
                <a:latin typeface="Menlo"/>
                <a:ea typeface="Menlo"/>
                <a:cs typeface="Menlo"/>
                <a:sym typeface="Menlo"/>
              </a:defRPr>
            </a:pPr>
            <a:r>
              <a:rPr dirty="0"/>
              <a:t>   </a:t>
            </a:r>
            <a:r>
              <a:rPr dirty="0">
                <a:solidFill>
                  <a:srgbClr val="BA2DA2"/>
                </a:solidFill>
              </a:rPr>
              <a:t>for</a:t>
            </a:r>
            <a:r>
              <a:rPr dirty="0"/>
              <a:t> (</a:t>
            </a:r>
            <a:r>
              <a:rPr lang="en-US" dirty="0" err="1">
                <a:solidFill>
                  <a:srgbClr val="BA2DA2"/>
                </a:solidFill>
              </a:rPr>
              <a:t>int</a:t>
            </a:r>
            <a:r>
              <a:rPr dirty="0"/>
              <a:t> j = </a:t>
            </a:r>
            <a:r>
              <a:rPr dirty="0">
                <a:solidFill>
                  <a:srgbClr val="272AD8"/>
                </a:solidFill>
              </a:rPr>
              <a:t>1</a:t>
            </a:r>
            <a:r>
              <a:rPr dirty="0"/>
              <a:t>; j &lt;= n; </a:t>
            </a:r>
            <a:r>
              <a:rPr dirty="0" err="1"/>
              <a:t>j++</a:t>
            </a:r>
            <a:r>
              <a:rPr dirty="0"/>
              <a:t>)</a:t>
            </a:r>
            <a:endParaRPr dirty="0">
              <a:latin typeface="+mn-lt"/>
              <a:ea typeface="+mn-ea"/>
              <a:cs typeface="+mn-cs"/>
              <a:sym typeface="Helvetica"/>
            </a:endParaRPr>
          </a:p>
          <a:p>
            <a:pPr defTabSz="344804">
              <a:tabLst>
                <a:tab pos="342900" algn="l"/>
              </a:tabLst>
              <a:defRPr sz="1500">
                <a:latin typeface="Menlo"/>
                <a:ea typeface="Menlo"/>
                <a:cs typeface="Menlo"/>
                <a:sym typeface="Menlo"/>
              </a:defRPr>
            </a:pPr>
            <a:r>
              <a:rPr dirty="0"/>
              <a:t>      sum = sum + </a:t>
            </a:r>
            <a:r>
              <a:rPr dirty="0">
                <a:solidFill>
                  <a:srgbClr val="272AD8"/>
                </a:solidFill>
              </a:rPr>
              <a:t>1</a:t>
            </a:r>
            <a:r>
              <a:rPr dirty="0"/>
              <a:t>;</a:t>
            </a:r>
            <a:endParaRPr dirty="0">
              <a:latin typeface="+mn-lt"/>
              <a:ea typeface="+mn-ea"/>
              <a:cs typeface="+mn-cs"/>
              <a:sym typeface="Helvetica"/>
            </a:endParaRPr>
          </a:p>
          <a:p>
            <a:pPr defTabSz="344804">
              <a:tabLst>
                <a:tab pos="342900" algn="l"/>
              </a:tabLst>
              <a:defRPr sz="1500">
                <a:solidFill>
                  <a:srgbClr val="008400"/>
                </a:solidFill>
                <a:latin typeface="Menlo"/>
                <a:ea typeface="Menlo"/>
                <a:cs typeface="Menlo"/>
                <a:sym typeface="Menlo"/>
              </a:defRPr>
            </a:pPr>
            <a:r>
              <a:rPr dirty="0">
                <a:solidFill>
                  <a:srgbClr val="000000"/>
                </a:solidFill>
              </a:rPr>
              <a:t>} </a:t>
            </a:r>
            <a:r>
              <a:rPr dirty="0"/>
              <a:t>// end for</a:t>
            </a:r>
          </a:p>
        </p:txBody>
      </p:sp>
      <p:sp>
        <p:nvSpPr>
          <p:cNvPr id="5" name="Oval 4">
            <a:extLst>
              <a:ext uri="{FF2B5EF4-FFF2-40B4-BE49-F238E27FC236}">
                <a16:creationId xmlns:a16="http://schemas.microsoft.com/office/drawing/2014/main" id="{81202748-D8E5-4094-ABFA-6F77CE4E133E}"/>
              </a:ext>
            </a:extLst>
          </p:cNvPr>
          <p:cNvSpPr/>
          <p:nvPr/>
        </p:nvSpPr>
        <p:spPr>
          <a:xfrm>
            <a:off x="6795984" y="1414463"/>
            <a:ext cx="400050" cy="400519"/>
          </a:xfrm>
          <a:prstGeom prst="ellipse">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j-lt"/>
              <a:ea typeface="+mj-ea"/>
              <a:cs typeface="+mj-cs"/>
              <a:sym typeface="Arial"/>
            </a:endParaRPr>
          </a:p>
        </p:txBody>
      </p:sp>
      <p:sp>
        <p:nvSpPr>
          <p:cNvPr id="6" name="Oval 5">
            <a:extLst>
              <a:ext uri="{FF2B5EF4-FFF2-40B4-BE49-F238E27FC236}">
                <a16:creationId xmlns:a16="http://schemas.microsoft.com/office/drawing/2014/main" id="{8F6AF7DA-DFE7-4F08-8FC0-FF10A6B90242}"/>
              </a:ext>
            </a:extLst>
          </p:cNvPr>
          <p:cNvSpPr/>
          <p:nvPr/>
        </p:nvSpPr>
        <p:spPr>
          <a:xfrm>
            <a:off x="6962568" y="1846712"/>
            <a:ext cx="400050" cy="400519"/>
          </a:xfrm>
          <a:prstGeom prst="ellipse">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j-lt"/>
              <a:ea typeface="+mj-ea"/>
              <a:cs typeface="+mj-cs"/>
              <a:sym typeface="Arial"/>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itle 1"/>
          <p:cNvSpPr txBox="1">
            <a:spLocks noGrp="1"/>
          </p:cNvSpPr>
          <p:nvPr>
            <p:ph type="title"/>
          </p:nvPr>
        </p:nvSpPr>
        <p:spPr>
          <a:xfrm>
            <a:off x="393700" y="156058"/>
            <a:ext cx="8315966" cy="707226"/>
          </a:xfrm>
          <a:prstGeom prst="rect">
            <a:avLst/>
          </a:prstGeom>
        </p:spPr>
        <p:txBody>
          <a:bodyPr>
            <a:normAutofit fontScale="90000"/>
          </a:bodyPr>
          <a:lstStyle/>
          <a:p>
            <a:r>
              <a:rPr lang="en-US" dirty="0"/>
              <a:t>Another </a:t>
            </a:r>
            <a:r>
              <a:rPr lang="en-US" i="1" dirty="0"/>
              <a:t>O(n</a:t>
            </a:r>
            <a:r>
              <a:rPr lang="en-US" i="1" baseline="31999" dirty="0"/>
              <a:t>2</a:t>
            </a:r>
            <a:r>
              <a:rPr lang="en-US" i="1" dirty="0"/>
              <a:t>) </a:t>
            </a:r>
            <a:r>
              <a:rPr lang="en-US" dirty="0"/>
              <a:t>algorithm</a:t>
            </a:r>
            <a:endParaRPr dirty="0"/>
          </a:p>
        </p:txBody>
      </p:sp>
      <p:pic>
        <p:nvPicPr>
          <p:cNvPr id="95" name="A diagram illustrates an O of n squared algorithm.&#10;&#10;Picture 2" descr="A diagram illustrates an O of n squared algorithm.Picture 2"/>
          <p:cNvPicPr>
            <a:picLocks noChangeAspect="1"/>
          </p:cNvPicPr>
          <p:nvPr/>
        </p:nvPicPr>
        <p:blipFill>
          <a:blip r:embed="rId3">
            <a:extLst/>
          </a:blip>
          <a:srcRect t="17977"/>
          <a:stretch>
            <a:fillRect/>
          </a:stretch>
        </p:blipFill>
        <p:spPr>
          <a:xfrm>
            <a:off x="630072" y="993506"/>
            <a:ext cx="7162833" cy="4710572"/>
          </a:xfrm>
          <a:prstGeom prst="rect">
            <a:avLst/>
          </a:prstGeom>
          <a:ln w="12700">
            <a:miter lim="400000"/>
          </a:ln>
        </p:spPr>
      </p:pic>
      <p:sp>
        <p:nvSpPr>
          <p:cNvPr id="96" name="sum = 0;…"/>
          <p:cNvSpPr txBox="1"/>
          <p:nvPr/>
        </p:nvSpPr>
        <p:spPr>
          <a:xfrm>
            <a:off x="4652066" y="1061660"/>
            <a:ext cx="2599428" cy="175432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defTabSz="344804">
              <a:tabLst>
                <a:tab pos="342900" algn="l"/>
              </a:tabLst>
              <a:defRPr sz="1800">
                <a:latin typeface="Menlo"/>
                <a:ea typeface="Menlo"/>
                <a:cs typeface="Menlo"/>
                <a:sym typeface="Menlo"/>
              </a:defRPr>
            </a:pPr>
            <a:r>
              <a:rPr dirty="0"/>
              <a:t>sum = </a:t>
            </a:r>
            <a:r>
              <a:rPr dirty="0">
                <a:solidFill>
                  <a:srgbClr val="272AD8"/>
                </a:solidFill>
              </a:rPr>
              <a:t>0</a:t>
            </a:r>
            <a:r>
              <a:rPr dirty="0"/>
              <a:t>;</a:t>
            </a:r>
            <a:endParaRPr dirty="0">
              <a:latin typeface="+mn-lt"/>
              <a:ea typeface="+mn-ea"/>
              <a:cs typeface="+mn-cs"/>
              <a:sym typeface="Helvetica"/>
            </a:endParaRPr>
          </a:p>
          <a:p>
            <a:pPr defTabSz="344804">
              <a:tabLst>
                <a:tab pos="342900" algn="l"/>
              </a:tabLst>
              <a:defRPr sz="1800">
                <a:latin typeface="Menlo"/>
                <a:ea typeface="Menlo"/>
                <a:cs typeface="Menlo"/>
                <a:sym typeface="Menlo"/>
              </a:defRPr>
            </a:pPr>
            <a:r>
              <a:rPr dirty="0">
                <a:solidFill>
                  <a:srgbClr val="BA2DA2"/>
                </a:solidFill>
              </a:rPr>
              <a:t>for</a:t>
            </a:r>
            <a:r>
              <a:rPr dirty="0"/>
              <a:t> (</a:t>
            </a:r>
            <a:r>
              <a:rPr lang="en-US" dirty="0" err="1">
                <a:solidFill>
                  <a:srgbClr val="BA2DA2"/>
                </a:solidFill>
              </a:rPr>
              <a:t>int</a:t>
            </a:r>
            <a:r>
              <a:rPr dirty="0"/>
              <a:t> i = </a:t>
            </a:r>
            <a:r>
              <a:rPr dirty="0">
                <a:solidFill>
                  <a:srgbClr val="272AD8"/>
                </a:solidFill>
              </a:rPr>
              <a:t>1</a:t>
            </a:r>
            <a:r>
              <a:rPr dirty="0"/>
              <a:t>; i &lt;= n; i++)</a:t>
            </a:r>
            <a:endParaRPr dirty="0">
              <a:latin typeface="+mn-lt"/>
              <a:ea typeface="+mn-ea"/>
              <a:cs typeface="+mn-cs"/>
              <a:sym typeface="Helvetica"/>
            </a:endParaRPr>
          </a:p>
          <a:p>
            <a:pPr defTabSz="344804">
              <a:tabLst>
                <a:tab pos="342900" algn="l"/>
              </a:tabLst>
              <a:defRPr sz="1800">
                <a:latin typeface="Menlo"/>
                <a:ea typeface="Menlo"/>
                <a:cs typeface="Menlo"/>
                <a:sym typeface="Menlo"/>
              </a:defRPr>
            </a:pPr>
            <a:r>
              <a:rPr dirty="0"/>
              <a:t>{</a:t>
            </a:r>
            <a:endParaRPr dirty="0">
              <a:latin typeface="+mn-lt"/>
              <a:ea typeface="+mn-ea"/>
              <a:cs typeface="+mn-cs"/>
              <a:sym typeface="Helvetica"/>
            </a:endParaRPr>
          </a:p>
          <a:p>
            <a:pPr defTabSz="344804">
              <a:tabLst>
                <a:tab pos="342900" algn="l"/>
              </a:tabLst>
              <a:defRPr sz="1800">
                <a:latin typeface="Menlo"/>
                <a:ea typeface="Menlo"/>
                <a:cs typeface="Menlo"/>
                <a:sym typeface="Menlo"/>
              </a:defRPr>
            </a:pPr>
            <a:r>
              <a:rPr dirty="0"/>
              <a:t>   </a:t>
            </a:r>
            <a:r>
              <a:rPr dirty="0">
                <a:solidFill>
                  <a:srgbClr val="BA2DA2"/>
                </a:solidFill>
              </a:rPr>
              <a:t>for</a:t>
            </a:r>
            <a:r>
              <a:rPr dirty="0"/>
              <a:t> (</a:t>
            </a:r>
            <a:r>
              <a:rPr lang="en-US" dirty="0" err="1">
                <a:solidFill>
                  <a:srgbClr val="BA2DA2"/>
                </a:solidFill>
              </a:rPr>
              <a:t>int</a:t>
            </a:r>
            <a:r>
              <a:rPr dirty="0"/>
              <a:t> j = </a:t>
            </a:r>
            <a:r>
              <a:rPr dirty="0">
                <a:solidFill>
                  <a:srgbClr val="272AD8"/>
                </a:solidFill>
              </a:rPr>
              <a:t>1</a:t>
            </a:r>
            <a:r>
              <a:rPr dirty="0"/>
              <a:t>; j &lt;= i; </a:t>
            </a:r>
            <a:r>
              <a:rPr dirty="0" err="1"/>
              <a:t>j++</a:t>
            </a:r>
            <a:r>
              <a:rPr dirty="0"/>
              <a:t>)</a:t>
            </a:r>
            <a:endParaRPr dirty="0">
              <a:latin typeface="+mn-lt"/>
              <a:ea typeface="+mn-ea"/>
              <a:cs typeface="+mn-cs"/>
              <a:sym typeface="Helvetica"/>
            </a:endParaRPr>
          </a:p>
          <a:p>
            <a:pPr defTabSz="344804">
              <a:tabLst>
                <a:tab pos="342900" algn="l"/>
              </a:tabLst>
              <a:defRPr sz="1800">
                <a:latin typeface="Menlo"/>
                <a:ea typeface="Menlo"/>
                <a:cs typeface="Menlo"/>
                <a:sym typeface="Menlo"/>
              </a:defRPr>
            </a:pPr>
            <a:r>
              <a:rPr dirty="0"/>
              <a:t>      sum = sum + </a:t>
            </a:r>
            <a:r>
              <a:rPr dirty="0">
                <a:solidFill>
                  <a:srgbClr val="272AD8"/>
                </a:solidFill>
              </a:rPr>
              <a:t>1</a:t>
            </a:r>
            <a:r>
              <a:rPr dirty="0"/>
              <a:t>;</a:t>
            </a:r>
            <a:endParaRPr dirty="0">
              <a:latin typeface="+mn-lt"/>
              <a:ea typeface="+mn-ea"/>
              <a:cs typeface="+mn-cs"/>
              <a:sym typeface="Helvetica"/>
            </a:endParaRPr>
          </a:p>
          <a:p>
            <a:pPr defTabSz="344804">
              <a:tabLst>
                <a:tab pos="342900" algn="l"/>
              </a:tabLst>
              <a:defRPr sz="1800">
                <a:solidFill>
                  <a:srgbClr val="008400"/>
                </a:solidFill>
                <a:latin typeface="Menlo"/>
                <a:ea typeface="Menlo"/>
                <a:cs typeface="Menlo"/>
                <a:sym typeface="Menlo"/>
              </a:defRPr>
            </a:pPr>
            <a:r>
              <a:rPr dirty="0">
                <a:solidFill>
                  <a:srgbClr val="000000"/>
                </a:solidFill>
              </a:rPr>
              <a:t>} </a:t>
            </a:r>
            <a:r>
              <a:rPr dirty="0"/>
              <a:t>// end for</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386" y="1767535"/>
            <a:ext cx="8125516" cy="807816"/>
          </a:xfrm>
        </p:spPr>
        <p:txBody>
          <a:bodyPr>
            <a:noAutofit/>
          </a:bodyPr>
          <a:lstStyle/>
          <a:p>
            <a:r>
              <a:rPr lang="en-US" sz="4800" dirty="0"/>
              <a:t>More Examples</a:t>
            </a:r>
          </a:p>
        </p:txBody>
      </p:sp>
    </p:spTree>
    <p:extLst>
      <p:ext uri="{BB962C8B-B14F-4D97-AF65-F5344CB8AC3E}">
        <p14:creationId xmlns:p14="http://schemas.microsoft.com/office/powerpoint/2010/main" val="169111485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4"/>
          <p:cNvSpPr txBox="1">
            <a:spLocks noGrp="1"/>
          </p:cNvSpPr>
          <p:nvPr>
            <p:ph type="title"/>
          </p:nvPr>
        </p:nvSpPr>
        <p:spPr>
          <a:xfrm>
            <a:off x="258233" y="190005"/>
            <a:ext cx="8513234" cy="816042"/>
          </a:xfrm>
          <a:prstGeom prst="rect">
            <a:avLst/>
          </a:prstGeom>
        </p:spPr>
        <p:txBody>
          <a:bodyPr>
            <a:normAutofit fontScale="90000"/>
          </a:bodyPr>
          <a:lstStyle/>
          <a:p>
            <a:r>
              <a:rPr lang="en-US" dirty="0"/>
              <a:t>Video Notes</a:t>
            </a:r>
            <a:endParaRPr dirty="0"/>
          </a:p>
        </p:txBody>
      </p:sp>
      <p:sp>
        <p:nvSpPr>
          <p:cNvPr id="71" name="Content Placeholder 5"/>
          <p:cNvSpPr txBox="1">
            <a:spLocks noGrp="1"/>
          </p:cNvSpPr>
          <p:nvPr>
            <p:ph type="body" idx="1"/>
          </p:nvPr>
        </p:nvSpPr>
        <p:spPr>
          <a:xfrm>
            <a:off x="400049" y="1021278"/>
            <a:ext cx="8229601" cy="5276652"/>
          </a:xfrm>
          <a:prstGeom prst="rect">
            <a:avLst/>
          </a:prstGeom>
        </p:spPr>
        <p:txBody>
          <a:bodyPr>
            <a:normAutofit/>
          </a:bodyPr>
          <a:lstStyle/>
          <a:p>
            <a:r>
              <a:rPr lang="en-US" dirty="0">
                <a:solidFill>
                  <a:srgbClr val="7030A0"/>
                </a:solidFill>
              </a:rPr>
              <a:t>Measuring Efficiency</a:t>
            </a:r>
          </a:p>
          <a:p>
            <a:pPr lvl="1"/>
            <a:r>
              <a:rPr lang="en-US" sz="2000" dirty="0">
                <a:hlinkClick r:id="rId3"/>
              </a:rPr>
              <a:t>https://mediaplayer.pearsoncmg.com/assets/secs-vn-ch04a-measuring-efficiency</a:t>
            </a:r>
            <a:endParaRPr lang="en-US" sz="2000" dirty="0"/>
          </a:p>
          <a:p>
            <a:r>
              <a:rPr lang="en-US" dirty="0">
                <a:solidFill>
                  <a:srgbClr val="7030A0"/>
                </a:solidFill>
              </a:rPr>
              <a:t>Comparing Bag Implementations</a:t>
            </a:r>
          </a:p>
          <a:p>
            <a:pPr lvl="1"/>
            <a:r>
              <a:rPr lang="en-US" sz="2000" dirty="0">
                <a:hlinkClick r:id="rId4"/>
              </a:rPr>
              <a:t>https://mediaplayer.pearsoncmg.com/assets/secs-vn-ch04b-comparing-bag-implementations</a:t>
            </a:r>
            <a:endParaRPr lang="en-US" sz="2000"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685848164"/>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5556738" y="6485206"/>
            <a:ext cx="3587262" cy="3727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54" name="Title 1"/>
          <p:cNvSpPr>
            <a:spLocks noGrp="1"/>
          </p:cNvSpPr>
          <p:nvPr>
            <p:ph type="title"/>
          </p:nvPr>
        </p:nvSpPr>
        <p:spPr/>
        <p:txBody>
          <a:bodyPr>
            <a:normAutofit/>
          </a:bodyPr>
          <a:lstStyle/>
          <a:p>
            <a:r>
              <a:rPr lang="en-US" sz="4000" dirty="0">
                <a:cs typeface="Lucida Sans" pitchFamily="34" charset="0"/>
              </a:rPr>
              <a:t>Constant - O(1)</a:t>
            </a:r>
          </a:p>
        </p:txBody>
      </p:sp>
      <p:sp>
        <p:nvSpPr>
          <p:cNvPr id="23555" name="Rectangle 1"/>
          <p:cNvSpPr>
            <a:spLocks noChangeArrowheads="1"/>
          </p:cNvSpPr>
          <p:nvPr/>
        </p:nvSpPr>
        <p:spPr bwMode="auto">
          <a:xfrm>
            <a:off x="618066" y="1040130"/>
            <a:ext cx="8229601" cy="3939540"/>
          </a:xfrm>
          <a:prstGeom prst="rect">
            <a:avLst/>
          </a:prstGeom>
          <a:noFill/>
          <a:ln w="9525">
            <a:noFill/>
            <a:miter lim="800000"/>
            <a:headEnd/>
            <a:tailEnd/>
          </a:ln>
        </p:spPr>
        <p:txBody>
          <a:bodyPr wrap="square" anchor="ctr">
            <a:spAutoFit/>
          </a:bodyPr>
          <a:lstStyle/>
          <a:p>
            <a:pPr marL="342900" indent="-342900" eaLnBrk="0" hangingPunct="0">
              <a:buFont typeface="Arial" panose="020B0604020202020204" pitchFamily="34" charset="0"/>
              <a:buChar char="•"/>
            </a:pPr>
            <a:r>
              <a:rPr lang="en-US" sz="2400" dirty="0"/>
              <a:t>O(1) describes an algorithm that will always execute in the same time (or space) regardless of the size of the input data set</a:t>
            </a:r>
          </a:p>
          <a:p>
            <a:pPr marL="342900" indent="-342900" eaLnBrk="0" hangingPunct="0">
              <a:buFont typeface="Arial" panose="020B0604020202020204" pitchFamily="34" charset="0"/>
              <a:buChar char="•"/>
            </a:pPr>
            <a:endParaRPr lang="en-US" sz="2800" dirty="0">
              <a:latin typeface="Arial Unicode MS" pitchFamily="34" charset="-128"/>
            </a:endParaRPr>
          </a:p>
          <a:p>
            <a:pPr lvl="4" eaLnBrk="0"/>
            <a:r>
              <a:rPr lang="en-US" sz="2400" dirty="0">
                <a:solidFill>
                  <a:srgbClr val="0070C0"/>
                </a:solidFill>
                <a:latin typeface="Arial Unicode MS" pitchFamily="34" charset="-128"/>
              </a:rPr>
              <a:t>	</a:t>
            </a:r>
            <a:r>
              <a:rPr lang="en-US" sz="1800" dirty="0">
                <a:solidFill>
                  <a:srgbClr val="0070C0"/>
                </a:solidFill>
                <a:latin typeface="Arial Unicode MS" pitchFamily="34" charset="-128"/>
              </a:rPr>
              <a:t>bool </a:t>
            </a:r>
            <a:r>
              <a:rPr lang="en-US" sz="1800" dirty="0" err="1">
                <a:solidFill>
                  <a:srgbClr val="0070C0"/>
                </a:solidFill>
                <a:latin typeface="Arial Unicode MS" pitchFamily="34" charset="-128"/>
              </a:rPr>
              <a:t>IsFirstElementNull</a:t>
            </a:r>
            <a:r>
              <a:rPr lang="en-US" sz="1800" dirty="0">
                <a:solidFill>
                  <a:srgbClr val="0070C0"/>
                </a:solidFill>
                <a:latin typeface="Arial Unicode MS" pitchFamily="34" charset="-128"/>
              </a:rPr>
              <a:t>(String[] strings) </a:t>
            </a:r>
          </a:p>
          <a:p>
            <a:pPr lvl="3" eaLnBrk="0"/>
            <a:r>
              <a:rPr lang="en-US" sz="1800" dirty="0">
                <a:solidFill>
                  <a:srgbClr val="0070C0"/>
                </a:solidFill>
                <a:latin typeface="Arial Unicode MS" pitchFamily="34" charset="-128"/>
              </a:rPr>
              <a:t>	{ </a:t>
            </a:r>
          </a:p>
          <a:p>
            <a:pPr lvl="3" eaLnBrk="0"/>
            <a:r>
              <a:rPr lang="en-US" sz="1800" dirty="0">
                <a:solidFill>
                  <a:srgbClr val="0070C0"/>
                </a:solidFill>
                <a:latin typeface="Arial Unicode MS" pitchFamily="34" charset="-128"/>
              </a:rPr>
              <a:t>     		if(strings[</a:t>
            </a:r>
            <a:r>
              <a:rPr lang="en-US" sz="1800" b="1" dirty="0">
                <a:solidFill>
                  <a:srgbClr val="7030A0"/>
                </a:solidFill>
                <a:latin typeface="Arial Unicode MS" pitchFamily="34" charset="-128"/>
              </a:rPr>
              <a:t>0</a:t>
            </a:r>
            <a:r>
              <a:rPr lang="en-US" sz="1800" dirty="0">
                <a:solidFill>
                  <a:srgbClr val="0070C0"/>
                </a:solidFill>
                <a:latin typeface="Arial Unicode MS" pitchFamily="34" charset="-128"/>
              </a:rPr>
              <a:t>] == null) </a:t>
            </a:r>
          </a:p>
          <a:p>
            <a:pPr lvl="3" eaLnBrk="0"/>
            <a:r>
              <a:rPr lang="en-US" sz="1800" dirty="0">
                <a:solidFill>
                  <a:srgbClr val="0070C0"/>
                </a:solidFill>
                <a:latin typeface="Arial Unicode MS" pitchFamily="34" charset="-128"/>
              </a:rPr>
              <a:t>     		{ </a:t>
            </a:r>
          </a:p>
          <a:p>
            <a:pPr lvl="3" eaLnBrk="0"/>
            <a:r>
              <a:rPr lang="en-US" sz="1800" dirty="0">
                <a:solidFill>
                  <a:srgbClr val="0070C0"/>
                </a:solidFill>
                <a:latin typeface="Arial Unicode MS" pitchFamily="34" charset="-128"/>
              </a:rPr>
              <a:t>          			return true; </a:t>
            </a:r>
          </a:p>
          <a:p>
            <a:pPr lvl="3" eaLnBrk="0"/>
            <a:r>
              <a:rPr lang="en-US" sz="1800" dirty="0">
                <a:solidFill>
                  <a:srgbClr val="0070C0"/>
                </a:solidFill>
                <a:latin typeface="Arial Unicode MS" pitchFamily="34" charset="-128"/>
              </a:rPr>
              <a:t>     		} </a:t>
            </a:r>
          </a:p>
          <a:p>
            <a:pPr lvl="3" eaLnBrk="0"/>
            <a:r>
              <a:rPr lang="en-US" sz="1800" dirty="0">
                <a:solidFill>
                  <a:srgbClr val="0070C0"/>
                </a:solidFill>
                <a:latin typeface="Arial Unicode MS" pitchFamily="34" charset="-128"/>
              </a:rPr>
              <a:t>     		return false;</a:t>
            </a:r>
          </a:p>
          <a:p>
            <a:pPr lvl="3" eaLnBrk="0"/>
            <a:r>
              <a:rPr lang="en-US" sz="1800" dirty="0">
                <a:solidFill>
                  <a:srgbClr val="0070C0"/>
                </a:solidFill>
                <a:latin typeface="Arial Unicode MS" pitchFamily="34" charset="-128"/>
              </a:rPr>
              <a:t> 	}</a:t>
            </a:r>
            <a:r>
              <a:rPr lang="en-US" sz="1800" dirty="0">
                <a:solidFill>
                  <a:srgbClr val="0070C0"/>
                </a:solidFill>
              </a:rPr>
              <a:t> </a:t>
            </a:r>
          </a:p>
        </p:txBody>
      </p:sp>
      <p:sp>
        <p:nvSpPr>
          <p:cNvPr id="23556" name="TextBox 5"/>
          <p:cNvSpPr txBox="1">
            <a:spLocks noChangeArrowheads="1"/>
          </p:cNvSpPr>
          <p:nvPr/>
        </p:nvSpPr>
        <p:spPr bwMode="auto">
          <a:xfrm>
            <a:off x="4467225" y="6105779"/>
            <a:ext cx="4676775" cy="738187"/>
          </a:xfrm>
          <a:prstGeom prst="rect">
            <a:avLst/>
          </a:prstGeom>
          <a:noFill/>
          <a:ln w="9525">
            <a:noFill/>
            <a:miter lim="800000"/>
            <a:headEnd/>
            <a:tailEnd/>
          </a:ln>
        </p:spPr>
        <p:txBody>
          <a:bodyPr wrap="none">
            <a:spAutoFit/>
          </a:bodyPr>
          <a:lstStyle/>
          <a:p>
            <a:pPr algn="r"/>
            <a:r>
              <a:rPr lang="en-US" sz="1400" dirty="0"/>
              <a:t>Rob Bell</a:t>
            </a:r>
          </a:p>
          <a:p>
            <a:pPr algn="r"/>
            <a:r>
              <a:rPr lang="en-US" sz="1400" dirty="0"/>
              <a:t>A beginners Guide to Big O Notation</a:t>
            </a:r>
          </a:p>
          <a:p>
            <a:pPr algn="r"/>
            <a:r>
              <a:rPr lang="en-US" sz="1400" dirty="0"/>
              <a:t>rob-bell.net/2009/06/a-beginners-guide-to-big-o-notation/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5556738" y="6485206"/>
            <a:ext cx="3587262" cy="3727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78" name="Title 1"/>
          <p:cNvSpPr>
            <a:spLocks noGrp="1"/>
          </p:cNvSpPr>
          <p:nvPr>
            <p:ph type="title"/>
          </p:nvPr>
        </p:nvSpPr>
        <p:spPr>
          <a:xfrm>
            <a:off x="465720" y="59266"/>
            <a:ext cx="8381948" cy="866842"/>
          </a:xfrm>
        </p:spPr>
        <p:txBody>
          <a:bodyPr>
            <a:normAutofit/>
          </a:bodyPr>
          <a:lstStyle/>
          <a:p>
            <a:r>
              <a:rPr lang="en-US" sz="4000" dirty="0">
                <a:cs typeface="Lucida Sans" pitchFamily="34" charset="0"/>
              </a:rPr>
              <a:t>Linear - O(n)</a:t>
            </a:r>
          </a:p>
        </p:txBody>
      </p:sp>
      <p:sp>
        <p:nvSpPr>
          <p:cNvPr id="24579" name="Rectangle 1"/>
          <p:cNvSpPr>
            <a:spLocks noChangeArrowheads="1"/>
          </p:cNvSpPr>
          <p:nvPr/>
        </p:nvSpPr>
        <p:spPr bwMode="auto">
          <a:xfrm>
            <a:off x="556590" y="1158361"/>
            <a:ext cx="8358809" cy="5293757"/>
          </a:xfrm>
          <a:prstGeom prst="rect">
            <a:avLst/>
          </a:prstGeom>
          <a:noFill/>
          <a:ln w="9525">
            <a:noFill/>
            <a:miter lim="800000"/>
            <a:headEnd/>
            <a:tailEnd/>
          </a:ln>
        </p:spPr>
        <p:txBody>
          <a:bodyPr wrap="square" anchor="ctr">
            <a:spAutoFit/>
          </a:bodyPr>
          <a:lstStyle/>
          <a:p>
            <a:pPr marL="342900" lvl="1" indent="-342900" eaLnBrk="0">
              <a:buFont typeface="Arial" panose="020B0604020202020204" pitchFamily="34" charset="0"/>
              <a:buChar char="•"/>
            </a:pPr>
            <a:r>
              <a:rPr lang="en-US" sz="2000" dirty="0"/>
              <a:t>Example illustrates how </a:t>
            </a:r>
            <a:r>
              <a:rPr lang="en-US" sz="2000" b="1" dirty="0">
                <a:solidFill>
                  <a:srgbClr val="7030A0"/>
                </a:solidFill>
              </a:rPr>
              <a:t>Big O</a:t>
            </a:r>
            <a:r>
              <a:rPr lang="en-US" sz="2000" dirty="0"/>
              <a:t> represents the </a:t>
            </a:r>
            <a:r>
              <a:rPr lang="en-US" sz="2000" b="1" dirty="0">
                <a:solidFill>
                  <a:srgbClr val="7030A0"/>
                </a:solidFill>
              </a:rPr>
              <a:t>worst-case</a:t>
            </a:r>
            <a:r>
              <a:rPr lang="en-US" sz="2000" dirty="0"/>
              <a:t> performance scenario</a:t>
            </a:r>
          </a:p>
          <a:p>
            <a:pPr marL="342900" lvl="4" indent="-342900" eaLnBrk="0">
              <a:buFont typeface="Arial" panose="020B0604020202020204" pitchFamily="34" charset="0"/>
              <a:buChar char="•"/>
            </a:pPr>
            <a:r>
              <a:rPr lang="en-US" sz="2000" dirty="0"/>
              <a:t>Even though a matching string could be found during any iteration of the </a:t>
            </a:r>
            <a:r>
              <a:rPr lang="en-US" sz="2000" dirty="0">
                <a:latin typeface="Arial Unicode MS" pitchFamily="34" charset="-128"/>
              </a:rPr>
              <a:t>for</a:t>
            </a:r>
            <a:r>
              <a:rPr lang="en-US" sz="2000" dirty="0"/>
              <a:t> loop and the function would return early, Big O (notation) will always assume the upper limit where the algorithm will perform the maximum number of iterations</a:t>
            </a:r>
            <a:endParaRPr lang="en-US" sz="2000" dirty="0">
              <a:latin typeface="Arial Unicode MS" pitchFamily="34" charset="-128"/>
            </a:endParaRPr>
          </a:p>
          <a:p>
            <a:pPr eaLnBrk="0" hangingPunct="0"/>
            <a:endParaRPr lang="en-US" sz="2000" dirty="0">
              <a:latin typeface="Arial Unicode MS" pitchFamily="34" charset="-128"/>
            </a:endParaRPr>
          </a:p>
          <a:p>
            <a:pPr eaLnBrk="0" hangingPunct="0"/>
            <a:r>
              <a:rPr lang="en-US" sz="1800" b="1" dirty="0">
                <a:solidFill>
                  <a:srgbClr val="0070C0"/>
                </a:solidFill>
                <a:latin typeface="Arial Unicode MS" pitchFamily="34" charset="-128"/>
              </a:rPr>
              <a:t>bool </a:t>
            </a:r>
            <a:r>
              <a:rPr lang="en-US" sz="1800" b="1" dirty="0" err="1">
                <a:solidFill>
                  <a:srgbClr val="0070C0"/>
                </a:solidFill>
                <a:latin typeface="Arial Unicode MS" pitchFamily="34" charset="-128"/>
              </a:rPr>
              <a:t>ContainsValue</a:t>
            </a:r>
            <a:r>
              <a:rPr lang="en-US" sz="1800" b="1" dirty="0">
                <a:solidFill>
                  <a:srgbClr val="0070C0"/>
                </a:solidFill>
                <a:latin typeface="Arial Unicode MS" pitchFamily="34" charset="-128"/>
              </a:rPr>
              <a:t>(String[] strings, String value) </a:t>
            </a:r>
          </a:p>
          <a:p>
            <a:pPr eaLnBrk="0" hangingPunct="0"/>
            <a:r>
              <a:rPr lang="en-US" sz="1800" b="1" dirty="0">
                <a:solidFill>
                  <a:srgbClr val="0070C0"/>
                </a:solidFill>
                <a:latin typeface="Arial Unicode MS" pitchFamily="34" charset="-128"/>
              </a:rPr>
              <a:t>{ </a:t>
            </a:r>
          </a:p>
          <a:p>
            <a:pPr eaLnBrk="0" hangingPunct="0"/>
            <a:r>
              <a:rPr lang="en-US" sz="1800" b="1" dirty="0">
                <a:solidFill>
                  <a:srgbClr val="0070C0"/>
                </a:solidFill>
                <a:latin typeface="Arial Unicode MS" pitchFamily="34" charset="-128"/>
              </a:rPr>
              <a:t>     </a:t>
            </a:r>
            <a:r>
              <a:rPr lang="en-US" sz="1800" dirty="0">
                <a:solidFill>
                  <a:srgbClr val="7030A0"/>
                </a:solidFill>
                <a:latin typeface="Arial Unicode MS" pitchFamily="34" charset="-128"/>
              </a:rPr>
              <a:t>// additional logics before and after this critical section</a:t>
            </a:r>
          </a:p>
          <a:p>
            <a:pPr eaLnBrk="0" hangingPunct="0"/>
            <a:r>
              <a:rPr lang="en-US" sz="1800" b="1" dirty="0">
                <a:solidFill>
                  <a:srgbClr val="0070C0"/>
                </a:solidFill>
                <a:latin typeface="Arial Unicode MS" pitchFamily="34" charset="-128"/>
              </a:rPr>
              <a:t>     for(</a:t>
            </a:r>
            <a:r>
              <a:rPr lang="en-US" sz="1800" b="1" dirty="0" err="1">
                <a:solidFill>
                  <a:srgbClr val="0070C0"/>
                </a:solidFill>
                <a:latin typeface="Arial Unicode MS" pitchFamily="34" charset="-128"/>
              </a:rPr>
              <a:t>int</a:t>
            </a:r>
            <a:r>
              <a:rPr lang="en-US" sz="1800" b="1" dirty="0">
                <a:solidFill>
                  <a:srgbClr val="0070C0"/>
                </a:solidFill>
                <a:latin typeface="Arial Unicode MS" pitchFamily="34" charset="-128"/>
              </a:rPr>
              <a:t> </a:t>
            </a:r>
            <a:r>
              <a:rPr lang="en-US" sz="1800" b="1" dirty="0" err="1">
                <a:solidFill>
                  <a:srgbClr val="0070C0"/>
                </a:solidFill>
                <a:latin typeface="Arial Unicode MS" pitchFamily="34" charset="-128"/>
              </a:rPr>
              <a:t>i</a:t>
            </a:r>
            <a:r>
              <a:rPr lang="en-US" sz="1800" b="1" dirty="0">
                <a:solidFill>
                  <a:srgbClr val="0070C0"/>
                </a:solidFill>
                <a:latin typeface="Arial Unicode MS" pitchFamily="34" charset="-128"/>
              </a:rPr>
              <a:t> = 0; </a:t>
            </a:r>
            <a:r>
              <a:rPr lang="en-US" sz="1800" b="1" dirty="0" err="1">
                <a:solidFill>
                  <a:srgbClr val="0070C0"/>
                </a:solidFill>
                <a:latin typeface="Arial Unicode MS" pitchFamily="34" charset="-128"/>
              </a:rPr>
              <a:t>i</a:t>
            </a:r>
            <a:r>
              <a:rPr lang="en-US" sz="1800" b="1" dirty="0">
                <a:solidFill>
                  <a:srgbClr val="0070C0"/>
                </a:solidFill>
                <a:latin typeface="Arial Unicode MS" pitchFamily="34" charset="-128"/>
              </a:rPr>
              <a:t> &lt; </a:t>
            </a:r>
            <a:r>
              <a:rPr lang="en-US" sz="1800" b="1" dirty="0" err="1">
                <a:solidFill>
                  <a:srgbClr val="0070C0"/>
                </a:solidFill>
                <a:latin typeface="Arial Unicode MS" pitchFamily="34" charset="-128"/>
              </a:rPr>
              <a:t>strings.Length</a:t>
            </a:r>
            <a:r>
              <a:rPr lang="en-US" sz="1800" b="1" dirty="0">
                <a:solidFill>
                  <a:srgbClr val="0070C0"/>
                </a:solidFill>
                <a:latin typeface="Arial Unicode MS" pitchFamily="34" charset="-128"/>
              </a:rPr>
              <a:t>; </a:t>
            </a:r>
            <a:r>
              <a:rPr lang="en-US" sz="1800" b="1" dirty="0" err="1">
                <a:solidFill>
                  <a:srgbClr val="0070C0"/>
                </a:solidFill>
                <a:latin typeface="Arial Unicode MS" pitchFamily="34" charset="-128"/>
              </a:rPr>
              <a:t>i</a:t>
            </a:r>
            <a:r>
              <a:rPr lang="en-US" sz="1800" b="1" dirty="0">
                <a:solidFill>
                  <a:srgbClr val="0070C0"/>
                </a:solidFill>
                <a:latin typeface="Arial Unicode MS" pitchFamily="34" charset="-128"/>
              </a:rPr>
              <a:t>++) </a:t>
            </a:r>
          </a:p>
          <a:p>
            <a:pPr eaLnBrk="0" hangingPunct="0"/>
            <a:r>
              <a:rPr lang="en-US" sz="1800" b="1" dirty="0">
                <a:solidFill>
                  <a:srgbClr val="0070C0"/>
                </a:solidFill>
                <a:latin typeface="Arial Unicode MS" pitchFamily="34" charset="-128"/>
              </a:rPr>
              <a:t>     { </a:t>
            </a:r>
          </a:p>
          <a:p>
            <a:pPr eaLnBrk="0" hangingPunct="0"/>
            <a:r>
              <a:rPr lang="en-US" sz="1800" b="1" dirty="0">
                <a:solidFill>
                  <a:srgbClr val="0070C0"/>
                </a:solidFill>
                <a:latin typeface="Arial Unicode MS" pitchFamily="34" charset="-128"/>
              </a:rPr>
              <a:t>          if(strings[</a:t>
            </a:r>
            <a:r>
              <a:rPr lang="en-US" sz="1800" b="1" dirty="0" err="1">
                <a:solidFill>
                  <a:srgbClr val="0070C0"/>
                </a:solidFill>
                <a:latin typeface="Arial Unicode MS" pitchFamily="34" charset="-128"/>
              </a:rPr>
              <a:t>i</a:t>
            </a:r>
            <a:r>
              <a:rPr lang="en-US" sz="1800" b="1" dirty="0">
                <a:solidFill>
                  <a:srgbClr val="0070C0"/>
                </a:solidFill>
                <a:latin typeface="Arial Unicode MS" pitchFamily="34" charset="-128"/>
              </a:rPr>
              <a:t>] == value) </a:t>
            </a:r>
          </a:p>
          <a:p>
            <a:pPr eaLnBrk="0" hangingPunct="0"/>
            <a:r>
              <a:rPr lang="en-US" sz="1800" b="1" dirty="0">
                <a:solidFill>
                  <a:srgbClr val="0070C0"/>
                </a:solidFill>
                <a:latin typeface="Arial Unicode MS" pitchFamily="34" charset="-128"/>
              </a:rPr>
              <a:t>          { </a:t>
            </a:r>
          </a:p>
          <a:p>
            <a:pPr eaLnBrk="0" hangingPunct="0"/>
            <a:r>
              <a:rPr lang="en-US" sz="1800" b="1" dirty="0">
                <a:solidFill>
                  <a:srgbClr val="0070C0"/>
                </a:solidFill>
                <a:latin typeface="Arial Unicode MS" pitchFamily="34" charset="-128"/>
              </a:rPr>
              <a:t>               return true; </a:t>
            </a:r>
          </a:p>
          <a:p>
            <a:pPr eaLnBrk="0" hangingPunct="0"/>
            <a:r>
              <a:rPr lang="en-US" sz="1800" b="1" dirty="0">
                <a:solidFill>
                  <a:srgbClr val="0070C0"/>
                </a:solidFill>
                <a:latin typeface="Arial Unicode MS" pitchFamily="34" charset="-128"/>
              </a:rPr>
              <a:t>          } </a:t>
            </a:r>
          </a:p>
          <a:p>
            <a:pPr eaLnBrk="0" hangingPunct="0"/>
            <a:r>
              <a:rPr lang="en-US" sz="1800" b="1" dirty="0">
                <a:solidFill>
                  <a:srgbClr val="0070C0"/>
                </a:solidFill>
                <a:latin typeface="Arial Unicode MS" pitchFamily="34" charset="-128"/>
              </a:rPr>
              <a:t>     } return false; </a:t>
            </a:r>
          </a:p>
          <a:p>
            <a:pPr eaLnBrk="0" hangingPunct="0"/>
            <a:r>
              <a:rPr lang="en-US" sz="1800" b="1" dirty="0">
                <a:solidFill>
                  <a:srgbClr val="0070C0"/>
                </a:solidFill>
                <a:latin typeface="Arial Unicode MS" pitchFamily="34" charset="-128"/>
              </a:rPr>
              <a:t>}</a:t>
            </a:r>
            <a:r>
              <a:rPr lang="en-US" sz="1800" b="1" dirty="0">
                <a:solidFill>
                  <a:srgbClr val="0070C0"/>
                </a:solidFill>
              </a:rPr>
              <a:t> </a:t>
            </a:r>
          </a:p>
        </p:txBody>
      </p:sp>
      <p:sp>
        <p:nvSpPr>
          <p:cNvPr id="24580" name="TextBox 5"/>
          <p:cNvSpPr txBox="1">
            <a:spLocks noChangeArrowheads="1"/>
          </p:cNvSpPr>
          <p:nvPr/>
        </p:nvSpPr>
        <p:spPr bwMode="auto">
          <a:xfrm>
            <a:off x="4363053" y="6030319"/>
            <a:ext cx="4676775" cy="738187"/>
          </a:xfrm>
          <a:prstGeom prst="rect">
            <a:avLst/>
          </a:prstGeom>
          <a:noFill/>
          <a:ln w="9525">
            <a:noFill/>
            <a:miter lim="800000"/>
            <a:headEnd/>
            <a:tailEnd/>
          </a:ln>
        </p:spPr>
        <p:txBody>
          <a:bodyPr wrap="none">
            <a:spAutoFit/>
          </a:bodyPr>
          <a:lstStyle/>
          <a:p>
            <a:pPr algn="r"/>
            <a:r>
              <a:rPr lang="en-US" sz="1400" dirty="0"/>
              <a:t>Rob Bell</a:t>
            </a:r>
          </a:p>
          <a:p>
            <a:pPr algn="r"/>
            <a:r>
              <a:rPr lang="en-US" sz="1400" dirty="0"/>
              <a:t>A beginners Guide to Big O Notation</a:t>
            </a:r>
          </a:p>
          <a:p>
            <a:pPr algn="r"/>
            <a:r>
              <a:rPr lang="en-US" sz="1400" dirty="0"/>
              <a:t>rob-bell.net/2009/06/a-beginners-guide-to-big-o-notation/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5556738" y="6485206"/>
            <a:ext cx="3587262" cy="3727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p:cNvSpPr>
            <a:spLocks noGrp="1"/>
          </p:cNvSpPr>
          <p:nvPr>
            <p:ph type="title"/>
          </p:nvPr>
        </p:nvSpPr>
        <p:spPr>
          <a:xfrm>
            <a:off x="457200" y="120650"/>
            <a:ext cx="8229600" cy="793750"/>
          </a:xfrm>
        </p:spPr>
        <p:txBody>
          <a:bodyPr>
            <a:normAutofit fontScale="90000"/>
          </a:bodyPr>
          <a:lstStyle/>
          <a:p>
            <a:r>
              <a:rPr lang="en-US" dirty="0">
                <a:cs typeface="Lucida Sans" pitchFamily="34" charset="0"/>
              </a:rPr>
              <a:t>Polynomial - O(n</a:t>
            </a:r>
            <a:r>
              <a:rPr lang="en-US" baseline="30000" dirty="0">
                <a:cs typeface="Lucida Sans" pitchFamily="34" charset="0"/>
              </a:rPr>
              <a:t>2</a:t>
            </a:r>
            <a:r>
              <a:rPr lang="en-US" dirty="0">
                <a:cs typeface="Lucida Sans" pitchFamily="34" charset="0"/>
              </a:rPr>
              <a:t>)</a:t>
            </a:r>
          </a:p>
        </p:txBody>
      </p:sp>
      <p:sp>
        <p:nvSpPr>
          <p:cNvPr id="25603" name="Rectangle 1"/>
          <p:cNvSpPr>
            <a:spLocks noChangeArrowheads="1"/>
          </p:cNvSpPr>
          <p:nvPr/>
        </p:nvSpPr>
        <p:spPr bwMode="auto">
          <a:xfrm>
            <a:off x="457200" y="984250"/>
            <a:ext cx="8382000" cy="1323975"/>
          </a:xfrm>
          <a:prstGeom prst="rect">
            <a:avLst/>
          </a:prstGeom>
          <a:noFill/>
          <a:ln w="9525">
            <a:noFill/>
            <a:miter lim="800000"/>
            <a:headEnd/>
            <a:tailEnd/>
          </a:ln>
        </p:spPr>
        <p:txBody>
          <a:bodyPr wrap="square" anchor="ctr">
            <a:spAutoFit/>
          </a:bodyPr>
          <a:lstStyle/>
          <a:p>
            <a:pPr marL="342900" indent="-342900" eaLnBrk="0" hangingPunct="0">
              <a:buFont typeface="Arial" panose="020B0604020202020204" pitchFamily="34" charset="0"/>
              <a:buChar char="•"/>
            </a:pPr>
            <a:r>
              <a:rPr lang="en-US" sz="2000" dirty="0"/>
              <a:t>An algorithm whose performance is directly proportional to the square of the size of the input data set. This is common with algorithms that involve nested iterations over the data set. Deeper nested iterations will result in O(n</a:t>
            </a:r>
            <a:r>
              <a:rPr lang="en-US" sz="2000" baseline="30000" dirty="0"/>
              <a:t>3</a:t>
            </a:r>
            <a:r>
              <a:rPr lang="en-US" sz="2000" dirty="0"/>
              <a:t>), O(n</a:t>
            </a:r>
            <a:r>
              <a:rPr lang="en-US" sz="2000" baseline="30000" dirty="0"/>
              <a:t>4</a:t>
            </a:r>
            <a:r>
              <a:rPr lang="en-US" sz="2000" dirty="0"/>
              <a:t>) etc.</a:t>
            </a:r>
            <a:endParaRPr lang="en-US" dirty="0"/>
          </a:p>
        </p:txBody>
      </p:sp>
      <p:sp>
        <p:nvSpPr>
          <p:cNvPr id="25604" name="TextBox 5"/>
          <p:cNvSpPr txBox="1">
            <a:spLocks noChangeArrowheads="1"/>
          </p:cNvSpPr>
          <p:nvPr/>
        </p:nvSpPr>
        <p:spPr bwMode="auto">
          <a:xfrm>
            <a:off x="4467225" y="6119813"/>
            <a:ext cx="4676775" cy="738187"/>
          </a:xfrm>
          <a:prstGeom prst="rect">
            <a:avLst/>
          </a:prstGeom>
          <a:noFill/>
          <a:ln w="9525">
            <a:noFill/>
            <a:miter lim="800000"/>
            <a:headEnd/>
            <a:tailEnd/>
          </a:ln>
        </p:spPr>
        <p:txBody>
          <a:bodyPr wrap="none">
            <a:spAutoFit/>
          </a:bodyPr>
          <a:lstStyle/>
          <a:p>
            <a:pPr algn="r"/>
            <a:r>
              <a:rPr lang="en-US" sz="1400"/>
              <a:t>Rob Bell</a:t>
            </a:r>
          </a:p>
          <a:p>
            <a:pPr algn="r"/>
            <a:r>
              <a:rPr lang="en-US" sz="1400"/>
              <a:t>A beginners Guide to Big O Notation</a:t>
            </a:r>
          </a:p>
          <a:p>
            <a:pPr algn="r"/>
            <a:r>
              <a:rPr lang="en-US" sz="1400"/>
              <a:t>rob-bell.net/2009/06/a-beginners-guide-to-big-o-notation/</a:t>
            </a:r>
          </a:p>
        </p:txBody>
      </p:sp>
      <p:sp>
        <p:nvSpPr>
          <p:cNvPr id="25605" name="Rectangle 1"/>
          <p:cNvSpPr>
            <a:spLocks noChangeArrowheads="1"/>
          </p:cNvSpPr>
          <p:nvPr/>
        </p:nvSpPr>
        <p:spPr bwMode="auto">
          <a:xfrm>
            <a:off x="833376" y="2420828"/>
            <a:ext cx="6541981" cy="4247317"/>
          </a:xfrm>
          <a:prstGeom prst="rect">
            <a:avLst/>
          </a:prstGeom>
          <a:noFill/>
          <a:ln w="9525">
            <a:noFill/>
            <a:miter lim="800000"/>
            <a:headEnd/>
            <a:tailEnd/>
          </a:ln>
        </p:spPr>
        <p:txBody>
          <a:bodyPr wrap="square" anchor="ctr">
            <a:spAutoFit/>
          </a:bodyPr>
          <a:lstStyle/>
          <a:p>
            <a:pPr eaLnBrk="0" hangingPunct="0"/>
            <a:r>
              <a:rPr lang="en-US" sz="1600" b="1" dirty="0">
                <a:solidFill>
                  <a:srgbClr val="0070C0"/>
                </a:solidFill>
                <a:latin typeface="Arial Unicode MS" pitchFamily="34" charset="-128"/>
              </a:rPr>
              <a:t>bool </a:t>
            </a:r>
            <a:r>
              <a:rPr lang="en-US" sz="1600" b="1" dirty="0" err="1">
                <a:solidFill>
                  <a:srgbClr val="0070C0"/>
                </a:solidFill>
                <a:latin typeface="Arial Unicode MS" pitchFamily="34" charset="-128"/>
              </a:rPr>
              <a:t>ContainsDuplicates</a:t>
            </a:r>
            <a:r>
              <a:rPr lang="en-US" sz="1600" b="1" dirty="0">
                <a:solidFill>
                  <a:srgbClr val="0070C0"/>
                </a:solidFill>
                <a:latin typeface="Arial Unicode MS" pitchFamily="34" charset="-128"/>
              </a:rPr>
              <a:t>(String[] strings) {</a:t>
            </a:r>
          </a:p>
          <a:p>
            <a:pPr eaLnBrk="0" hangingPunct="0"/>
            <a:r>
              <a:rPr lang="en-US" sz="1600" b="1" dirty="0">
                <a:solidFill>
                  <a:srgbClr val="0070C0"/>
                </a:solidFill>
                <a:latin typeface="Arial Unicode MS" pitchFamily="34" charset="-128"/>
              </a:rPr>
              <a:t>     for(</a:t>
            </a:r>
            <a:r>
              <a:rPr lang="en-US" sz="1600" b="1" dirty="0" err="1">
                <a:solidFill>
                  <a:srgbClr val="0070C0"/>
                </a:solidFill>
                <a:latin typeface="Arial Unicode MS" pitchFamily="34" charset="-128"/>
              </a:rPr>
              <a:t>int</a:t>
            </a:r>
            <a:r>
              <a:rPr lang="en-US" sz="1600" b="1" dirty="0">
                <a:solidFill>
                  <a:srgbClr val="0070C0"/>
                </a:solidFill>
                <a:latin typeface="Arial Unicode MS" pitchFamily="34" charset="-128"/>
              </a:rPr>
              <a:t> </a:t>
            </a:r>
            <a:r>
              <a:rPr lang="en-US" sz="1600" b="1" dirty="0" err="1">
                <a:solidFill>
                  <a:srgbClr val="0070C0"/>
                </a:solidFill>
                <a:latin typeface="Arial Unicode MS" pitchFamily="34" charset="-128"/>
              </a:rPr>
              <a:t>i</a:t>
            </a:r>
            <a:r>
              <a:rPr lang="en-US" sz="1600" b="1" dirty="0">
                <a:solidFill>
                  <a:srgbClr val="0070C0"/>
                </a:solidFill>
                <a:latin typeface="Arial Unicode MS" pitchFamily="34" charset="-128"/>
              </a:rPr>
              <a:t> = 0; </a:t>
            </a:r>
            <a:r>
              <a:rPr lang="en-US" sz="1600" b="1" dirty="0" err="1">
                <a:solidFill>
                  <a:srgbClr val="0070C0"/>
                </a:solidFill>
                <a:latin typeface="Arial Unicode MS" pitchFamily="34" charset="-128"/>
              </a:rPr>
              <a:t>i</a:t>
            </a:r>
            <a:r>
              <a:rPr lang="en-US" sz="1600" b="1" dirty="0">
                <a:solidFill>
                  <a:srgbClr val="0070C0"/>
                </a:solidFill>
                <a:latin typeface="Arial Unicode MS" pitchFamily="34" charset="-128"/>
              </a:rPr>
              <a:t> &lt; </a:t>
            </a:r>
            <a:r>
              <a:rPr lang="en-US" sz="1600" b="1" dirty="0" err="1">
                <a:solidFill>
                  <a:srgbClr val="0070C0"/>
                </a:solidFill>
                <a:latin typeface="Arial Unicode MS" pitchFamily="34" charset="-128"/>
              </a:rPr>
              <a:t>strings.Length</a:t>
            </a:r>
            <a:r>
              <a:rPr lang="en-US" sz="1600" b="1" dirty="0">
                <a:solidFill>
                  <a:srgbClr val="0070C0"/>
                </a:solidFill>
                <a:latin typeface="Arial Unicode MS" pitchFamily="34" charset="-128"/>
              </a:rPr>
              <a:t>; </a:t>
            </a:r>
            <a:r>
              <a:rPr lang="en-US" sz="1600" b="1" dirty="0" err="1">
                <a:solidFill>
                  <a:srgbClr val="0070C0"/>
                </a:solidFill>
                <a:latin typeface="Arial Unicode MS" pitchFamily="34" charset="-128"/>
              </a:rPr>
              <a:t>i</a:t>
            </a:r>
            <a:r>
              <a:rPr lang="en-US" sz="1600" b="1" dirty="0">
                <a:solidFill>
                  <a:srgbClr val="0070C0"/>
                </a:solidFill>
                <a:latin typeface="Arial Unicode MS" pitchFamily="34" charset="-128"/>
              </a:rPr>
              <a:t>++) </a:t>
            </a:r>
          </a:p>
          <a:p>
            <a:pPr eaLnBrk="0" hangingPunct="0"/>
            <a:r>
              <a:rPr lang="en-US" sz="1600" b="1" dirty="0">
                <a:solidFill>
                  <a:srgbClr val="0070C0"/>
                </a:solidFill>
                <a:latin typeface="Arial Unicode MS" pitchFamily="34" charset="-128"/>
              </a:rPr>
              <a:t>     {</a:t>
            </a:r>
          </a:p>
          <a:p>
            <a:pPr eaLnBrk="0" hangingPunct="0"/>
            <a:r>
              <a:rPr lang="en-US" sz="1600" b="1" dirty="0">
                <a:solidFill>
                  <a:srgbClr val="0070C0"/>
                </a:solidFill>
                <a:latin typeface="Arial Unicode MS" pitchFamily="34" charset="-128"/>
              </a:rPr>
              <a:t>         for(</a:t>
            </a:r>
            <a:r>
              <a:rPr lang="en-US" sz="1600" b="1" dirty="0" err="1">
                <a:solidFill>
                  <a:srgbClr val="0070C0"/>
                </a:solidFill>
                <a:latin typeface="Arial Unicode MS" pitchFamily="34" charset="-128"/>
              </a:rPr>
              <a:t>int</a:t>
            </a:r>
            <a:r>
              <a:rPr lang="en-US" sz="1600" b="1" dirty="0">
                <a:solidFill>
                  <a:srgbClr val="0070C0"/>
                </a:solidFill>
                <a:latin typeface="Arial Unicode MS" pitchFamily="34" charset="-128"/>
              </a:rPr>
              <a:t> j = 0; j &lt; </a:t>
            </a:r>
            <a:r>
              <a:rPr lang="en-US" sz="1600" b="1" dirty="0" err="1">
                <a:solidFill>
                  <a:srgbClr val="0070C0"/>
                </a:solidFill>
                <a:latin typeface="Arial Unicode MS" pitchFamily="34" charset="-128"/>
              </a:rPr>
              <a:t>strings.Length</a:t>
            </a:r>
            <a:r>
              <a:rPr lang="en-US" sz="1600" b="1" dirty="0">
                <a:solidFill>
                  <a:srgbClr val="0070C0"/>
                </a:solidFill>
                <a:latin typeface="Arial Unicode MS" pitchFamily="34" charset="-128"/>
              </a:rPr>
              <a:t>; </a:t>
            </a:r>
            <a:r>
              <a:rPr lang="en-US" sz="1600" b="1" dirty="0" err="1">
                <a:solidFill>
                  <a:srgbClr val="0070C0"/>
                </a:solidFill>
                <a:latin typeface="Arial Unicode MS" pitchFamily="34" charset="-128"/>
              </a:rPr>
              <a:t>j++</a:t>
            </a:r>
            <a:r>
              <a:rPr lang="en-US" sz="1600" b="1" dirty="0">
                <a:solidFill>
                  <a:srgbClr val="0070C0"/>
                </a:solidFill>
                <a:latin typeface="Arial Unicode MS" pitchFamily="34" charset="-128"/>
              </a:rPr>
              <a:t>) </a:t>
            </a:r>
          </a:p>
          <a:p>
            <a:pPr eaLnBrk="0" hangingPunct="0"/>
            <a:r>
              <a:rPr lang="en-US" sz="1600" b="1" dirty="0">
                <a:solidFill>
                  <a:srgbClr val="0070C0"/>
                </a:solidFill>
                <a:latin typeface="Arial Unicode MS" pitchFamily="34" charset="-128"/>
              </a:rPr>
              <a:t>         { </a:t>
            </a:r>
          </a:p>
          <a:p>
            <a:pPr eaLnBrk="0" hangingPunct="0"/>
            <a:r>
              <a:rPr lang="en-US" sz="1600" b="1" dirty="0">
                <a:solidFill>
                  <a:srgbClr val="0070C0"/>
                </a:solidFill>
                <a:latin typeface="Arial Unicode MS" pitchFamily="34" charset="-128"/>
              </a:rPr>
              <a:t>              if(</a:t>
            </a:r>
            <a:r>
              <a:rPr lang="en-US" sz="1600" b="1" dirty="0" err="1">
                <a:solidFill>
                  <a:srgbClr val="0070C0"/>
                </a:solidFill>
                <a:latin typeface="Arial Unicode MS" pitchFamily="34" charset="-128"/>
              </a:rPr>
              <a:t>i</a:t>
            </a:r>
            <a:r>
              <a:rPr lang="en-US" sz="1600" b="1" dirty="0">
                <a:solidFill>
                  <a:srgbClr val="0070C0"/>
                </a:solidFill>
                <a:latin typeface="Arial Unicode MS" pitchFamily="34" charset="-128"/>
              </a:rPr>
              <a:t> == j) // Don't compare with self </a:t>
            </a:r>
          </a:p>
          <a:p>
            <a:pPr eaLnBrk="0" hangingPunct="0"/>
            <a:r>
              <a:rPr lang="en-US" sz="1600" b="1" dirty="0">
                <a:solidFill>
                  <a:srgbClr val="0070C0"/>
                </a:solidFill>
                <a:latin typeface="Arial Unicode MS" pitchFamily="34" charset="-128"/>
              </a:rPr>
              <a:t>              { </a:t>
            </a:r>
          </a:p>
          <a:p>
            <a:pPr eaLnBrk="0" hangingPunct="0"/>
            <a:r>
              <a:rPr lang="en-US" sz="1600" b="1" dirty="0">
                <a:solidFill>
                  <a:srgbClr val="0070C0"/>
                </a:solidFill>
                <a:latin typeface="Arial Unicode MS" pitchFamily="34" charset="-128"/>
              </a:rPr>
              <a:t>                   continue; </a:t>
            </a:r>
          </a:p>
          <a:p>
            <a:pPr eaLnBrk="0" hangingPunct="0"/>
            <a:r>
              <a:rPr lang="en-US" sz="1600" b="1" dirty="0">
                <a:solidFill>
                  <a:srgbClr val="0070C0"/>
                </a:solidFill>
                <a:latin typeface="Arial Unicode MS" pitchFamily="34" charset="-128"/>
              </a:rPr>
              <a:t>               } </a:t>
            </a:r>
          </a:p>
          <a:p>
            <a:pPr eaLnBrk="0" hangingPunct="0"/>
            <a:r>
              <a:rPr lang="en-US" sz="1600" b="1" dirty="0">
                <a:solidFill>
                  <a:srgbClr val="0070C0"/>
                </a:solidFill>
                <a:latin typeface="Arial Unicode MS" pitchFamily="34" charset="-128"/>
              </a:rPr>
              <a:t>               if(strings[</a:t>
            </a:r>
            <a:r>
              <a:rPr lang="en-US" sz="1600" b="1" dirty="0" err="1">
                <a:solidFill>
                  <a:srgbClr val="0070C0"/>
                </a:solidFill>
                <a:latin typeface="Arial Unicode MS" pitchFamily="34" charset="-128"/>
              </a:rPr>
              <a:t>i</a:t>
            </a:r>
            <a:r>
              <a:rPr lang="en-US" sz="1600" b="1" dirty="0">
                <a:solidFill>
                  <a:srgbClr val="0070C0"/>
                </a:solidFill>
                <a:latin typeface="Arial Unicode MS" pitchFamily="34" charset="-128"/>
              </a:rPr>
              <a:t>] == strings[j]) </a:t>
            </a:r>
          </a:p>
          <a:p>
            <a:pPr eaLnBrk="0" hangingPunct="0"/>
            <a:r>
              <a:rPr lang="en-US" sz="1600" b="1" dirty="0">
                <a:solidFill>
                  <a:srgbClr val="0070C0"/>
                </a:solidFill>
                <a:latin typeface="Arial Unicode MS" pitchFamily="34" charset="-128"/>
              </a:rPr>
              <a:t>               { </a:t>
            </a:r>
          </a:p>
          <a:p>
            <a:pPr eaLnBrk="0" hangingPunct="0"/>
            <a:r>
              <a:rPr lang="en-US" sz="1600" b="1" dirty="0">
                <a:solidFill>
                  <a:srgbClr val="0070C0"/>
                </a:solidFill>
                <a:latin typeface="Arial Unicode MS" pitchFamily="34" charset="-128"/>
              </a:rPr>
              <a:t>                    return true; </a:t>
            </a:r>
          </a:p>
          <a:p>
            <a:pPr eaLnBrk="0" hangingPunct="0"/>
            <a:r>
              <a:rPr lang="en-US" sz="1600" b="1" dirty="0">
                <a:solidFill>
                  <a:srgbClr val="0070C0"/>
                </a:solidFill>
                <a:latin typeface="Arial Unicode MS" pitchFamily="34" charset="-128"/>
              </a:rPr>
              <a:t>               } </a:t>
            </a:r>
          </a:p>
          <a:p>
            <a:pPr eaLnBrk="0" hangingPunct="0"/>
            <a:r>
              <a:rPr lang="en-US" sz="1600" b="1" dirty="0">
                <a:solidFill>
                  <a:srgbClr val="0070C0"/>
                </a:solidFill>
                <a:latin typeface="Arial Unicode MS" pitchFamily="34" charset="-128"/>
              </a:rPr>
              <a:t>          } </a:t>
            </a:r>
          </a:p>
          <a:p>
            <a:pPr eaLnBrk="0" hangingPunct="0"/>
            <a:r>
              <a:rPr lang="en-US" sz="1600" b="1" dirty="0">
                <a:solidFill>
                  <a:srgbClr val="0070C0"/>
                </a:solidFill>
                <a:latin typeface="Arial Unicode MS" pitchFamily="34" charset="-128"/>
              </a:rPr>
              <a:t>     } </a:t>
            </a:r>
          </a:p>
          <a:p>
            <a:pPr eaLnBrk="0" hangingPunct="0"/>
            <a:r>
              <a:rPr lang="en-US" sz="1600" b="1" dirty="0">
                <a:solidFill>
                  <a:srgbClr val="0070C0"/>
                </a:solidFill>
                <a:latin typeface="Arial Unicode MS" pitchFamily="34" charset="-128"/>
              </a:rPr>
              <a:t>     return false; </a:t>
            </a:r>
          </a:p>
          <a:p>
            <a:pPr eaLnBrk="0" hangingPunct="0"/>
            <a:r>
              <a:rPr lang="en-US" sz="1600" b="1" dirty="0">
                <a:solidFill>
                  <a:srgbClr val="0070C0"/>
                </a:solidFill>
                <a:latin typeface="Arial Unicode MS" pitchFamily="34" charset="-128"/>
              </a:rPr>
              <a:t>}</a:t>
            </a:r>
            <a:r>
              <a:rPr lang="en-US" sz="1600" b="1" dirty="0">
                <a:solidFill>
                  <a:srgbClr val="0070C0"/>
                </a:solidFill>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5556738" y="6485206"/>
            <a:ext cx="3587262" cy="3727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26" name="Title 1"/>
          <p:cNvSpPr>
            <a:spLocks noGrp="1"/>
          </p:cNvSpPr>
          <p:nvPr>
            <p:ph type="title"/>
          </p:nvPr>
        </p:nvSpPr>
        <p:spPr>
          <a:xfrm>
            <a:off x="352425" y="104274"/>
            <a:ext cx="8229600" cy="803776"/>
          </a:xfrm>
        </p:spPr>
        <p:txBody>
          <a:bodyPr>
            <a:normAutofit fontScale="90000"/>
          </a:bodyPr>
          <a:lstStyle/>
          <a:p>
            <a:r>
              <a:rPr lang="en-US" dirty="0">
                <a:cs typeface="Lucida Sans" pitchFamily="34" charset="0"/>
              </a:rPr>
              <a:t> Exponential - O(2</a:t>
            </a:r>
            <a:r>
              <a:rPr lang="en-US" baseline="30000" dirty="0">
                <a:cs typeface="Lucida Sans" pitchFamily="34" charset="0"/>
              </a:rPr>
              <a:t>n</a:t>
            </a:r>
            <a:r>
              <a:rPr lang="en-US" dirty="0">
                <a:cs typeface="Lucida Sans" pitchFamily="34" charset="0"/>
              </a:rPr>
              <a:t>)</a:t>
            </a:r>
          </a:p>
        </p:txBody>
      </p:sp>
      <p:sp>
        <p:nvSpPr>
          <p:cNvPr id="26627" name="Rectangle 1"/>
          <p:cNvSpPr>
            <a:spLocks noChangeArrowheads="1"/>
          </p:cNvSpPr>
          <p:nvPr/>
        </p:nvSpPr>
        <p:spPr bwMode="auto">
          <a:xfrm>
            <a:off x="578734" y="3462692"/>
            <a:ext cx="8167299" cy="1631216"/>
          </a:xfrm>
          <a:prstGeom prst="rect">
            <a:avLst/>
          </a:prstGeom>
          <a:noFill/>
          <a:ln w="9525">
            <a:noFill/>
            <a:miter lim="800000"/>
            <a:headEnd/>
            <a:tailEnd/>
          </a:ln>
        </p:spPr>
        <p:txBody>
          <a:bodyPr wrap="square" anchor="ctr">
            <a:spAutoFit/>
          </a:bodyPr>
          <a:lstStyle/>
          <a:p>
            <a:pPr marL="342900" indent="-342900" eaLnBrk="0" hangingPunct="0">
              <a:buFont typeface="Arial" panose="020B0604020202020204" pitchFamily="34" charset="0"/>
              <a:buChar char="•"/>
            </a:pPr>
            <a:r>
              <a:rPr lang="en-US" sz="2000" dirty="0"/>
              <a:t>Growth will </a:t>
            </a:r>
            <a:r>
              <a:rPr lang="en-US" sz="2000" b="1" dirty="0">
                <a:solidFill>
                  <a:srgbClr val="7030A0"/>
                </a:solidFill>
              </a:rPr>
              <a:t>double with each additional element </a:t>
            </a:r>
            <a:r>
              <a:rPr lang="en-US" sz="2000" dirty="0"/>
              <a:t>in the input data set. The execution time of an O(2</a:t>
            </a:r>
            <a:r>
              <a:rPr lang="en-US" sz="2000" baseline="30000" dirty="0"/>
              <a:t>N</a:t>
            </a:r>
            <a:r>
              <a:rPr lang="en-US" sz="2000" dirty="0"/>
              <a:t>) function will quickly become very large</a:t>
            </a:r>
          </a:p>
          <a:p>
            <a:pPr marL="342900" indent="-342900" eaLnBrk="0" hangingPunct="0">
              <a:buFont typeface="Arial" panose="020B0604020202020204" pitchFamily="34" charset="0"/>
              <a:buChar char="•"/>
            </a:pPr>
            <a:endParaRPr lang="en-US" sz="2000" dirty="0"/>
          </a:p>
          <a:p>
            <a:pPr marL="342900" lvl="1" indent="-342900" eaLnBrk="0">
              <a:buFont typeface="Arial" panose="020B0604020202020204" pitchFamily="34" charset="0"/>
              <a:buChar char="•"/>
            </a:pPr>
            <a:r>
              <a:rPr lang="en-US" sz="2000" dirty="0">
                <a:solidFill>
                  <a:srgbClr val="0070C0"/>
                </a:solidFill>
              </a:rPr>
              <a:t>Recursive calculation of Fibonacci numbers</a:t>
            </a:r>
          </a:p>
        </p:txBody>
      </p:sp>
      <p:sp>
        <p:nvSpPr>
          <p:cNvPr id="26628" name="TextBox 5"/>
          <p:cNvSpPr txBox="1">
            <a:spLocks noChangeArrowheads="1"/>
          </p:cNvSpPr>
          <p:nvPr/>
        </p:nvSpPr>
        <p:spPr bwMode="auto">
          <a:xfrm>
            <a:off x="4467225" y="6119813"/>
            <a:ext cx="4676775" cy="738187"/>
          </a:xfrm>
          <a:prstGeom prst="rect">
            <a:avLst/>
          </a:prstGeom>
          <a:noFill/>
          <a:ln w="9525">
            <a:noFill/>
            <a:miter lim="800000"/>
            <a:headEnd/>
            <a:tailEnd/>
          </a:ln>
        </p:spPr>
        <p:txBody>
          <a:bodyPr wrap="none">
            <a:spAutoFit/>
          </a:bodyPr>
          <a:lstStyle/>
          <a:p>
            <a:pPr algn="r"/>
            <a:r>
              <a:rPr lang="en-US" sz="1400"/>
              <a:t>Rob Bell</a:t>
            </a:r>
          </a:p>
          <a:p>
            <a:pPr algn="r"/>
            <a:r>
              <a:rPr lang="en-US" sz="1400"/>
              <a:t>A beginners Guide to Big O Notation</a:t>
            </a:r>
          </a:p>
          <a:p>
            <a:pPr algn="r"/>
            <a:r>
              <a:rPr lang="en-US" sz="1400"/>
              <a:t>rob-bell.net/2009/06/a-beginners-guide-to-big-o-notation/</a:t>
            </a:r>
          </a:p>
        </p:txBody>
      </p:sp>
      <p:sp>
        <p:nvSpPr>
          <p:cNvPr id="2" name="Rectangle 1"/>
          <p:cNvSpPr>
            <a:spLocks noChangeArrowheads="1"/>
          </p:cNvSpPr>
          <p:nvPr/>
        </p:nvSpPr>
        <p:spPr bwMode="auto">
          <a:xfrm>
            <a:off x="669333" y="1273443"/>
            <a:ext cx="7408590" cy="1938992"/>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242729"/>
                </a:solidFill>
                <a:effectLst/>
                <a:latin typeface="Consolas" panose="020B0609020204030204" pitchFamily="49" charset="0"/>
              </a:rPr>
              <a:t>int</a:t>
            </a:r>
            <a:r>
              <a:rPr kumimoji="0" lang="en-US" altLang="en-US" sz="1800" b="0" i="0" u="none" strike="noStrike" cap="none" normalizeH="0" baseline="0" dirty="0">
                <a:ln>
                  <a:noFill/>
                </a:ln>
                <a:solidFill>
                  <a:srgbClr val="242729"/>
                </a:solidFill>
                <a:effectLst/>
                <a:latin typeface="Consolas" panose="020B0609020204030204" pitchFamily="49" charset="0"/>
              </a:rPr>
              <a:t> Fibonacci(</a:t>
            </a:r>
            <a:r>
              <a:rPr kumimoji="0" lang="en-US" altLang="en-US" sz="1800" b="0" i="0" u="none" strike="noStrike" cap="none" normalizeH="0" baseline="0" dirty="0" err="1">
                <a:ln>
                  <a:noFill/>
                </a:ln>
                <a:solidFill>
                  <a:srgbClr val="242729"/>
                </a:solidFill>
                <a:effectLst/>
                <a:latin typeface="Consolas" panose="020B0609020204030204" pitchFamily="49" charset="0"/>
              </a:rPr>
              <a:t>int</a:t>
            </a:r>
            <a:r>
              <a:rPr kumimoji="0" lang="en-US" altLang="en-US" sz="1800" b="0" i="0" u="none" strike="noStrike" cap="none" normalizeH="0" baseline="0" dirty="0">
                <a:ln>
                  <a:noFill/>
                </a:ln>
                <a:solidFill>
                  <a:srgbClr val="242729"/>
                </a:solidFill>
                <a:effectLst/>
                <a:latin typeface="Consolas" panose="020B0609020204030204" pitchFamily="49" charset="0"/>
              </a:rPr>
              <a:t> 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42729"/>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242729"/>
                </a:solidFill>
                <a:latin typeface="Consolas" panose="020B0609020204030204" pitchFamily="49" charset="0"/>
              </a:rPr>
              <a:t>	</a:t>
            </a:r>
            <a:r>
              <a:rPr kumimoji="0" lang="en-US" altLang="en-US" sz="1800" b="0" i="0" u="none" strike="noStrike" cap="none" normalizeH="0" baseline="0" dirty="0">
                <a:ln>
                  <a:noFill/>
                </a:ln>
                <a:solidFill>
                  <a:srgbClr val="242729"/>
                </a:solidFill>
                <a:effectLst/>
                <a:latin typeface="Consolas" panose="020B0609020204030204" pitchFamily="49" charset="0"/>
              </a:rPr>
              <a:t>if (n &lt;= 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242729"/>
                </a:solidFill>
                <a:latin typeface="Consolas" panose="020B0609020204030204" pitchFamily="49" charset="0"/>
              </a:rPr>
              <a:t>		</a:t>
            </a:r>
            <a:r>
              <a:rPr kumimoji="0" lang="en-US" altLang="en-US" sz="1800" b="0" i="0" u="none" strike="noStrike" cap="none" normalizeH="0" baseline="0" dirty="0">
                <a:ln>
                  <a:noFill/>
                </a:ln>
                <a:solidFill>
                  <a:srgbClr val="242729"/>
                </a:solidFill>
                <a:effectLst/>
                <a:latin typeface="Consolas" panose="020B0609020204030204" pitchFamily="49" charset="0"/>
              </a:rPr>
              <a:t>return 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242729"/>
                </a:solidFill>
                <a:latin typeface="Consolas" panose="020B0609020204030204" pitchFamily="49" charset="0"/>
              </a:rPr>
              <a:t>	</a:t>
            </a:r>
            <a:r>
              <a:rPr kumimoji="0" lang="en-US" altLang="en-US" sz="1800" b="0" i="0" u="none" strike="noStrike" cap="none" normalizeH="0" baseline="0" dirty="0">
                <a:ln>
                  <a:noFill/>
                </a:ln>
                <a:solidFill>
                  <a:srgbClr val="242729"/>
                </a:solidFill>
                <a:effectLst/>
                <a:latin typeface="Consolas" panose="020B0609020204030204" pitchFamily="49" charset="0"/>
              </a:rPr>
              <a:t>else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242729"/>
                </a:solidFill>
                <a:latin typeface="Consolas" panose="020B0609020204030204" pitchFamily="49" charset="0"/>
              </a:rPr>
              <a:t>		</a:t>
            </a:r>
            <a:r>
              <a:rPr kumimoji="0" lang="en-US" altLang="en-US" sz="1800" b="0" i="0" u="none" strike="noStrike" cap="none" normalizeH="0" baseline="0" dirty="0">
                <a:ln>
                  <a:noFill/>
                </a:ln>
                <a:solidFill>
                  <a:srgbClr val="242729"/>
                </a:solidFill>
                <a:effectLst/>
                <a:latin typeface="Consolas" panose="020B0609020204030204" pitchFamily="49" charset="0"/>
              </a:rPr>
              <a:t>return Fibonacci(n - 1) + Fibonacci(n - 2);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42729"/>
                </a:solidFill>
                <a:effectLst/>
                <a:latin typeface="Consolas" panose="020B0609020204030204" pitchFamily="49" charset="0"/>
              </a:rPr>
              <a:t>}</a:t>
            </a:r>
            <a:r>
              <a:rPr kumimoji="0" lang="en-US" altLang="en-US" sz="12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66725" y="154902"/>
            <a:ext cx="8229600" cy="719742"/>
          </a:xfrm>
        </p:spPr>
        <p:txBody>
          <a:bodyPr>
            <a:noAutofit/>
          </a:bodyPr>
          <a:lstStyle/>
          <a:p>
            <a:pPr algn="l"/>
            <a:r>
              <a:rPr lang="en-US" sz="4000" dirty="0">
                <a:cs typeface="Lucida Sans" pitchFamily="34" charset="0"/>
              </a:rPr>
              <a:t>Orders of Common Functions</a:t>
            </a:r>
          </a:p>
        </p:txBody>
      </p:sp>
      <p:pic>
        <p:nvPicPr>
          <p:cNvPr id="27651" name="Picture 2"/>
          <p:cNvPicPr>
            <a:picLocks noChangeAspect="1" noChangeArrowheads="1"/>
          </p:cNvPicPr>
          <p:nvPr/>
        </p:nvPicPr>
        <p:blipFill>
          <a:blip r:embed="rId3" cstate="print"/>
          <a:srcRect/>
          <a:stretch>
            <a:fillRect/>
          </a:stretch>
        </p:blipFill>
        <p:spPr bwMode="auto">
          <a:xfrm>
            <a:off x="562232" y="1045352"/>
            <a:ext cx="8134093" cy="4502832"/>
          </a:xfrm>
          <a:prstGeom prst="rect">
            <a:avLst/>
          </a:prstGeom>
          <a:noFill/>
          <a:ln w="9525">
            <a:noFill/>
            <a:miter lim="800000"/>
            <a:headEnd/>
            <a:tailEnd/>
          </a:ln>
        </p:spPr>
      </p:pic>
      <p:sp>
        <p:nvSpPr>
          <p:cNvPr id="27652" name="Rectangle 4"/>
          <p:cNvSpPr>
            <a:spLocks noChangeArrowheads="1"/>
          </p:cNvSpPr>
          <p:nvPr/>
        </p:nvSpPr>
        <p:spPr bwMode="auto">
          <a:xfrm>
            <a:off x="3965299" y="5970107"/>
            <a:ext cx="4731026" cy="338554"/>
          </a:xfrm>
          <a:prstGeom prst="rect">
            <a:avLst/>
          </a:prstGeom>
          <a:noFill/>
          <a:ln w="9525">
            <a:noFill/>
            <a:miter lim="800000"/>
            <a:headEnd/>
            <a:tailEnd/>
          </a:ln>
        </p:spPr>
        <p:txBody>
          <a:bodyPr wrap="square">
            <a:spAutoFit/>
          </a:bodyPr>
          <a:lstStyle/>
          <a:p>
            <a:pPr algn="r"/>
            <a:r>
              <a:rPr lang="en-US" sz="1600" dirty="0"/>
              <a:t>From Wikipedia, the free encyclopedia</a:t>
            </a:r>
          </a:p>
        </p:txBody>
      </p:sp>
    </p:spTree>
    <p:extLst>
      <p:ext uri="{BB962C8B-B14F-4D97-AF65-F5344CB8AC3E}">
        <p14:creationId xmlns:p14="http://schemas.microsoft.com/office/powerpoint/2010/main" val="583745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1290A67-B3D4-4D28-B88C-8D6AF5184F18}" type="slidenum">
              <a:rPr lang="en-US"/>
              <a:pPr/>
              <a:t>25</a:t>
            </a:fld>
            <a:endParaRPr lang="en-US"/>
          </a:p>
        </p:txBody>
      </p:sp>
      <p:sp>
        <p:nvSpPr>
          <p:cNvPr id="57346" name="Rectangle 2"/>
          <p:cNvSpPr>
            <a:spLocks noGrp="1" noChangeArrowheads="1"/>
          </p:cNvSpPr>
          <p:nvPr>
            <p:ph type="title"/>
          </p:nvPr>
        </p:nvSpPr>
        <p:spPr>
          <a:xfrm>
            <a:off x="380528" y="59266"/>
            <a:ext cx="8467140" cy="866842"/>
          </a:xfrm>
        </p:spPr>
        <p:txBody>
          <a:bodyPr>
            <a:noAutofit/>
          </a:bodyPr>
          <a:lstStyle/>
          <a:p>
            <a:r>
              <a:rPr lang="en-US" sz="4000" dirty="0"/>
              <a:t>Algorithm Speed Analysis Technique</a:t>
            </a:r>
          </a:p>
        </p:txBody>
      </p:sp>
      <p:sp>
        <p:nvSpPr>
          <p:cNvPr id="57347" name="Rectangle 3"/>
          <p:cNvSpPr>
            <a:spLocks noGrp="1" noChangeArrowheads="1"/>
          </p:cNvSpPr>
          <p:nvPr>
            <p:ph type="body" idx="1"/>
          </p:nvPr>
        </p:nvSpPr>
        <p:spPr>
          <a:xfrm>
            <a:off x="380528" y="1071027"/>
            <a:ext cx="7898627" cy="4805337"/>
          </a:xfrm>
        </p:spPr>
        <p:txBody>
          <a:bodyPr>
            <a:normAutofit/>
          </a:bodyPr>
          <a:lstStyle/>
          <a:p>
            <a:r>
              <a:rPr lang="en-US" dirty="0">
                <a:solidFill>
                  <a:srgbClr val="7030A0"/>
                </a:solidFill>
              </a:rPr>
              <a:t>Identify the most critical section of code, </a:t>
            </a:r>
            <a:r>
              <a:rPr lang="en-US" dirty="0"/>
              <a:t>look for the inner most nested loop</a:t>
            </a:r>
            <a:endParaRPr lang="en-US" dirty="0">
              <a:solidFill>
                <a:srgbClr val="7030A0"/>
              </a:solidFill>
            </a:endParaRPr>
          </a:p>
          <a:p>
            <a:r>
              <a:rPr lang="en-US" dirty="0"/>
              <a:t>Determine the maximum number of times this loop executes as a function of </a:t>
            </a:r>
            <a:r>
              <a:rPr lang="en-US" dirty="0">
                <a:latin typeface="Courier New" pitchFamily="49" charset="0"/>
              </a:rPr>
              <a:t>n</a:t>
            </a:r>
            <a:r>
              <a:rPr lang="en-US" dirty="0"/>
              <a:t>, the maximum value of the loop variable(s)</a:t>
            </a:r>
          </a:p>
          <a:p>
            <a:pPr lvl="1"/>
            <a:r>
              <a:rPr lang="en-US" sz="2000" dirty="0"/>
              <a:t>For data structures, </a:t>
            </a:r>
            <a:r>
              <a:rPr lang="en-US" sz="2000" b="1" dirty="0">
                <a:latin typeface="Courier New" pitchFamily="49" charset="0"/>
              </a:rPr>
              <a:t>n</a:t>
            </a:r>
            <a:r>
              <a:rPr lang="en-US" sz="2000" dirty="0"/>
              <a:t> is often the number of nodes in the structure</a:t>
            </a:r>
          </a:p>
          <a:p>
            <a:r>
              <a:rPr lang="en-US" dirty="0"/>
              <a:t>Big-Oh value of the function is the relative speed</a:t>
            </a:r>
          </a:p>
          <a:p>
            <a:r>
              <a:rPr lang="en-US" dirty="0">
                <a:solidFill>
                  <a:srgbClr val="7030A0"/>
                </a:solidFill>
              </a:rPr>
              <a:t>Example: Binary search algorithm is </a:t>
            </a:r>
            <a:r>
              <a:rPr lang="en-US" b="1" dirty="0">
                <a:solidFill>
                  <a:srgbClr val="7030A0"/>
                </a:solidFill>
              </a:rPr>
              <a:t>O(log n)</a:t>
            </a:r>
          </a:p>
        </p:txBody>
      </p:sp>
    </p:spTree>
    <p:extLst>
      <p:ext uri="{BB962C8B-B14F-4D97-AF65-F5344CB8AC3E}">
        <p14:creationId xmlns:p14="http://schemas.microsoft.com/office/powerpoint/2010/main" val="179802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9C354AC0-52B1-428E-A4D2-2F59366BA285}" type="slidenum">
              <a:rPr lang="en-US"/>
              <a:pPr/>
              <a:t>26</a:t>
            </a:fld>
            <a:endParaRPr lang="en-US"/>
          </a:p>
        </p:txBody>
      </p:sp>
      <p:sp>
        <p:nvSpPr>
          <p:cNvPr id="61448" name="Rectangle 8"/>
          <p:cNvSpPr>
            <a:spLocks noGrp="1" noChangeArrowheads="1"/>
          </p:cNvSpPr>
          <p:nvPr>
            <p:ph type="title"/>
          </p:nvPr>
        </p:nvSpPr>
        <p:spPr>
          <a:xfrm>
            <a:off x="457200" y="274638"/>
            <a:ext cx="8229600" cy="784141"/>
          </a:xfrm>
        </p:spPr>
        <p:txBody>
          <a:bodyPr>
            <a:noAutofit/>
          </a:bodyPr>
          <a:lstStyle/>
          <a:p>
            <a:r>
              <a:rPr lang="en-US" sz="4000" dirty="0"/>
              <a:t>Binary Search  </a:t>
            </a:r>
          </a:p>
        </p:txBody>
      </p:sp>
      <p:sp>
        <p:nvSpPr>
          <p:cNvPr id="61443" name="Rectangle 3"/>
          <p:cNvSpPr>
            <a:spLocks noGrp="1" noChangeArrowheads="1"/>
          </p:cNvSpPr>
          <p:nvPr>
            <p:ph type="body" sz="half" idx="1"/>
          </p:nvPr>
        </p:nvSpPr>
        <p:spPr>
          <a:xfrm>
            <a:off x="633343" y="5143263"/>
            <a:ext cx="5975350" cy="715963"/>
          </a:xfrm>
        </p:spPr>
        <p:txBody>
          <a:bodyPr/>
          <a:lstStyle/>
          <a:p>
            <a:r>
              <a:rPr lang="en-US" dirty="0"/>
              <a:t>Generalizing T = </a:t>
            </a:r>
            <a:r>
              <a:rPr lang="en-US" sz="2800" dirty="0"/>
              <a:t>log</a:t>
            </a:r>
            <a:r>
              <a:rPr lang="en-US" sz="1400" dirty="0"/>
              <a:t>2</a:t>
            </a:r>
            <a:r>
              <a:rPr lang="en-US" sz="2800" dirty="0"/>
              <a:t>n</a:t>
            </a:r>
          </a:p>
        </p:txBody>
      </p:sp>
      <p:graphicFrame>
        <p:nvGraphicFramePr>
          <p:cNvPr id="61447" name="Object 7"/>
          <p:cNvGraphicFramePr>
            <a:graphicFrameLocks noGrp="1" noChangeAspect="1"/>
          </p:cNvGraphicFramePr>
          <p:nvPr>
            <p:ph sz="half" idx="2"/>
            <p:extLst>
              <p:ext uri="{D42A27DB-BD31-4B8C-83A1-F6EECF244321}">
                <p14:modId xmlns:p14="http://schemas.microsoft.com/office/powerpoint/2010/main" val="1268759491"/>
              </p:ext>
            </p:extLst>
          </p:nvPr>
        </p:nvGraphicFramePr>
        <p:xfrm>
          <a:off x="457200" y="1247689"/>
          <a:ext cx="5272268" cy="3290234"/>
        </p:xfrm>
        <a:graphic>
          <a:graphicData uri="http://schemas.openxmlformats.org/presentationml/2006/ole">
            <mc:AlternateContent xmlns:mc="http://schemas.openxmlformats.org/markup-compatibility/2006">
              <mc:Choice xmlns:v="urn:schemas-microsoft-com:vml" Requires="v">
                <p:oleObj spid="_x0000_s4425" name="Document" r:id="rId3" imgW="5951657" imgH="2505904" progId="Word.Document.8">
                  <p:embed/>
                </p:oleObj>
              </mc:Choice>
              <mc:Fallback>
                <p:oleObj name="Document" r:id="rId3" imgW="5951657" imgH="2505904" progId="Word.Document.8">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247689"/>
                        <a:ext cx="5272268" cy="329023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849850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B3E3EF85-15CD-4546-BBED-4ECCBB09B115}" type="slidenum">
              <a:rPr lang="en-US"/>
              <a:pPr/>
              <a:t>27</a:t>
            </a:fld>
            <a:endParaRPr lang="en-US" dirty="0"/>
          </a:p>
        </p:txBody>
      </p:sp>
      <p:sp>
        <p:nvSpPr>
          <p:cNvPr id="58370" name="Rectangle 2"/>
          <p:cNvSpPr>
            <a:spLocks noGrp="1" noChangeArrowheads="1"/>
          </p:cNvSpPr>
          <p:nvPr>
            <p:ph type="title"/>
          </p:nvPr>
        </p:nvSpPr>
        <p:spPr>
          <a:xfrm>
            <a:off x="557908" y="219008"/>
            <a:ext cx="8229601" cy="756868"/>
          </a:xfrm>
        </p:spPr>
        <p:txBody>
          <a:bodyPr>
            <a:normAutofit fontScale="90000"/>
          </a:bodyPr>
          <a:lstStyle/>
          <a:p>
            <a:r>
              <a:rPr lang="en-US" sz="4000" dirty="0"/>
              <a:t>Binary Search </a:t>
            </a:r>
          </a:p>
        </p:txBody>
      </p:sp>
      <p:sp>
        <p:nvSpPr>
          <p:cNvPr id="58371" name="Rectangle 3"/>
          <p:cNvSpPr>
            <a:spLocks noGrp="1" noChangeArrowheads="1"/>
          </p:cNvSpPr>
          <p:nvPr>
            <p:ph type="body" idx="1"/>
          </p:nvPr>
        </p:nvSpPr>
        <p:spPr>
          <a:xfrm>
            <a:off x="557908" y="4155030"/>
            <a:ext cx="8133593" cy="1325563"/>
          </a:xfrm>
        </p:spPr>
        <p:txBody>
          <a:bodyPr/>
          <a:lstStyle/>
          <a:p>
            <a:r>
              <a:rPr lang="en-US" dirty="0"/>
              <a:t>If n is the size of the array, the while loop executes a maximum of log</a:t>
            </a:r>
            <a:r>
              <a:rPr lang="en-US" sz="1800" baseline="-25000" dirty="0"/>
              <a:t>2</a:t>
            </a:r>
            <a:r>
              <a:rPr lang="en-US" dirty="0"/>
              <a:t>(n-1) times</a:t>
            </a:r>
          </a:p>
        </p:txBody>
      </p:sp>
      <p:sp>
        <p:nvSpPr>
          <p:cNvPr id="58372" name="Rectangle 4"/>
          <p:cNvSpPr>
            <a:spLocks noChangeArrowheads="1"/>
          </p:cNvSpPr>
          <p:nvPr/>
        </p:nvSpPr>
        <p:spPr bwMode="auto">
          <a:xfrm>
            <a:off x="728601" y="1127931"/>
            <a:ext cx="7895724" cy="2585323"/>
          </a:xfrm>
          <a:prstGeom prst="rect">
            <a:avLst/>
          </a:prstGeom>
          <a:solidFill>
            <a:srgbClr val="D9D9D9"/>
          </a:solidFill>
          <a:ln w="9525">
            <a:noFill/>
            <a:miter lim="800000"/>
            <a:headEnd/>
            <a:tailEnd/>
          </a:ln>
          <a:effectLst/>
        </p:spPr>
        <p:txBody>
          <a:bodyPr wrap="square" lIns="228528" tIns="0" rIns="0" bIns="0" anchor="ctr">
            <a:spAutoFit/>
          </a:bodyPr>
          <a:lstStyle/>
          <a:p>
            <a:endParaRPr lang="en-US" dirty="0"/>
          </a:p>
          <a:p>
            <a:r>
              <a:rPr lang="en-US" dirty="0"/>
              <a:t>low = 0;</a:t>
            </a:r>
          </a:p>
          <a:p>
            <a:r>
              <a:rPr lang="en-US" dirty="0"/>
              <a:t>high = n - 1 </a:t>
            </a:r>
          </a:p>
          <a:p>
            <a:r>
              <a:rPr lang="en-US" dirty="0"/>
              <a:t>i = (high - low) / 2;</a:t>
            </a:r>
          </a:p>
          <a:p>
            <a:r>
              <a:rPr lang="en-US" b="1" dirty="0"/>
              <a:t>while</a:t>
            </a:r>
            <a:r>
              <a:rPr lang="en-US" dirty="0"/>
              <a:t> (</a:t>
            </a:r>
            <a:r>
              <a:rPr lang="en-US" dirty="0" err="1"/>
              <a:t>searchValue</a:t>
            </a:r>
            <a:r>
              <a:rPr lang="en-US" dirty="0"/>
              <a:t> != data[i]  &amp;&amp;  high != low)</a:t>
            </a:r>
          </a:p>
          <a:p>
            <a:r>
              <a:rPr lang="en-US" dirty="0"/>
              <a:t>{  </a:t>
            </a:r>
            <a:r>
              <a:rPr lang="en-US" b="1" dirty="0"/>
              <a:t>if</a:t>
            </a:r>
            <a:r>
              <a:rPr lang="en-US" dirty="0"/>
              <a:t>(</a:t>
            </a:r>
            <a:r>
              <a:rPr lang="en-US" dirty="0" err="1"/>
              <a:t>searchValue</a:t>
            </a:r>
            <a:r>
              <a:rPr lang="en-US" dirty="0"/>
              <a:t> &lt; data[i])</a:t>
            </a:r>
          </a:p>
          <a:p>
            <a:r>
              <a:rPr lang="en-US" dirty="0"/>
              <a:t>     {  high= i - 1 } // move high down to eliminate the upper half of the sub-array</a:t>
            </a:r>
          </a:p>
          <a:p>
            <a:r>
              <a:rPr lang="en-US" dirty="0"/>
              <a:t>   </a:t>
            </a:r>
            <a:r>
              <a:rPr lang="en-US" b="1" dirty="0"/>
              <a:t>else </a:t>
            </a:r>
            <a:endParaRPr lang="en-US" dirty="0"/>
          </a:p>
          <a:p>
            <a:r>
              <a:rPr lang="en-US" dirty="0"/>
              <a:t>     { low = i + 1 } // move low up to eliminate the lower half of the sub list</a:t>
            </a:r>
          </a:p>
          <a:p>
            <a:r>
              <a:rPr lang="en-US" dirty="0"/>
              <a:t>   i = (high + low) / 2;</a:t>
            </a:r>
          </a:p>
          <a:p>
            <a:r>
              <a:rPr lang="en-US" dirty="0"/>
              <a:t>}</a:t>
            </a:r>
          </a:p>
          <a:p>
            <a:pPr eaLnBrk="0" hangingPunct="0"/>
            <a:endParaRPr lang="en-US" dirty="0"/>
          </a:p>
        </p:txBody>
      </p:sp>
    </p:spTree>
    <p:extLst>
      <p:ext uri="{BB962C8B-B14F-4D97-AF65-F5344CB8AC3E}">
        <p14:creationId xmlns:p14="http://schemas.microsoft.com/office/powerpoint/2010/main" val="2512542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
          <p:cNvSpPr txBox="1">
            <a:spLocks noGrp="1"/>
          </p:cNvSpPr>
          <p:nvPr>
            <p:ph type="title"/>
          </p:nvPr>
        </p:nvSpPr>
        <p:spPr>
          <a:xfrm>
            <a:off x="509286" y="177408"/>
            <a:ext cx="8177514" cy="837448"/>
          </a:xfrm>
          <a:prstGeom prst="rect">
            <a:avLst/>
          </a:prstGeom>
        </p:spPr>
        <p:txBody>
          <a:bodyPr>
            <a:normAutofit/>
          </a:bodyPr>
          <a:lstStyle>
            <a:lvl1pPr defTabSz="795527">
              <a:defRPr sz="3828"/>
            </a:lvl1pPr>
          </a:lstStyle>
          <a:p>
            <a:r>
              <a:rPr sz="4000" dirty="0"/>
              <a:t>Efficiency of ADT Bag </a:t>
            </a:r>
          </a:p>
        </p:txBody>
      </p:sp>
      <p:sp>
        <p:nvSpPr>
          <p:cNvPr id="112" name="FIGURE 4-11 The time efficiencies of the ADT bag operations for two implementations, expressed in Big Oh notation"/>
          <p:cNvSpPr txBox="1">
            <a:spLocks noGrp="1"/>
          </p:cNvSpPr>
          <p:nvPr>
            <p:ph type="body" sz="quarter" idx="1"/>
          </p:nvPr>
        </p:nvSpPr>
        <p:spPr>
          <a:xfrm>
            <a:off x="759038" y="5302232"/>
            <a:ext cx="7927762" cy="755462"/>
          </a:xfrm>
          <a:prstGeom prst="rect">
            <a:avLst/>
          </a:prstGeom>
        </p:spPr>
        <p:txBody>
          <a:bodyPr>
            <a:noAutofit/>
          </a:bodyPr>
          <a:lstStyle>
            <a:lvl1pPr defTabSz="402336">
              <a:defRPr sz="1936" b="1">
                <a:solidFill>
                  <a:srgbClr val="007FA3"/>
                </a:solidFill>
                <a:latin typeface="Times New Roman"/>
                <a:ea typeface="Times New Roman"/>
                <a:cs typeface="Times New Roman"/>
                <a:sym typeface="Times New Roman"/>
              </a:defRPr>
            </a:lvl1pPr>
          </a:lstStyle>
          <a:p>
            <a:r>
              <a:rPr sz="1800" b="0" dirty="0"/>
              <a:t>The time efficiencies of the </a:t>
            </a:r>
            <a:r>
              <a:rPr sz="1800" dirty="0">
                <a:solidFill>
                  <a:srgbClr val="7030A0"/>
                </a:solidFill>
              </a:rPr>
              <a:t>ADT bag</a:t>
            </a:r>
            <a:r>
              <a:rPr lang="en-US" sz="1800" dirty="0">
                <a:solidFill>
                  <a:srgbClr val="7030A0"/>
                </a:solidFill>
              </a:rPr>
              <a:t> (or any ADT)</a:t>
            </a:r>
            <a:r>
              <a:rPr sz="1800" dirty="0">
                <a:solidFill>
                  <a:srgbClr val="7030A0"/>
                </a:solidFill>
              </a:rPr>
              <a:t> operations </a:t>
            </a:r>
            <a:r>
              <a:rPr sz="1800" b="0" dirty="0"/>
              <a:t>for two implementations, expressed in Big Oh notation</a:t>
            </a:r>
          </a:p>
        </p:txBody>
      </p:sp>
      <p:graphicFrame>
        <p:nvGraphicFramePr>
          <p:cNvPr id="113" name="Table"/>
          <p:cNvGraphicFramePr/>
          <p:nvPr/>
        </p:nvGraphicFramePr>
        <p:xfrm>
          <a:off x="759038" y="1242178"/>
          <a:ext cx="6935181" cy="3832732"/>
        </p:xfrm>
        <a:graphic>
          <a:graphicData uri="http://schemas.openxmlformats.org/drawingml/2006/table">
            <a:tbl>
              <a:tblPr firstRow="1" bandRow="1">
                <a:tableStyleId>{4C3C2611-4C71-4FC5-86AE-919BDF0F9419}</a:tableStyleId>
              </a:tblPr>
              <a:tblGrid>
                <a:gridCol w="3407932">
                  <a:extLst>
                    <a:ext uri="{9D8B030D-6E8A-4147-A177-3AD203B41FA5}">
                      <a16:colId xmlns:a16="http://schemas.microsoft.com/office/drawing/2014/main" val="20000"/>
                    </a:ext>
                  </a:extLst>
                </a:gridCol>
                <a:gridCol w="1663678">
                  <a:extLst>
                    <a:ext uri="{9D8B030D-6E8A-4147-A177-3AD203B41FA5}">
                      <a16:colId xmlns:a16="http://schemas.microsoft.com/office/drawing/2014/main" val="20001"/>
                    </a:ext>
                  </a:extLst>
                </a:gridCol>
                <a:gridCol w="1863571">
                  <a:extLst>
                    <a:ext uri="{9D8B030D-6E8A-4147-A177-3AD203B41FA5}">
                      <a16:colId xmlns:a16="http://schemas.microsoft.com/office/drawing/2014/main" val="20002"/>
                    </a:ext>
                  </a:extLst>
                </a:gridCol>
              </a:tblGrid>
              <a:tr h="498196">
                <a:tc>
                  <a:txBody>
                    <a:bodyPr/>
                    <a:lstStyle/>
                    <a:p>
                      <a:pPr algn="ctr">
                        <a:defRPr sz="1500" i="1">
                          <a:latin typeface="Times New Roman"/>
                          <a:ea typeface="Times New Roman"/>
                          <a:cs typeface="Times New Roman"/>
                          <a:sym typeface="Times New Roman"/>
                        </a:defRPr>
                      </a:pPr>
                      <a:r>
                        <a:rPr i="0" dirty="0"/>
                        <a:t>Operation</a:t>
                      </a:r>
                    </a:p>
                  </a:txBody>
                  <a:tcPr marL="0" marR="0" marT="0" marB="0" anchor="b" horzOverflow="overflow">
                    <a:lnL w="1270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tc>
                  <a:txBody>
                    <a:bodyPr/>
                    <a:lstStyle/>
                    <a:p>
                      <a:pPr algn="ctr">
                        <a:defRPr sz="1500" i="1">
                          <a:latin typeface="Times New Roman"/>
                          <a:ea typeface="Times New Roman"/>
                          <a:cs typeface="Times New Roman"/>
                          <a:sym typeface="Times New Roman"/>
                        </a:defRPr>
                      </a:pPr>
                      <a:r>
                        <a:rPr i="0"/>
                        <a:t>Fixed-Size Array</a:t>
                      </a:r>
                    </a:p>
                  </a:txBody>
                  <a:tcPr marL="0" marR="0" marT="0" marB="0" anchor="b" horzOverflow="overflow">
                    <a:lnL w="635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tc>
                  <a:txBody>
                    <a:bodyPr/>
                    <a:lstStyle/>
                    <a:p>
                      <a:pPr algn="ctr">
                        <a:defRPr sz="1800" b="0">
                          <a:solidFill>
                            <a:srgbClr val="000000"/>
                          </a:solidFill>
                        </a:defRPr>
                      </a:pPr>
                      <a:r>
                        <a:rPr sz="1500" b="1">
                          <a:solidFill>
                            <a:srgbClr val="FFFFFF"/>
                          </a:solidFill>
                          <a:latin typeface="Times New Roman"/>
                          <a:ea typeface="Times New Roman"/>
                          <a:cs typeface="Times New Roman"/>
                          <a:sym typeface="Times New Roman"/>
                        </a:rPr>
                        <a:t>Linked</a:t>
                      </a:r>
                    </a:p>
                  </a:txBody>
                  <a:tcPr marL="0" marR="0" marT="0" marB="0" anchor="b" horzOverflow="overflow">
                    <a:lnL w="6350">
                      <a:solidFill>
                        <a:schemeClr val="accent1">
                          <a:lumOff val="-5882"/>
                        </a:schemeClr>
                      </a:solidFill>
                    </a:lnL>
                    <a:lnR w="12700">
                      <a:solidFill>
                        <a:schemeClr val="accent1">
                          <a:lumOff val="-5882"/>
                        </a:schemeClr>
                      </a:solidFill>
                    </a:lnR>
                    <a:lnT w="12700">
                      <a:solidFill>
                        <a:schemeClr val="accent1">
                          <a:lumOff val="-5882"/>
                        </a:schemeClr>
                      </a:solidFill>
                    </a:lnT>
                    <a:lnB w="6350">
                      <a:solidFill>
                        <a:schemeClr val="accent1">
                          <a:lumOff val="-5882"/>
                        </a:schemeClr>
                      </a:solidFill>
                    </a:lnB>
                  </a:tcPr>
                </a:tc>
                <a:extLst>
                  <a:ext uri="{0D108BD9-81ED-4DB2-BD59-A6C34878D82A}">
                    <a16:rowId xmlns:a16="http://schemas.microsoft.com/office/drawing/2014/main" val="10000"/>
                  </a:ext>
                </a:extLst>
              </a:tr>
              <a:tr h="416817">
                <a:tc>
                  <a:txBody>
                    <a:bodyPr/>
                    <a:lstStyle/>
                    <a:p>
                      <a:pPr algn="l">
                        <a:defRPr sz="1800"/>
                      </a:pPr>
                      <a:r>
                        <a:rPr sz="1600" b="1">
                          <a:latin typeface="Courier New"/>
                          <a:ea typeface="Courier New"/>
                          <a:cs typeface="Courier New"/>
                          <a:sym typeface="Courier New"/>
                        </a:rPr>
                        <a:t>add(newEntry)</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a:latin typeface="Times New Roman"/>
                          <a:ea typeface="Times New Roman"/>
                          <a:cs typeface="Times New Roman"/>
                          <a:sym typeface="Times New Roman"/>
                        </a:rPr>
                        <a:t>O(1)</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a:latin typeface="Times New Roman"/>
                          <a:ea typeface="Times New Roman"/>
                          <a:cs typeface="Times New Roman"/>
                          <a:sym typeface="Times New Roman"/>
                        </a:rPr>
                        <a:t>O(1)</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1"/>
                  </a:ext>
                </a:extLst>
              </a:tr>
              <a:tr h="416817">
                <a:tc>
                  <a:txBody>
                    <a:bodyPr/>
                    <a:lstStyle/>
                    <a:p>
                      <a:pPr algn="l">
                        <a:defRPr sz="1800"/>
                      </a:pPr>
                      <a:r>
                        <a:rPr sz="1600" b="1">
                          <a:latin typeface="Courier New"/>
                          <a:ea typeface="Courier New"/>
                          <a:cs typeface="Courier New"/>
                          <a:sym typeface="Courier New"/>
                        </a:rPr>
                        <a:t>remove()</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a:latin typeface="Times New Roman"/>
                          <a:ea typeface="Times New Roman"/>
                          <a:cs typeface="Times New Roman"/>
                          <a:sym typeface="Times New Roman"/>
                        </a:rPr>
                        <a:t>O(1)</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a:latin typeface="Times New Roman"/>
                          <a:ea typeface="Times New Roman"/>
                          <a:cs typeface="Times New Roman"/>
                          <a:sym typeface="Times New Roman"/>
                        </a:rPr>
                        <a:t>O(1)</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2"/>
                  </a:ext>
                </a:extLst>
              </a:tr>
              <a:tr h="416817">
                <a:tc>
                  <a:txBody>
                    <a:bodyPr/>
                    <a:lstStyle/>
                    <a:p>
                      <a:pPr algn="l">
                        <a:defRPr sz="1800"/>
                      </a:pPr>
                      <a:r>
                        <a:rPr sz="1600" b="1" dirty="0">
                          <a:latin typeface="Courier New"/>
                          <a:ea typeface="Courier New"/>
                          <a:cs typeface="Courier New"/>
                          <a:sym typeface="Courier New"/>
                        </a:rPr>
                        <a:t>remove(</a:t>
                      </a:r>
                      <a:r>
                        <a:rPr sz="1600" b="1" dirty="0" err="1">
                          <a:latin typeface="Courier New"/>
                          <a:ea typeface="Courier New"/>
                          <a:cs typeface="Courier New"/>
                          <a:sym typeface="Courier New"/>
                        </a:rPr>
                        <a:t>anEntry</a:t>
                      </a:r>
                      <a:r>
                        <a:rPr sz="1600" b="1" dirty="0">
                          <a:latin typeface="Courier New"/>
                          <a:ea typeface="Courier New"/>
                          <a:cs typeface="Courier New"/>
                          <a:sym typeface="Courier New"/>
                        </a:rPr>
                        <a:t>)</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latin typeface="Times New Roman"/>
                          <a:ea typeface="Times New Roman"/>
                          <a:cs typeface="Times New Roman"/>
                          <a:sym typeface="Times New Roman"/>
                        </a:defRPr>
                      </a:pPr>
                      <a:r>
                        <a:rPr dirty="0"/>
                        <a:t>O(1), O(</a:t>
                      </a:r>
                      <a:r>
                        <a:rPr i="1" dirty="0"/>
                        <a:t>n</a:t>
                      </a:r>
                      <a:r>
                        <a:rPr dirty="0"/>
                        <a:t>), O(</a:t>
                      </a:r>
                      <a:r>
                        <a:rPr i="1" dirty="0"/>
                        <a:t>n</a:t>
                      </a:r>
                      <a:r>
                        <a:rPr dirty="0"/>
                        <a:t>)</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latin typeface="Times New Roman"/>
                          <a:ea typeface="Times New Roman"/>
                          <a:cs typeface="Times New Roman"/>
                          <a:sym typeface="Times New Roman"/>
                        </a:defRPr>
                      </a:pPr>
                      <a:r>
                        <a:t>O(1), O(</a:t>
                      </a:r>
                      <a:r>
                        <a:rPr i="1"/>
                        <a:t>n</a:t>
                      </a:r>
                      <a:r>
                        <a:t>), O(</a:t>
                      </a:r>
                      <a:r>
                        <a:rPr i="1"/>
                        <a:t>n</a:t>
                      </a:r>
                      <a:r>
                        <a:t>)</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3"/>
                  </a:ext>
                </a:extLst>
              </a:tr>
              <a:tr h="416817">
                <a:tc>
                  <a:txBody>
                    <a:bodyPr/>
                    <a:lstStyle/>
                    <a:p>
                      <a:pPr algn="l">
                        <a:defRPr sz="1800"/>
                      </a:pPr>
                      <a:r>
                        <a:rPr sz="1600" b="1">
                          <a:latin typeface="Courier New"/>
                          <a:ea typeface="Courier New"/>
                          <a:cs typeface="Courier New"/>
                          <a:sym typeface="Courier New"/>
                        </a:rPr>
                        <a:t>clear()</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latin typeface="Times New Roman"/>
                          <a:ea typeface="Times New Roman"/>
                          <a:cs typeface="Times New Roman"/>
                          <a:sym typeface="Times New Roman"/>
                        </a:defRPr>
                      </a:pPr>
                      <a:r>
                        <a:t>O(</a:t>
                      </a:r>
                      <a:r>
                        <a:rPr i="1"/>
                        <a:t>n</a:t>
                      </a:r>
                      <a:r>
                        <a:t>)</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latin typeface="Times New Roman"/>
                          <a:ea typeface="Times New Roman"/>
                          <a:cs typeface="Times New Roman"/>
                          <a:sym typeface="Times New Roman"/>
                        </a:defRPr>
                      </a:pPr>
                      <a:r>
                        <a:t>O(</a:t>
                      </a:r>
                      <a:r>
                        <a:rPr i="1"/>
                        <a:t>n</a:t>
                      </a:r>
                      <a:r>
                        <a:t>)</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4"/>
                  </a:ext>
                </a:extLst>
              </a:tr>
              <a:tr h="416817">
                <a:tc>
                  <a:txBody>
                    <a:bodyPr/>
                    <a:lstStyle/>
                    <a:p>
                      <a:pPr algn="l">
                        <a:defRPr sz="1800"/>
                      </a:pPr>
                      <a:r>
                        <a:rPr sz="1600" b="1">
                          <a:latin typeface="Courier New"/>
                          <a:ea typeface="Courier New"/>
                          <a:cs typeface="Courier New"/>
                          <a:sym typeface="Courier New"/>
                        </a:rPr>
                        <a:t>getFrequencyOf(anEntry)</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latin typeface="Times New Roman"/>
                          <a:ea typeface="Times New Roman"/>
                          <a:cs typeface="Times New Roman"/>
                          <a:sym typeface="Times New Roman"/>
                        </a:defRPr>
                      </a:pPr>
                      <a:r>
                        <a:t>O(</a:t>
                      </a:r>
                      <a:r>
                        <a:rPr i="1"/>
                        <a:t>n</a:t>
                      </a:r>
                      <a:r>
                        <a:t>)</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latin typeface="Times New Roman"/>
                          <a:ea typeface="Times New Roman"/>
                          <a:cs typeface="Times New Roman"/>
                          <a:sym typeface="Times New Roman"/>
                        </a:defRPr>
                      </a:pPr>
                      <a:r>
                        <a:t>O(</a:t>
                      </a:r>
                      <a:r>
                        <a:rPr i="1"/>
                        <a:t>n</a:t>
                      </a:r>
                      <a:r>
                        <a:t>)</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5"/>
                  </a:ext>
                </a:extLst>
              </a:tr>
              <a:tr h="416817">
                <a:tc>
                  <a:txBody>
                    <a:bodyPr/>
                    <a:lstStyle/>
                    <a:p>
                      <a:pPr algn="l">
                        <a:defRPr sz="1800"/>
                      </a:pPr>
                      <a:r>
                        <a:rPr sz="1600" b="1">
                          <a:latin typeface="Courier New"/>
                          <a:ea typeface="Courier New"/>
                          <a:cs typeface="Courier New"/>
                          <a:sym typeface="Courier New"/>
                        </a:rPr>
                        <a:t>contains(anEntry)</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latin typeface="Times New Roman"/>
                          <a:ea typeface="Times New Roman"/>
                          <a:cs typeface="Times New Roman"/>
                          <a:sym typeface="Times New Roman"/>
                        </a:defRPr>
                      </a:pPr>
                      <a:r>
                        <a:t>O(1), O(</a:t>
                      </a:r>
                      <a:r>
                        <a:rPr i="1"/>
                        <a:t>n</a:t>
                      </a:r>
                      <a:r>
                        <a:t>), O(</a:t>
                      </a:r>
                      <a:r>
                        <a:rPr i="1"/>
                        <a:t>n</a:t>
                      </a:r>
                      <a:r>
                        <a:t>)</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latin typeface="Times New Roman"/>
                          <a:ea typeface="Times New Roman"/>
                          <a:cs typeface="Times New Roman"/>
                          <a:sym typeface="Times New Roman"/>
                        </a:defRPr>
                      </a:pPr>
                      <a:r>
                        <a:t>O(1), O(</a:t>
                      </a:r>
                      <a:r>
                        <a:rPr i="1"/>
                        <a:t>n</a:t>
                      </a:r>
                      <a:r>
                        <a:t>), O(</a:t>
                      </a:r>
                      <a:r>
                        <a:rPr i="1"/>
                        <a:t>n</a:t>
                      </a:r>
                      <a:r>
                        <a:t>)</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6"/>
                  </a:ext>
                </a:extLst>
              </a:tr>
              <a:tr h="416817">
                <a:tc>
                  <a:txBody>
                    <a:bodyPr/>
                    <a:lstStyle/>
                    <a:p>
                      <a:pPr algn="l">
                        <a:defRPr sz="1800"/>
                      </a:pPr>
                      <a:r>
                        <a:rPr sz="1600" b="1">
                          <a:latin typeface="Courier New"/>
                          <a:ea typeface="Courier New"/>
                          <a:cs typeface="Courier New"/>
                          <a:sym typeface="Courier New"/>
                        </a:rPr>
                        <a:t>toArray()</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latin typeface="Times New Roman"/>
                          <a:ea typeface="Times New Roman"/>
                          <a:cs typeface="Times New Roman"/>
                          <a:sym typeface="Times New Roman"/>
                        </a:defRPr>
                      </a:pPr>
                      <a:r>
                        <a:t>O(</a:t>
                      </a:r>
                      <a:r>
                        <a:rPr i="1"/>
                        <a:t>n</a:t>
                      </a:r>
                      <a:r>
                        <a:t>)</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latin typeface="Times New Roman"/>
                          <a:ea typeface="Times New Roman"/>
                          <a:cs typeface="Times New Roman"/>
                          <a:sym typeface="Times New Roman"/>
                        </a:defRPr>
                      </a:pPr>
                      <a:r>
                        <a:t>O(</a:t>
                      </a:r>
                      <a:r>
                        <a:rPr i="1"/>
                        <a:t>n</a:t>
                      </a:r>
                      <a:r>
                        <a:t>)</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7"/>
                  </a:ext>
                </a:extLst>
              </a:tr>
              <a:tr h="416817">
                <a:tc>
                  <a:txBody>
                    <a:bodyPr/>
                    <a:lstStyle/>
                    <a:p>
                      <a:pPr algn="l">
                        <a:defRPr sz="1800"/>
                      </a:pPr>
                      <a:r>
                        <a:rPr sz="1600" b="1">
                          <a:latin typeface="Courier New"/>
                          <a:ea typeface="Courier New"/>
                          <a:cs typeface="Courier New"/>
                          <a:sym typeface="Courier New"/>
                        </a:rPr>
                        <a:t>getCurrentSize(), isEmpty()</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12700">
                      <a:solidFill>
                        <a:schemeClr val="accent1">
                          <a:lumOff val="-5882"/>
                        </a:schemeClr>
                      </a:solidFill>
                    </a:lnB>
                    <a:noFill/>
                  </a:tcPr>
                </a:tc>
                <a:tc>
                  <a:txBody>
                    <a:bodyPr/>
                    <a:lstStyle/>
                    <a:p>
                      <a:pPr algn="ctr">
                        <a:defRPr sz="1800"/>
                      </a:pPr>
                      <a:r>
                        <a:rPr>
                          <a:latin typeface="Times New Roman"/>
                          <a:ea typeface="Times New Roman"/>
                          <a:cs typeface="Times New Roman"/>
                          <a:sym typeface="Times New Roman"/>
                        </a:rPr>
                        <a:t>O(1)</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12700">
                      <a:solidFill>
                        <a:schemeClr val="accent1">
                          <a:lumOff val="-5882"/>
                        </a:schemeClr>
                      </a:solidFill>
                    </a:lnB>
                    <a:noFill/>
                  </a:tcPr>
                </a:tc>
                <a:tc>
                  <a:txBody>
                    <a:bodyPr/>
                    <a:lstStyle/>
                    <a:p>
                      <a:pPr algn="ctr">
                        <a:defRPr sz="1800"/>
                      </a:pPr>
                      <a:r>
                        <a:rPr dirty="0">
                          <a:latin typeface="Times New Roman"/>
                          <a:ea typeface="Times New Roman"/>
                          <a:cs typeface="Times New Roman"/>
                          <a:sym typeface="Times New Roman"/>
                        </a:rPr>
                        <a:t>O(1)</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12700">
                      <a:solidFill>
                        <a:schemeClr val="accent1">
                          <a:lumOff val="-5882"/>
                        </a:schemeClr>
                      </a:solidFill>
                    </a:lnB>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004534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4"/>
          <p:cNvSpPr txBox="1">
            <a:spLocks noGrp="1"/>
          </p:cNvSpPr>
          <p:nvPr>
            <p:ph type="title"/>
          </p:nvPr>
        </p:nvSpPr>
        <p:spPr>
          <a:xfrm>
            <a:off x="258233" y="190005"/>
            <a:ext cx="8513234" cy="816042"/>
          </a:xfrm>
          <a:prstGeom prst="rect">
            <a:avLst/>
          </a:prstGeom>
        </p:spPr>
        <p:txBody>
          <a:bodyPr>
            <a:normAutofit fontScale="90000"/>
          </a:bodyPr>
          <a:lstStyle/>
          <a:p>
            <a:r>
              <a:rPr lang="en-US" dirty="0"/>
              <a:t>Additional Resources</a:t>
            </a:r>
            <a:endParaRPr dirty="0"/>
          </a:p>
        </p:txBody>
      </p:sp>
      <p:sp>
        <p:nvSpPr>
          <p:cNvPr id="71" name="Content Placeholder 5"/>
          <p:cNvSpPr txBox="1">
            <a:spLocks noGrp="1"/>
          </p:cNvSpPr>
          <p:nvPr>
            <p:ph type="body" idx="1"/>
          </p:nvPr>
        </p:nvSpPr>
        <p:spPr>
          <a:xfrm>
            <a:off x="400049" y="1021278"/>
            <a:ext cx="8513234" cy="5276652"/>
          </a:xfrm>
          <a:prstGeom prst="rect">
            <a:avLst/>
          </a:prstGeom>
        </p:spPr>
        <p:txBody>
          <a:bodyPr>
            <a:normAutofit fontScale="92500"/>
          </a:bodyPr>
          <a:lstStyle/>
          <a:p>
            <a:pPr marL="260350" indent="-285750">
              <a:buFont typeface="Arial" panose="020B0604020202020204" pitchFamily="34" charset="0"/>
              <a:buChar char="•"/>
            </a:pPr>
            <a:r>
              <a:rPr lang="en-US" dirty="0"/>
              <a:t>Introduction to Big O Notation and Time Complexity</a:t>
            </a:r>
          </a:p>
          <a:p>
            <a:pPr marL="742950" lvl="1" indent="-285750">
              <a:buFont typeface="Arial" panose="020B0604020202020204" pitchFamily="34" charset="0"/>
              <a:buChar char="•"/>
            </a:pPr>
            <a:r>
              <a:rPr lang="en-US" sz="2000" dirty="0">
                <a:hlinkClick r:id="rId3"/>
              </a:rPr>
              <a:t>https://www.youtube.com/watch?v=D6xkbGLQesk&amp;feature=youtu.be</a:t>
            </a:r>
            <a:endParaRPr lang="en-US" sz="2000" dirty="0"/>
          </a:p>
          <a:p>
            <a:pPr marL="742950" lvl="1" indent="-285750">
              <a:buFont typeface="Arial" panose="020B0604020202020204" pitchFamily="34" charset="0"/>
              <a:buChar char="•"/>
            </a:pPr>
            <a:r>
              <a:rPr lang="en-US" sz="2000" dirty="0">
                <a:hlinkClick r:id="rId4"/>
              </a:rPr>
              <a:t>https://www.youtube.com/watch?v=bum_19loj9A&amp;list=PLBZBJbE_rGRV8D7XZ08LK6z-4zPoWzu5H</a:t>
            </a:r>
            <a:endParaRPr lang="en-US" sz="2000" dirty="0"/>
          </a:p>
          <a:p>
            <a:pPr marL="260350" indent="-285750">
              <a:buFont typeface="Arial" panose="020B0604020202020204" pitchFamily="34" charset="0"/>
              <a:buChar char="•"/>
            </a:pPr>
            <a:r>
              <a:rPr lang="en-US" dirty="0"/>
              <a:t>Big O Quadratic Time Complexity</a:t>
            </a:r>
            <a:endParaRPr lang="en-US" sz="2000" dirty="0"/>
          </a:p>
          <a:p>
            <a:pPr marL="742950" lvl="1" indent="-285750">
              <a:buFont typeface="Arial" panose="020B0604020202020204" pitchFamily="34" charset="0"/>
              <a:buChar char="•"/>
            </a:pPr>
            <a:r>
              <a:rPr lang="en-US" sz="2000" dirty="0">
                <a:hlinkClick r:id="rId5"/>
              </a:rPr>
              <a:t>https://jarednielsen.com/big-o-quadratic-time-complexity/</a:t>
            </a:r>
            <a:endParaRPr lang="en-US" sz="2000" dirty="0"/>
          </a:p>
          <a:p>
            <a:pPr marL="342900" lvl="0" indent="-342900" rtl="0" eaLnBrk="0" hangingPunct="0">
              <a:spcBef>
                <a:spcPts val="0"/>
              </a:spcBef>
              <a:buClrTx/>
              <a:buSzTx/>
              <a:buFont typeface="Arial" panose="020B0604020202020204" pitchFamily="34" charset="0"/>
              <a:buChar char="•"/>
              <a:defRPr/>
            </a:pPr>
            <a:r>
              <a:rPr lang="en-US" dirty="0"/>
              <a:t>Big O Notation - explained as easily as possible</a:t>
            </a:r>
          </a:p>
          <a:p>
            <a:pPr marL="800100" lvl="7" indent="-342900" eaLnBrk="0">
              <a:buFont typeface="Arial" panose="020B0604020202020204" pitchFamily="34" charset="0"/>
              <a:buChar char="•"/>
            </a:pPr>
            <a:r>
              <a:rPr lang="en-US" sz="2000" dirty="0">
                <a:hlinkClick r:id="rId6"/>
              </a:rPr>
              <a:t>https://thatcomputerscientist.com/big-o-notation-explained-as-easily-as-possible</a:t>
            </a:r>
            <a:endParaRPr lang="en-US" sz="2000" dirty="0"/>
          </a:p>
          <a:p>
            <a:pPr marL="342900" lvl="6" indent="-342900" eaLnBrk="0">
              <a:buFont typeface="Arial" panose="020B0604020202020204" pitchFamily="34" charset="0"/>
              <a:buChar char="•"/>
            </a:pPr>
            <a:r>
              <a:rPr lang="en-US" dirty="0" err="1"/>
              <a:t>Analysing</a:t>
            </a:r>
            <a:r>
              <a:rPr lang="en-US" dirty="0"/>
              <a:t> Algorithms: Worst Case Running Time</a:t>
            </a:r>
          </a:p>
          <a:p>
            <a:pPr marL="800100" lvl="8" indent="-342900" eaLnBrk="0">
              <a:buFont typeface="Arial" panose="020B0604020202020204" pitchFamily="34" charset="0"/>
              <a:buChar char="•"/>
            </a:pPr>
            <a:r>
              <a:rPr lang="en-US" sz="2000" dirty="0">
                <a:hlinkClick r:id="rId7"/>
              </a:rPr>
              <a:t>https://thatcomputerscientist.com/analysing-algorithms-worst-case-running-time</a:t>
            </a:r>
            <a:endParaRPr lang="en-US" sz="2000" dirty="0"/>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21017791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5"/>
          <p:cNvPicPr>
            <a:picLocks noChangeAspect="1" noChangeArrowheads="1"/>
          </p:cNvPicPr>
          <p:nvPr/>
        </p:nvPicPr>
        <p:blipFill>
          <a:blip r:embed="rId3" cstate="print"/>
          <a:srcRect/>
          <a:stretch>
            <a:fillRect/>
          </a:stretch>
        </p:blipFill>
        <p:spPr bwMode="auto">
          <a:xfrm>
            <a:off x="457200" y="5562600"/>
            <a:ext cx="1257300" cy="631825"/>
          </a:xfrm>
          <a:prstGeom prst="rect">
            <a:avLst/>
          </a:prstGeom>
          <a:noFill/>
          <a:ln w="9525">
            <a:noFill/>
            <a:miter lim="800000"/>
            <a:headEnd/>
            <a:tailEnd/>
          </a:ln>
        </p:spPr>
      </p:pic>
      <p:pic>
        <p:nvPicPr>
          <p:cNvPr id="20484" name="Picture 2"/>
          <p:cNvPicPr>
            <a:picLocks noChangeAspect="1" noChangeArrowheads="1"/>
          </p:cNvPicPr>
          <p:nvPr/>
        </p:nvPicPr>
        <p:blipFill>
          <a:blip r:embed="rId4" cstate="print"/>
          <a:srcRect/>
          <a:stretch>
            <a:fillRect/>
          </a:stretch>
        </p:blipFill>
        <p:spPr bwMode="auto">
          <a:xfrm>
            <a:off x="457200" y="3781441"/>
            <a:ext cx="8202444" cy="2412984"/>
          </a:xfrm>
          <a:prstGeom prst="rect">
            <a:avLst/>
          </a:prstGeom>
          <a:noFill/>
          <a:ln w="9525">
            <a:noFill/>
            <a:miter lim="800000"/>
            <a:headEnd/>
            <a:tailEnd/>
          </a:ln>
        </p:spPr>
      </p:pic>
      <p:pic>
        <p:nvPicPr>
          <p:cNvPr id="20485" name="Picture 5"/>
          <p:cNvPicPr>
            <a:picLocks noChangeAspect="1" noChangeArrowheads="1"/>
          </p:cNvPicPr>
          <p:nvPr/>
        </p:nvPicPr>
        <p:blipFill>
          <a:blip r:embed="rId5" cstate="print"/>
          <a:srcRect/>
          <a:stretch>
            <a:fillRect/>
          </a:stretch>
        </p:blipFill>
        <p:spPr bwMode="auto">
          <a:xfrm>
            <a:off x="457200" y="2018843"/>
            <a:ext cx="8143875" cy="1609725"/>
          </a:xfrm>
          <a:prstGeom prst="rect">
            <a:avLst/>
          </a:prstGeom>
          <a:noFill/>
          <a:ln w="9525">
            <a:noFill/>
            <a:miter lim="800000"/>
            <a:headEnd/>
            <a:tailEnd/>
          </a:ln>
        </p:spPr>
      </p:pic>
      <p:sp>
        <p:nvSpPr>
          <p:cNvPr id="6" name="Rectangle 5"/>
          <p:cNvSpPr/>
          <p:nvPr/>
        </p:nvSpPr>
        <p:spPr>
          <a:xfrm>
            <a:off x="5586760" y="6434254"/>
            <a:ext cx="3468029" cy="4237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0">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Helvetica"/>
              <a:cs typeface="Helvetica"/>
              <a:sym typeface="Arial"/>
            </a:endParaRPr>
          </a:p>
        </p:txBody>
      </p:sp>
      <p:sp>
        <p:nvSpPr>
          <p:cNvPr id="10" name="Rectangle 2">
            <a:extLst>
              <a:ext uri="{FF2B5EF4-FFF2-40B4-BE49-F238E27FC236}">
                <a16:creationId xmlns:a16="http://schemas.microsoft.com/office/drawing/2014/main" id="{4CFE8F9F-9125-4820-9287-F57115D5279A}"/>
              </a:ext>
            </a:extLst>
          </p:cNvPr>
          <p:cNvSpPr>
            <a:spLocks noGrp="1" noChangeArrowheads="1"/>
          </p:cNvSpPr>
          <p:nvPr>
            <p:ph type="title"/>
          </p:nvPr>
        </p:nvSpPr>
        <p:spPr>
          <a:xfrm>
            <a:off x="443621" y="138369"/>
            <a:ext cx="8229601" cy="866842"/>
          </a:xfrm>
        </p:spPr>
        <p:txBody>
          <a:bodyPr>
            <a:noAutofit/>
          </a:bodyPr>
          <a:lstStyle/>
          <a:p>
            <a:r>
              <a:rPr lang="en-US" sz="4000" dirty="0">
                <a:cs typeface="Lucida Sans" pitchFamily="34" charset="0"/>
              </a:rPr>
              <a:t>Trade Off Analysis</a:t>
            </a:r>
          </a:p>
        </p:txBody>
      </p:sp>
      <p:sp>
        <p:nvSpPr>
          <p:cNvPr id="7" name="TextBox 9"/>
          <p:cNvSpPr txBox="1">
            <a:spLocks noChangeArrowheads="1"/>
          </p:cNvSpPr>
          <p:nvPr/>
        </p:nvSpPr>
        <p:spPr bwMode="auto">
          <a:xfrm>
            <a:off x="528320" y="1071128"/>
            <a:ext cx="7650480" cy="707886"/>
          </a:xfrm>
          <a:prstGeom prst="rect">
            <a:avLst/>
          </a:prstGeom>
          <a:noFill/>
          <a:ln w="9525">
            <a:noFill/>
            <a:miter lim="800000"/>
            <a:headEnd/>
            <a:tailEnd/>
          </a:ln>
        </p:spPr>
        <p:txBody>
          <a:bodyPr wrap="square">
            <a:spAutoFit/>
          </a:bodyPr>
          <a:lstStyle/>
          <a:p>
            <a:pPr marL="342900" marR="0" lvl="0" indent="-342900" algn="l" defTabSz="914400"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Arial"/>
                <a:cs typeface="Arial"/>
                <a:sym typeface="Arial"/>
              </a:rPr>
              <a:t>A flower shop has multiple deliveries to make.  What algorithm should they use?</a:t>
            </a:r>
          </a:p>
        </p:txBody>
      </p:sp>
    </p:spTree>
    <p:extLst>
      <p:ext uri="{BB962C8B-B14F-4D97-AF65-F5344CB8AC3E}">
        <p14:creationId xmlns:p14="http://schemas.microsoft.com/office/powerpoint/2010/main" val="1036112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4"/>
          <p:cNvSpPr txBox="1">
            <a:spLocks noGrp="1"/>
          </p:cNvSpPr>
          <p:nvPr>
            <p:ph type="title"/>
          </p:nvPr>
        </p:nvSpPr>
        <p:spPr>
          <a:xfrm>
            <a:off x="315309" y="190005"/>
            <a:ext cx="8456157" cy="816042"/>
          </a:xfrm>
          <a:prstGeom prst="rect">
            <a:avLst/>
          </a:prstGeom>
        </p:spPr>
        <p:txBody>
          <a:bodyPr>
            <a:normAutofit fontScale="90000"/>
          </a:bodyPr>
          <a:lstStyle/>
          <a:p>
            <a:r>
              <a:rPr lang="en-US" dirty="0"/>
              <a:t>What’s an Algorithm?</a:t>
            </a:r>
            <a:endParaRPr dirty="0"/>
          </a:p>
        </p:txBody>
      </p:sp>
      <p:pic>
        <p:nvPicPr>
          <p:cNvPr id="3" name="Picture 2">
            <a:extLst>
              <a:ext uri="{FF2B5EF4-FFF2-40B4-BE49-F238E27FC236}">
                <a16:creationId xmlns:a16="http://schemas.microsoft.com/office/drawing/2014/main" id="{970F39F2-89BD-4663-8F0A-5B8DF4D9CF6F}"/>
              </a:ext>
            </a:extLst>
          </p:cNvPr>
          <p:cNvPicPr>
            <a:picLocks noChangeAspect="1"/>
          </p:cNvPicPr>
          <p:nvPr/>
        </p:nvPicPr>
        <p:blipFill>
          <a:blip r:embed="rId3"/>
          <a:stretch>
            <a:fillRect/>
          </a:stretch>
        </p:blipFill>
        <p:spPr>
          <a:xfrm>
            <a:off x="624734" y="1383171"/>
            <a:ext cx="6487824" cy="3677560"/>
          </a:xfrm>
          <a:prstGeom prst="rect">
            <a:avLst/>
          </a:prstGeom>
        </p:spPr>
      </p:pic>
      <p:sp>
        <p:nvSpPr>
          <p:cNvPr id="6" name="Rectangle 5">
            <a:extLst>
              <a:ext uri="{FF2B5EF4-FFF2-40B4-BE49-F238E27FC236}">
                <a16:creationId xmlns:a16="http://schemas.microsoft.com/office/drawing/2014/main" id="{E4AAEB9B-1850-4D0F-8B3D-FDEF0F2021E5}"/>
              </a:ext>
            </a:extLst>
          </p:cNvPr>
          <p:cNvSpPr/>
          <p:nvPr/>
        </p:nvSpPr>
        <p:spPr>
          <a:xfrm>
            <a:off x="624734" y="5474829"/>
            <a:ext cx="6487824" cy="400110"/>
          </a:xfrm>
          <a:prstGeom prst="rect">
            <a:avLst/>
          </a:prstGeom>
        </p:spPr>
        <p:txBody>
          <a:bodyPr wrap="square">
            <a:spAutoFit/>
          </a:bodyPr>
          <a:lstStyle/>
          <a:p>
            <a:pPr marL="171450" lvl="0" indent="-171450" defTabSz="457200" hangingPunct="1">
              <a:buFont typeface="Arial" panose="020B0604020202020204" pitchFamily="34" charset="0"/>
              <a:buChar char="•"/>
              <a:defRPr/>
            </a:pPr>
            <a:r>
              <a:rPr lang="en-US" sz="2000" dirty="0">
                <a:hlinkClick r:id="rId4"/>
              </a:rPr>
              <a:t>https://www.merriam-webster.com/dictionary/algorithm</a:t>
            </a:r>
            <a:endParaRPr lang="en-US" sz="2000" dirty="0"/>
          </a:p>
        </p:txBody>
      </p:sp>
    </p:spTree>
    <p:extLst>
      <p:ext uri="{BB962C8B-B14F-4D97-AF65-F5344CB8AC3E}">
        <p14:creationId xmlns:p14="http://schemas.microsoft.com/office/powerpoint/2010/main" val="141290167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4"/>
          <p:cNvSpPr txBox="1">
            <a:spLocks noGrp="1"/>
          </p:cNvSpPr>
          <p:nvPr>
            <p:ph type="title"/>
          </p:nvPr>
        </p:nvSpPr>
        <p:spPr>
          <a:xfrm>
            <a:off x="498657" y="190005"/>
            <a:ext cx="8272810" cy="816042"/>
          </a:xfrm>
          <a:prstGeom prst="rect">
            <a:avLst/>
          </a:prstGeom>
        </p:spPr>
        <p:txBody>
          <a:bodyPr>
            <a:normAutofit fontScale="90000"/>
          </a:bodyPr>
          <a:lstStyle/>
          <a:p>
            <a:r>
              <a:rPr lang="en-US" dirty="0"/>
              <a:t>Algorithm</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372" y="1125739"/>
            <a:ext cx="7181200" cy="3439829"/>
          </a:xfrm>
          <a:prstGeom prst="rect">
            <a:avLst/>
          </a:prstGeom>
        </p:spPr>
      </p:pic>
      <p:sp>
        <p:nvSpPr>
          <p:cNvPr id="6" name="Rectangle 5">
            <a:extLst>
              <a:ext uri="{FF2B5EF4-FFF2-40B4-BE49-F238E27FC236}">
                <a16:creationId xmlns:a16="http://schemas.microsoft.com/office/drawing/2014/main" id="{5C18D3AE-3C10-4027-960D-183175B3B657}"/>
              </a:ext>
            </a:extLst>
          </p:cNvPr>
          <p:cNvSpPr/>
          <p:nvPr/>
        </p:nvSpPr>
        <p:spPr>
          <a:xfrm>
            <a:off x="733096" y="5122313"/>
            <a:ext cx="7677808" cy="400110"/>
          </a:xfrm>
          <a:prstGeom prst="rect">
            <a:avLst/>
          </a:prstGeom>
        </p:spPr>
        <p:txBody>
          <a:bodyPr wrap="square">
            <a:spAutoFit/>
          </a:bodyPr>
          <a:lstStyle/>
          <a:p>
            <a:pPr marL="285750" indent="-285750">
              <a:buFont typeface="Arial" panose="020B0604020202020204" pitchFamily="34" charset="0"/>
              <a:buChar char="•"/>
            </a:pPr>
            <a:r>
              <a:rPr lang="en-US" sz="2000" dirty="0">
                <a:hlinkClick r:id="rId4"/>
              </a:rPr>
              <a:t>https://levelup.gitconnected.com/algorithms-3bd92fa4155f</a:t>
            </a:r>
            <a:endParaRPr lang="en-US" sz="2000" dirty="0"/>
          </a:p>
        </p:txBody>
      </p:sp>
    </p:spTree>
    <p:extLst>
      <p:ext uri="{BB962C8B-B14F-4D97-AF65-F5344CB8AC3E}">
        <p14:creationId xmlns:p14="http://schemas.microsoft.com/office/powerpoint/2010/main" val="26678837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4"/>
          <p:cNvSpPr txBox="1">
            <a:spLocks noGrp="1"/>
          </p:cNvSpPr>
          <p:nvPr>
            <p:ph type="title"/>
          </p:nvPr>
        </p:nvSpPr>
        <p:spPr>
          <a:xfrm>
            <a:off x="258233" y="190005"/>
            <a:ext cx="8513234" cy="816042"/>
          </a:xfrm>
          <a:prstGeom prst="rect">
            <a:avLst/>
          </a:prstGeom>
        </p:spPr>
        <p:txBody>
          <a:bodyPr>
            <a:normAutofit fontScale="90000"/>
          </a:bodyPr>
          <a:lstStyle/>
          <a:p>
            <a:r>
              <a:rPr lang="en-US" dirty="0"/>
              <a:t>Algorithm</a:t>
            </a:r>
            <a:endParaRPr dirty="0"/>
          </a:p>
        </p:txBody>
      </p:sp>
      <p:sp>
        <p:nvSpPr>
          <p:cNvPr id="71" name="Content Placeholder 5"/>
          <p:cNvSpPr txBox="1">
            <a:spLocks noGrp="1"/>
          </p:cNvSpPr>
          <p:nvPr>
            <p:ph type="body" idx="1"/>
          </p:nvPr>
        </p:nvSpPr>
        <p:spPr>
          <a:xfrm>
            <a:off x="482845" y="1159583"/>
            <a:ext cx="7811762" cy="4500238"/>
          </a:xfrm>
          <a:prstGeom prst="rect">
            <a:avLst/>
          </a:prstGeom>
        </p:spPr>
        <p:txBody>
          <a:bodyPr>
            <a:normAutofit/>
          </a:bodyPr>
          <a:lstStyle/>
          <a:p>
            <a:pPr marL="260350" indent="-285750">
              <a:buFont typeface="Arial" panose="020B0604020202020204" pitchFamily="34" charset="0"/>
              <a:buChar char="•"/>
            </a:pPr>
            <a:r>
              <a:rPr lang="en-US" dirty="0"/>
              <a:t>Algorithm is evaluated based on two characteristics: the </a:t>
            </a:r>
            <a:r>
              <a:rPr lang="en-US" i="1" dirty="0"/>
              <a:t>time</a:t>
            </a:r>
            <a:r>
              <a:rPr lang="en-US" dirty="0"/>
              <a:t> and the </a:t>
            </a:r>
            <a:r>
              <a:rPr lang="en-US" i="1" dirty="0"/>
              <a:t>space</a:t>
            </a:r>
            <a:r>
              <a:rPr lang="en-US" dirty="0"/>
              <a:t> the algorithm uses as a function of the dataset's size </a:t>
            </a:r>
          </a:p>
          <a:p>
            <a:pPr marL="742950" lvl="1" indent="-285750">
              <a:buFont typeface="Arial" panose="020B0604020202020204" pitchFamily="34" charset="0"/>
              <a:buChar char="•"/>
            </a:pPr>
            <a:r>
              <a:rPr lang="en-US" sz="2000" dirty="0"/>
              <a:t>These are known as the </a:t>
            </a:r>
            <a:r>
              <a:rPr lang="en-US" sz="2000" b="1" i="1" dirty="0"/>
              <a:t>Time Complexity</a:t>
            </a:r>
            <a:r>
              <a:rPr lang="en-US" sz="2000" dirty="0"/>
              <a:t> and </a:t>
            </a:r>
            <a:r>
              <a:rPr lang="en-US" sz="2000" b="1" i="1" dirty="0"/>
              <a:t>Space Complexity</a:t>
            </a:r>
            <a:r>
              <a:rPr lang="en-US" sz="2000" dirty="0"/>
              <a:t> respectively</a:t>
            </a:r>
          </a:p>
          <a:p>
            <a:pPr marL="260350" indent="-285750">
              <a:buFont typeface="Arial" panose="020B0604020202020204" pitchFamily="34" charset="0"/>
              <a:buChar char="•"/>
            </a:pPr>
            <a:r>
              <a:rPr lang="en-US" dirty="0"/>
              <a:t>Algorithms</a:t>
            </a:r>
          </a:p>
          <a:p>
            <a:pPr marL="742950" lvl="1" indent="-285750">
              <a:buFont typeface="Arial" panose="020B0604020202020204" pitchFamily="34" charset="0"/>
              <a:buChar char="•"/>
            </a:pPr>
            <a:r>
              <a:rPr lang="en-US" sz="2000" dirty="0">
                <a:hlinkClick r:id="rId3"/>
              </a:rPr>
              <a:t>https://levelup.gitconnected.com/algorithms-3bd92fa4155f</a:t>
            </a:r>
            <a:endParaRPr lang="en-US" sz="2000" dirty="0"/>
          </a:p>
          <a:p>
            <a:pPr marL="260350" indent="-285750">
              <a:buFont typeface="Arial" panose="020B0604020202020204" pitchFamily="34" charset="0"/>
              <a:buChar char="•"/>
            </a:pPr>
            <a:r>
              <a:rPr lang="en-US" dirty="0"/>
              <a:t>Performance of an algorithm</a:t>
            </a:r>
          </a:p>
          <a:p>
            <a:pPr marL="742950" lvl="1" indent="-285750">
              <a:buFont typeface="Arial" panose="020B0604020202020204" pitchFamily="34" charset="0"/>
              <a:buChar char="•"/>
            </a:pPr>
            <a:r>
              <a:rPr lang="en-US" sz="2000" dirty="0"/>
              <a:t>Big </a:t>
            </a:r>
            <a:r>
              <a:rPr lang="en-US" sz="2000"/>
              <a:t>O Notation</a:t>
            </a:r>
            <a:endParaRPr lang="en-US" sz="2000"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407224275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p:cNvSpPr txBox="1">
            <a:spLocks noGrp="1"/>
          </p:cNvSpPr>
          <p:nvPr>
            <p:ph type="title"/>
          </p:nvPr>
        </p:nvSpPr>
        <p:spPr>
          <a:prstGeom prst="rect">
            <a:avLst/>
          </a:prstGeom>
        </p:spPr>
        <p:txBody>
          <a:bodyPr>
            <a:normAutofit/>
          </a:bodyPr>
          <a:lstStyle/>
          <a:p>
            <a:r>
              <a:rPr lang="en-US" sz="4000" dirty="0"/>
              <a:t>Code Expectations</a:t>
            </a:r>
            <a:endParaRPr sz="4000" dirty="0"/>
          </a:p>
        </p:txBody>
      </p:sp>
      <p:sp>
        <p:nvSpPr>
          <p:cNvPr id="50" name="Content Placeholder 2"/>
          <p:cNvSpPr txBox="1">
            <a:spLocks noGrp="1"/>
          </p:cNvSpPr>
          <p:nvPr>
            <p:ph type="body" idx="1"/>
          </p:nvPr>
        </p:nvSpPr>
        <p:spPr>
          <a:xfrm>
            <a:off x="618066" y="1030687"/>
            <a:ext cx="8229601" cy="5275520"/>
          </a:xfrm>
          <a:prstGeom prst="rect">
            <a:avLst/>
          </a:prstGeom>
        </p:spPr>
        <p:txBody>
          <a:bodyPr>
            <a:normAutofit fontScale="92500" lnSpcReduction="20000"/>
          </a:bodyPr>
          <a:lstStyle/>
          <a:p>
            <a:r>
              <a:rPr lang="en-US" sz="2600" dirty="0"/>
              <a:t>What are the expectations thus far?</a:t>
            </a:r>
          </a:p>
          <a:p>
            <a:r>
              <a:rPr lang="en-US" sz="2600" dirty="0"/>
              <a:t>Code efficiency</a:t>
            </a:r>
          </a:p>
          <a:p>
            <a:pPr lvl="1"/>
            <a:r>
              <a:rPr lang="en-US" sz="2200" dirty="0"/>
              <a:t>How do we measure efficiency?</a:t>
            </a:r>
          </a:p>
          <a:p>
            <a:pPr lvl="1"/>
            <a:r>
              <a:rPr lang="en-US" sz="2200" b="1" dirty="0"/>
              <a:t>Space vs. time analysis</a:t>
            </a:r>
          </a:p>
          <a:p>
            <a:pPr lvl="1"/>
            <a:r>
              <a:rPr lang="en-US" sz="2200" dirty="0">
                <a:solidFill>
                  <a:srgbClr val="7030A0"/>
                </a:solidFill>
              </a:rPr>
              <a:t>What’s more important, time vs. space and why?</a:t>
            </a:r>
            <a:endParaRPr lang="en-US" sz="2200" dirty="0"/>
          </a:p>
          <a:p>
            <a:r>
              <a:rPr sz="2600" dirty="0"/>
              <a:t>Computers are faster, have larger memories</a:t>
            </a:r>
          </a:p>
          <a:p>
            <a:pPr lvl="1"/>
            <a:r>
              <a:rPr sz="2200" dirty="0"/>
              <a:t>S</a:t>
            </a:r>
            <a:r>
              <a:rPr lang="en-US" sz="2200" dirty="0"/>
              <a:t>hould we still </a:t>
            </a:r>
            <a:r>
              <a:rPr sz="2200" dirty="0"/>
              <a:t>worry about </a:t>
            </a:r>
            <a:r>
              <a:rPr lang="en-US" sz="2200" dirty="0"/>
              <a:t>code efficiency</a:t>
            </a:r>
            <a:r>
              <a:rPr sz="2200" dirty="0"/>
              <a:t>?</a:t>
            </a:r>
          </a:p>
          <a:p>
            <a:r>
              <a:rPr lang="en-US" sz="2600" b="1" dirty="0"/>
              <a:t>N : Number of elements </a:t>
            </a:r>
            <a:r>
              <a:rPr lang="en-US" sz="2600" dirty="0"/>
              <a:t>(amount of data)</a:t>
            </a:r>
          </a:p>
          <a:p>
            <a:pPr lvl="1"/>
            <a:r>
              <a:rPr lang="en-US" sz="2200" dirty="0"/>
              <a:t>CMSC203: 0 &lt;= n &lt;= 50</a:t>
            </a:r>
          </a:p>
          <a:p>
            <a:pPr lvl="1"/>
            <a:r>
              <a:rPr lang="en-US" sz="2200" dirty="0"/>
              <a:t>CMSC204: Think </a:t>
            </a:r>
            <a:r>
              <a:rPr lang="en-US" sz="2200" b="1" dirty="0">
                <a:solidFill>
                  <a:srgbClr val="7030A0"/>
                </a:solidFill>
              </a:rPr>
              <a:t>Big Data</a:t>
            </a:r>
            <a:endParaRPr lang="en-US" sz="2200" dirty="0"/>
          </a:p>
          <a:p>
            <a:r>
              <a:rPr lang="en-US" sz="2600" dirty="0"/>
              <a:t>Don’t overlook readability</a:t>
            </a:r>
          </a:p>
          <a:p>
            <a:pPr marL="101600" indent="0">
              <a:buNone/>
            </a:pPr>
            <a:endParaRPr dirty="0"/>
          </a:p>
        </p:txBody>
      </p:sp>
    </p:spTree>
    <p:extLst>
      <p:ext uri="{BB962C8B-B14F-4D97-AF65-F5344CB8AC3E}">
        <p14:creationId xmlns:p14="http://schemas.microsoft.com/office/powerpoint/2010/main" val="228157548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Content Placeholder 2"/>
          <p:cNvSpPr txBox="1"/>
          <p:nvPr/>
        </p:nvSpPr>
        <p:spPr>
          <a:xfrm>
            <a:off x="625032" y="1108802"/>
            <a:ext cx="7953720" cy="60764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lvl1pPr marL="304800" indent="-203200">
              <a:spcBef>
                <a:spcPts val="1500"/>
              </a:spcBef>
              <a:buClr>
                <a:srgbClr val="007FA3"/>
              </a:buClr>
              <a:buSzPct val="100000"/>
              <a:buFont typeface="Arial"/>
              <a:buChar char="•"/>
              <a:defRPr sz="2400"/>
            </a:lvl1pPr>
          </a:lstStyle>
          <a:p>
            <a:pPr marL="304800" marR="0" lvl="0" indent="-203200" algn="l" defTabSz="914400" rtl="0" eaLnBrk="1" fontAlgn="auto" latinLnBrk="0" hangingPunct="0">
              <a:lnSpc>
                <a:spcPct val="100000"/>
              </a:lnSpc>
              <a:spcBef>
                <a:spcPts val="1500"/>
              </a:spcBef>
              <a:spcAft>
                <a:spcPts val="0"/>
              </a:spcAft>
              <a:buClr>
                <a:srgbClr val="007FA3"/>
              </a:buClr>
              <a:buSzPct val="100000"/>
              <a:buFont typeface="Arial"/>
              <a:buChar char="•"/>
              <a:tabLst/>
              <a:defRPr/>
            </a:pPr>
            <a:r>
              <a:rPr kumimoji="0" sz="2400" b="0" i="0" u="none" strike="noStrike" kern="0" cap="none" spc="0" normalizeH="0" baseline="0" noProof="0" dirty="0">
                <a:ln>
                  <a:noFill/>
                </a:ln>
                <a:solidFill>
                  <a:srgbClr val="000000"/>
                </a:solidFill>
                <a:effectLst/>
                <a:uLnTx/>
                <a:uFillTx/>
                <a:latin typeface="Arial"/>
                <a:cs typeface="Arial"/>
                <a:sym typeface="Arial"/>
              </a:rPr>
              <a:t>Consider the problem of summing</a:t>
            </a:r>
            <a:r>
              <a:rPr kumimoji="0" lang="en-US" sz="2400" b="0" i="0" u="none" strike="noStrike" kern="0" cap="none" spc="0" normalizeH="0" baseline="0" noProof="0" dirty="0">
                <a:ln>
                  <a:noFill/>
                </a:ln>
                <a:solidFill>
                  <a:srgbClr val="000000"/>
                </a:solidFill>
                <a:effectLst/>
                <a:uLnTx/>
                <a:uFillTx/>
                <a:latin typeface="Arial"/>
                <a:cs typeface="Arial"/>
                <a:sym typeface="Arial"/>
              </a:rPr>
              <a:t> (running total)</a:t>
            </a:r>
            <a:endParaRPr kumimoji="0" sz="2400" b="0" i="0" u="none" strike="noStrike" kern="0" cap="none" spc="0" normalizeH="0" baseline="0" noProof="0" dirty="0">
              <a:ln>
                <a:noFill/>
              </a:ln>
              <a:solidFill>
                <a:srgbClr val="000000"/>
              </a:solidFill>
              <a:effectLst/>
              <a:uLnTx/>
              <a:uFillTx/>
              <a:latin typeface="Arial"/>
              <a:cs typeface="Arial"/>
              <a:sym typeface="Arial"/>
            </a:endParaRPr>
          </a:p>
        </p:txBody>
      </p:sp>
      <p:sp>
        <p:nvSpPr>
          <p:cNvPr id="53" name="Title 1"/>
          <p:cNvSpPr txBox="1">
            <a:spLocks noGrp="1"/>
          </p:cNvSpPr>
          <p:nvPr>
            <p:ph type="title"/>
          </p:nvPr>
        </p:nvSpPr>
        <p:spPr>
          <a:xfrm>
            <a:off x="625032" y="184650"/>
            <a:ext cx="8048539" cy="837448"/>
          </a:xfrm>
          <a:prstGeom prst="rect">
            <a:avLst/>
          </a:prstGeom>
        </p:spPr>
        <p:txBody>
          <a:bodyPr>
            <a:normAutofit fontScale="90000"/>
          </a:bodyPr>
          <a:lstStyle/>
          <a:p>
            <a:r>
              <a:rPr dirty="0"/>
              <a:t>Importance of Efficiency</a:t>
            </a:r>
          </a:p>
        </p:txBody>
      </p:sp>
      <p:graphicFrame>
        <p:nvGraphicFramePr>
          <p:cNvPr id="55" name="Table"/>
          <p:cNvGraphicFramePr/>
          <p:nvPr>
            <p:extLst/>
          </p:nvPr>
        </p:nvGraphicFramePr>
        <p:xfrm>
          <a:off x="1042484" y="2506858"/>
          <a:ext cx="7421894" cy="2325184"/>
        </p:xfrm>
        <a:graphic>
          <a:graphicData uri="http://schemas.openxmlformats.org/drawingml/2006/table">
            <a:tbl>
              <a:tblPr firstRow="1" bandRow="1">
                <a:tableStyleId>{4C3C2611-4C71-4FC5-86AE-919BDF0F9419}</a:tableStyleId>
              </a:tblPr>
              <a:tblGrid>
                <a:gridCol w="2508220">
                  <a:extLst>
                    <a:ext uri="{9D8B030D-6E8A-4147-A177-3AD203B41FA5}">
                      <a16:colId xmlns:a16="http://schemas.microsoft.com/office/drawing/2014/main" val="20000"/>
                    </a:ext>
                  </a:extLst>
                </a:gridCol>
                <a:gridCol w="2721250">
                  <a:extLst>
                    <a:ext uri="{9D8B030D-6E8A-4147-A177-3AD203B41FA5}">
                      <a16:colId xmlns:a16="http://schemas.microsoft.com/office/drawing/2014/main" val="20001"/>
                    </a:ext>
                  </a:extLst>
                </a:gridCol>
                <a:gridCol w="2192424">
                  <a:extLst>
                    <a:ext uri="{9D8B030D-6E8A-4147-A177-3AD203B41FA5}">
                      <a16:colId xmlns:a16="http://schemas.microsoft.com/office/drawing/2014/main" val="20002"/>
                    </a:ext>
                  </a:extLst>
                </a:gridCol>
              </a:tblGrid>
              <a:tr h="379397">
                <a:tc>
                  <a:txBody>
                    <a:bodyPr/>
                    <a:lstStyle/>
                    <a:p>
                      <a:pPr algn="ctr">
                        <a:defRPr sz="1800" b="0">
                          <a:solidFill>
                            <a:srgbClr val="000000"/>
                          </a:solidFill>
                        </a:defRPr>
                      </a:pPr>
                      <a:r>
                        <a:rPr sz="1400" b="1" dirty="0">
                          <a:solidFill>
                            <a:srgbClr val="FFFFFF"/>
                          </a:solidFill>
                        </a:rPr>
                        <a:t>Algorithm A</a:t>
                      </a:r>
                    </a:p>
                  </a:txBody>
                  <a:tcPr marL="0" marR="0" marT="0" marB="0" anchor="b"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38100">
                      <a:solidFill>
                        <a:schemeClr val="accent1">
                          <a:lumOff val="-5882"/>
                        </a:schemeClr>
                      </a:solidFill>
                    </a:lnB>
                  </a:tcPr>
                </a:tc>
                <a:tc>
                  <a:txBody>
                    <a:bodyPr/>
                    <a:lstStyle/>
                    <a:p>
                      <a:pPr algn="ctr">
                        <a:defRPr sz="1800" b="0">
                          <a:solidFill>
                            <a:srgbClr val="000000"/>
                          </a:solidFill>
                        </a:defRPr>
                      </a:pPr>
                      <a:r>
                        <a:rPr sz="1400" b="1" dirty="0">
                          <a:solidFill>
                            <a:srgbClr val="FFFFFF"/>
                          </a:solidFill>
                        </a:rPr>
                        <a:t>Algorithm B</a:t>
                      </a:r>
                    </a:p>
                  </a:txBody>
                  <a:tcPr marL="0" marR="0" marT="0" marB="0" anchor="b"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38100">
                      <a:solidFill>
                        <a:schemeClr val="accent1">
                          <a:lumOff val="-5882"/>
                        </a:schemeClr>
                      </a:solidFill>
                    </a:lnB>
                  </a:tcPr>
                </a:tc>
                <a:tc>
                  <a:txBody>
                    <a:bodyPr/>
                    <a:lstStyle/>
                    <a:p>
                      <a:pPr algn="ctr">
                        <a:defRPr sz="1800" b="0">
                          <a:solidFill>
                            <a:srgbClr val="000000"/>
                          </a:solidFill>
                        </a:defRPr>
                      </a:pPr>
                      <a:r>
                        <a:rPr sz="1400" b="1">
                          <a:solidFill>
                            <a:srgbClr val="FFFFFF"/>
                          </a:solidFill>
                        </a:rPr>
                        <a:t>Algorithm C</a:t>
                      </a:r>
                    </a:p>
                  </a:txBody>
                  <a:tcPr marL="0" marR="0" marT="0" marB="0" anchor="b"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38100">
                      <a:solidFill>
                        <a:schemeClr val="accent1">
                          <a:lumOff val="-5882"/>
                        </a:schemeClr>
                      </a:solidFill>
                    </a:lnB>
                  </a:tcPr>
                </a:tc>
                <a:extLst>
                  <a:ext uri="{0D108BD9-81ED-4DB2-BD59-A6C34878D82A}">
                    <a16:rowId xmlns:a16="http://schemas.microsoft.com/office/drawing/2014/main" val="10000"/>
                  </a:ext>
                </a:extLst>
              </a:tr>
              <a:tr h="1945787">
                <a:tc>
                  <a:txBody>
                    <a:bodyPr/>
                    <a:lstStyle/>
                    <a:p>
                      <a:pPr algn="l" defTabSz="344804">
                        <a:tabLst>
                          <a:tab pos="342900" algn="l"/>
                        </a:tabLst>
                        <a:defRPr sz="1300">
                          <a:latin typeface="Menlo"/>
                          <a:ea typeface="Menlo"/>
                          <a:cs typeface="Menlo"/>
                          <a:sym typeface="Menlo"/>
                        </a:defRPr>
                      </a:pPr>
                      <a:r>
                        <a:rPr lang="en-US" sz="2000" dirty="0">
                          <a:solidFill>
                            <a:srgbClr val="BA2DA2"/>
                          </a:solidFill>
                        </a:rPr>
                        <a:t>  </a:t>
                      </a:r>
                      <a:r>
                        <a:rPr lang="en-US" sz="1800" dirty="0" err="1">
                          <a:solidFill>
                            <a:srgbClr val="BA2DA2"/>
                          </a:solidFill>
                        </a:rPr>
                        <a:t>int</a:t>
                      </a:r>
                      <a:r>
                        <a:rPr sz="1800" dirty="0"/>
                        <a:t> sum = </a:t>
                      </a:r>
                      <a:r>
                        <a:rPr sz="1800" dirty="0">
                          <a:solidFill>
                            <a:srgbClr val="272AD8"/>
                          </a:solidFill>
                        </a:rPr>
                        <a:t>0</a:t>
                      </a:r>
                      <a:r>
                        <a:rPr sz="1800" dirty="0"/>
                        <a:t>;</a:t>
                      </a:r>
                      <a:endParaRPr sz="1800" dirty="0">
                        <a:latin typeface="+mn-lt"/>
                        <a:ea typeface="+mn-ea"/>
                        <a:cs typeface="+mn-cs"/>
                        <a:sym typeface="Helvetica"/>
                      </a:endParaRPr>
                    </a:p>
                    <a:p>
                      <a:pPr algn="l" defTabSz="344804">
                        <a:tabLst>
                          <a:tab pos="342900" algn="l"/>
                        </a:tabLst>
                        <a:defRPr sz="1300">
                          <a:latin typeface="Menlo"/>
                          <a:ea typeface="Menlo"/>
                          <a:cs typeface="Menlo"/>
                          <a:sym typeface="Menlo"/>
                        </a:defRPr>
                      </a:pPr>
                      <a:r>
                        <a:rPr lang="en-US" sz="1800" dirty="0">
                          <a:solidFill>
                            <a:srgbClr val="BA2DA2"/>
                          </a:solidFill>
                        </a:rPr>
                        <a:t>  </a:t>
                      </a:r>
                      <a:r>
                        <a:rPr sz="1800" dirty="0">
                          <a:solidFill>
                            <a:srgbClr val="BA2DA2"/>
                          </a:solidFill>
                        </a:rPr>
                        <a:t>for</a:t>
                      </a:r>
                      <a:r>
                        <a:rPr sz="1800" dirty="0"/>
                        <a:t> (</a:t>
                      </a:r>
                      <a:r>
                        <a:rPr lang="en-US" sz="1800" dirty="0" err="1">
                          <a:solidFill>
                            <a:srgbClr val="BA2DA2"/>
                          </a:solidFill>
                        </a:rPr>
                        <a:t>int</a:t>
                      </a:r>
                      <a:r>
                        <a:rPr sz="1800" dirty="0"/>
                        <a:t> i = </a:t>
                      </a:r>
                      <a:r>
                        <a:rPr sz="1800" dirty="0">
                          <a:solidFill>
                            <a:srgbClr val="272AD8"/>
                          </a:solidFill>
                        </a:rPr>
                        <a:t>1</a:t>
                      </a:r>
                      <a:r>
                        <a:rPr sz="1800" dirty="0"/>
                        <a:t>; i &lt;= n; i++)</a:t>
                      </a:r>
                      <a:endParaRPr sz="1800" dirty="0">
                        <a:latin typeface="+mn-lt"/>
                        <a:ea typeface="+mn-ea"/>
                        <a:cs typeface="+mn-cs"/>
                        <a:sym typeface="Helvetica"/>
                      </a:endParaRPr>
                    </a:p>
                    <a:p>
                      <a:pPr algn="l" defTabSz="344804">
                        <a:tabLst>
                          <a:tab pos="342900" algn="l"/>
                        </a:tabLst>
                        <a:defRPr sz="1300">
                          <a:latin typeface="Menlo"/>
                          <a:ea typeface="Menlo"/>
                          <a:cs typeface="Menlo"/>
                          <a:sym typeface="Menlo"/>
                        </a:defRPr>
                      </a:pPr>
                      <a:r>
                        <a:rPr sz="1800" dirty="0"/>
                        <a:t>   </a:t>
                      </a:r>
                      <a:r>
                        <a:rPr lang="en-US" sz="1800" dirty="0"/>
                        <a:t>  </a:t>
                      </a:r>
                      <a:r>
                        <a:rPr sz="1800" dirty="0"/>
                        <a:t>sum = sum + i;</a:t>
                      </a:r>
                      <a:endParaRPr sz="1800" dirty="0">
                        <a:latin typeface="+mn-lt"/>
                        <a:ea typeface="+mn-ea"/>
                        <a:cs typeface="+mn-cs"/>
                        <a:sym typeface="Helvetica"/>
                      </a:endParaRPr>
                    </a:p>
                  </a:txBody>
                  <a:tcPr marL="0" marR="0" marT="0" marB="0" anchor="ctr" horzOverflow="overflow">
                    <a:lnL w="12700">
                      <a:solidFill>
                        <a:schemeClr val="accent1">
                          <a:lumOff val="-5882"/>
                        </a:schemeClr>
                      </a:solidFill>
                    </a:lnL>
                    <a:lnR w="12700">
                      <a:solidFill>
                        <a:schemeClr val="accent1">
                          <a:lumOff val="-5882"/>
                        </a:schemeClr>
                      </a:solidFill>
                    </a:lnR>
                    <a:lnT w="38100">
                      <a:solidFill>
                        <a:schemeClr val="accent1">
                          <a:lumOff val="-5882"/>
                        </a:schemeClr>
                      </a:solidFill>
                    </a:lnT>
                    <a:lnB w="12700">
                      <a:solidFill>
                        <a:schemeClr val="accent1">
                          <a:lumOff val="-5882"/>
                        </a:schemeClr>
                      </a:solidFill>
                    </a:lnB>
                    <a:noFill/>
                  </a:tcPr>
                </a:tc>
                <a:tc>
                  <a:txBody>
                    <a:bodyPr/>
                    <a:lstStyle/>
                    <a:p>
                      <a:pPr algn="l" defTabSz="344804">
                        <a:tabLst>
                          <a:tab pos="342900" algn="l"/>
                        </a:tabLst>
                        <a:defRPr sz="1300">
                          <a:latin typeface="Menlo"/>
                          <a:ea typeface="Menlo"/>
                          <a:cs typeface="Menlo"/>
                          <a:sym typeface="Menlo"/>
                        </a:defRPr>
                      </a:pPr>
                      <a:r>
                        <a:rPr lang="en-US" sz="1800" dirty="0"/>
                        <a:t> </a:t>
                      </a:r>
                      <a:r>
                        <a:rPr sz="1800" dirty="0"/>
                        <a:t>sum = </a:t>
                      </a:r>
                      <a:r>
                        <a:rPr sz="1800" dirty="0">
                          <a:solidFill>
                            <a:srgbClr val="272AD8"/>
                          </a:solidFill>
                        </a:rPr>
                        <a:t>0</a:t>
                      </a:r>
                      <a:r>
                        <a:rPr sz="1800" dirty="0"/>
                        <a:t>;</a:t>
                      </a:r>
                      <a:endParaRPr sz="1800" dirty="0">
                        <a:latin typeface="+mn-lt"/>
                        <a:ea typeface="+mn-ea"/>
                        <a:cs typeface="+mn-cs"/>
                        <a:sym typeface="Helvetica"/>
                      </a:endParaRPr>
                    </a:p>
                    <a:p>
                      <a:pPr algn="l" defTabSz="344804">
                        <a:tabLst>
                          <a:tab pos="342900" algn="l"/>
                        </a:tabLst>
                        <a:defRPr sz="1300">
                          <a:latin typeface="Menlo"/>
                          <a:ea typeface="Menlo"/>
                          <a:cs typeface="Menlo"/>
                          <a:sym typeface="Menlo"/>
                        </a:defRPr>
                      </a:pPr>
                      <a:r>
                        <a:rPr lang="en-US" sz="1800" dirty="0">
                          <a:solidFill>
                            <a:srgbClr val="BA2DA2"/>
                          </a:solidFill>
                        </a:rPr>
                        <a:t> </a:t>
                      </a:r>
                      <a:r>
                        <a:rPr sz="1800" dirty="0">
                          <a:solidFill>
                            <a:srgbClr val="BA2DA2"/>
                          </a:solidFill>
                        </a:rPr>
                        <a:t>for</a:t>
                      </a:r>
                      <a:r>
                        <a:rPr sz="1800" dirty="0"/>
                        <a:t> (</a:t>
                      </a:r>
                      <a:r>
                        <a:rPr lang="en-US" sz="1800" dirty="0" err="1">
                          <a:solidFill>
                            <a:srgbClr val="BA2DA2"/>
                          </a:solidFill>
                        </a:rPr>
                        <a:t>int</a:t>
                      </a:r>
                      <a:r>
                        <a:rPr sz="1800" dirty="0"/>
                        <a:t> i = </a:t>
                      </a:r>
                      <a:r>
                        <a:rPr sz="1800" dirty="0">
                          <a:solidFill>
                            <a:srgbClr val="272AD8"/>
                          </a:solidFill>
                        </a:rPr>
                        <a:t>1</a:t>
                      </a:r>
                      <a:r>
                        <a:rPr sz="1800" dirty="0"/>
                        <a:t>; i &lt;= n; i++)</a:t>
                      </a:r>
                      <a:endParaRPr sz="1800" dirty="0">
                        <a:latin typeface="+mn-lt"/>
                        <a:ea typeface="+mn-ea"/>
                        <a:cs typeface="+mn-cs"/>
                        <a:sym typeface="Helvetica"/>
                      </a:endParaRPr>
                    </a:p>
                    <a:p>
                      <a:pPr algn="l" defTabSz="344804">
                        <a:tabLst>
                          <a:tab pos="342900" algn="l"/>
                        </a:tabLst>
                        <a:defRPr sz="1300">
                          <a:latin typeface="Menlo"/>
                          <a:ea typeface="Menlo"/>
                          <a:cs typeface="Menlo"/>
                          <a:sym typeface="Menlo"/>
                        </a:defRPr>
                      </a:pPr>
                      <a:r>
                        <a:rPr lang="en-US" sz="1800" dirty="0"/>
                        <a:t> </a:t>
                      </a:r>
                      <a:r>
                        <a:rPr sz="1800" dirty="0"/>
                        <a:t>{</a:t>
                      </a:r>
                      <a:endParaRPr sz="1800" dirty="0">
                        <a:latin typeface="+mn-lt"/>
                        <a:ea typeface="+mn-ea"/>
                        <a:cs typeface="+mn-cs"/>
                        <a:sym typeface="Helvetica"/>
                      </a:endParaRPr>
                    </a:p>
                    <a:p>
                      <a:pPr algn="l" defTabSz="344804">
                        <a:tabLst>
                          <a:tab pos="342900" algn="l"/>
                        </a:tabLst>
                        <a:defRPr sz="1300">
                          <a:latin typeface="Menlo"/>
                          <a:ea typeface="Menlo"/>
                          <a:cs typeface="Menlo"/>
                          <a:sym typeface="Menlo"/>
                        </a:defRPr>
                      </a:pPr>
                      <a:r>
                        <a:rPr sz="1800" dirty="0"/>
                        <a:t>   </a:t>
                      </a:r>
                      <a:r>
                        <a:rPr sz="1800" dirty="0">
                          <a:solidFill>
                            <a:srgbClr val="BA2DA2"/>
                          </a:solidFill>
                        </a:rPr>
                        <a:t>for</a:t>
                      </a:r>
                      <a:r>
                        <a:rPr sz="1800" dirty="0"/>
                        <a:t> (</a:t>
                      </a:r>
                      <a:r>
                        <a:rPr lang="en-US" sz="1800" dirty="0" err="1">
                          <a:solidFill>
                            <a:srgbClr val="BA2DA2"/>
                          </a:solidFill>
                        </a:rPr>
                        <a:t>int</a:t>
                      </a:r>
                      <a:r>
                        <a:rPr sz="1800" dirty="0"/>
                        <a:t> j = </a:t>
                      </a:r>
                      <a:r>
                        <a:rPr sz="1800" dirty="0">
                          <a:solidFill>
                            <a:srgbClr val="272AD8"/>
                          </a:solidFill>
                        </a:rPr>
                        <a:t>1</a:t>
                      </a:r>
                      <a:r>
                        <a:rPr sz="1800" dirty="0"/>
                        <a:t>; j &lt;= i; </a:t>
                      </a:r>
                      <a:r>
                        <a:rPr sz="1800" dirty="0" err="1"/>
                        <a:t>j++</a:t>
                      </a:r>
                      <a:r>
                        <a:rPr sz="1800" dirty="0"/>
                        <a:t>)</a:t>
                      </a:r>
                      <a:endParaRPr sz="1800" dirty="0">
                        <a:latin typeface="+mn-lt"/>
                        <a:ea typeface="+mn-ea"/>
                        <a:cs typeface="+mn-cs"/>
                        <a:sym typeface="Helvetica"/>
                      </a:endParaRPr>
                    </a:p>
                    <a:p>
                      <a:pPr algn="l" defTabSz="344804">
                        <a:tabLst>
                          <a:tab pos="342900" algn="l"/>
                        </a:tabLst>
                        <a:defRPr sz="1300">
                          <a:latin typeface="Menlo"/>
                          <a:ea typeface="Menlo"/>
                          <a:cs typeface="Menlo"/>
                          <a:sym typeface="Menlo"/>
                        </a:defRPr>
                      </a:pPr>
                      <a:r>
                        <a:rPr sz="1800" dirty="0"/>
                        <a:t>      sum = sum + </a:t>
                      </a:r>
                      <a:r>
                        <a:rPr sz="1800" dirty="0">
                          <a:solidFill>
                            <a:srgbClr val="272AD8"/>
                          </a:solidFill>
                        </a:rPr>
                        <a:t>1</a:t>
                      </a:r>
                      <a:r>
                        <a:rPr sz="1800" dirty="0"/>
                        <a:t>;</a:t>
                      </a:r>
                      <a:endParaRPr sz="1800" dirty="0">
                        <a:latin typeface="+mn-lt"/>
                        <a:ea typeface="+mn-ea"/>
                        <a:cs typeface="+mn-cs"/>
                        <a:sym typeface="Helvetica"/>
                      </a:endParaRPr>
                    </a:p>
                    <a:p>
                      <a:pPr algn="l" defTabSz="344804">
                        <a:tabLst>
                          <a:tab pos="342900" algn="l"/>
                        </a:tabLst>
                        <a:defRPr sz="1300">
                          <a:solidFill>
                            <a:srgbClr val="008400"/>
                          </a:solidFill>
                          <a:latin typeface="Menlo"/>
                          <a:ea typeface="Menlo"/>
                          <a:cs typeface="Menlo"/>
                          <a:sym typeface="Menlo"/>
                        </a:defRPr>
                      </a:pPr>
                      <a:r>
                        <a:rPr lang="en-US" sz="1800" dirty="0">
                          <a:solidFill>
                            <a:srgbClr val="000000"/>
                          </a:solidFill>
                        </a:rPr>
                        <a:t> </a:t>
                      </a:r>
                      <a:r>
                        <a:rPr sz="1800" dirty="0">
                          <a:solidFill>
                            <a:srgbClr val="000000"/>
                          </a:solidFill>
                        </a:rPr>
                        <a:t>} </a:t>
                      </a:r>
                      <a:r>
                        <a:rPr sz="1800" dirty="0"/>
                        <a:t>// end for</a:t>
                      </a:r>
                    </a:p>
                  </a:txBody>
                  <a:tcPr marL="0" marR="0" marT="0" marB="0" anchor="ctr" horzOverflow="overflow">
                    <a:lnL w="12700">
                      <a:solidFill>
                        <a:schemeClr val="accent1">
                          <a:lumOff val="-5882"/>
                        </a:schemeClr>
                      </a:solidFill>
                    </a:lnL>
                    <a:lnR w="12700">
                      <a:solidFill>
                        <a:schemeClr val="accent1">
                          <a:lumOff val="-5882"/>
                        </a:schemeClr>
                      </a:solidFill>
                    </a:lnR>
                    <a:lnT w="38100">
                      <a:solidFill>
                        <a:schemeClr val="accent1">
                          <a:lumOff val="-5882"/>
                        </a:schemeClr>
                      </a:solidFill>
                    </a:lnT>
                    <a:lnB w="12700">
                      <a:solidFill>
                        <a:schemeClr val="accent1">
                          <a:lumOff val="-5882"/>
                        </a:schemeClr>
                      </a:solidFill>
                    </a:lnB>
                    <a:noFill/>
                  </a:tcPr>
                </a:tc>
                <a:tc>
                  <a:txBody>
                    <a:bodyPr/>
                    <a:lstStyle/>
                    <a:p>
                      <a:pPr algn="l" defTabSz="344804">
                        <a:tabLst>
                          <a:tab pos="342900" algn="l"/>
                        </a:tabLst>
                        <a:defRPr sz="1300">
                          <a:latin typeface="Menlo"/>
                          <a:ea typeface="Menlo"/>
                          <a:cs typeface="Menlo"/>
                          <a:sym typeface="Menlo"/>
                        </a:defRPr>
                      </a:pPr>
                      <a:r>
                        <a:rPr lang="en-US" sz="1800" dirty="0"/>
                        <a:t> </a:t>
                      </a:r>
                      <a:r>
                        <a:rPr sz="1800" dirty="0"/>
                        <a:t>sum = n * (n + </a:t>
                      </a:r>
                      <a:r>
                        <a:rPr sz="1800" dirty="0">
                          <a:solidFill>
                            <a:srgbClr val="272AD8"/>
                          </a:solidFill>
                        </a:rPr>
                        <a:t>1</a:t>
                      </a:r>
                      <a:r>
                        <a:rPr sz="1800" dirty="0"/>
                        <a:t>) / </a:t>
                      </a:r>
                      <a:r>
                        <a:rPr sz="1800" dirty="0">
                          <a:solidFill>
                            <a:srgbClr val="272AD8"/>
                          </a:solidFill>
                        </a:rPr>
                        <a:t>2</a:t>
                      </a:r>
                      <a:r>
                        <a:rPr sz="1800" dirty="0"/>
                        <a:t>;</a:t>
                      </a:r>
                    </a:p>
                  </a:txBody>
                  <a:tcPr marL="0" marR="0" marT="0" marB="0" anchor="ctr" horzOverflow="overflow">
                    <a:lnL w="12700">
                      <a:solidFill>
                        <a:schemeClr val="accent1">
                          <a:lumOff val="-5882"/>
                        </a:schemeClr>
                      </a:solidFill>
                    </a:lnL>
                    <a:lnR w="12700">
                      <a:solidFill>
                        <a:schemeClr val="accent1">
                          <a:lumOff val="-5882"/>
                        </a:schemeClr>
                      </a:solidFill>
                    </a:lnR>
                    <a:lnT w="38100">
                      <a:solidFill>
                        <a:schemeClr val="accent1">
                          <a:lumOff val="-5882"/>
                        </a:schemeClr>
                      </a:solidFill>
                    </a:lnT>
                    <a:lnB w="12700">
                      <a:solidFill>
                        <a:schemeClr val="accent1">
                          <a:lumOff val="-5882"/>
                        </a:schemeClr>
                      </a:solidFill>
                    </a:lnB>
                    <a:noFill/>
                  </a:tcPr>
                </a:tc>
                <a:extLst>
                  <a:ext uri="{0D108BD9-81ED-4DB2-BD59-A6C34878D82A}">
                    <a16:rowId xmlns:a16="http://schemas.microsoft.com/office/drawing/2014/main" val="10001"/>
                  </a:ext>
                </a:extLst>
              </a:tr>
            </a:tbl>
          </a:graphicData>
        </a:graphic>
      </p:graphicFrame>
      <p:pic>
        <p:nvPicPr>
          <p:cNvPr id="56" name="The summation of k as k goes from 1 to n. " descr="The summation of k as k goes from 1 to n. "/>
          <p:cNvPicPr>
            <a:picLocks noChangeAspect="1"/>
          </p:cNvPicPr>
          <p:nvPr/>
        </p:nvPicPr>
        <p:blipFill>
          <a:blip r:embed="rId3">
            <a:extLst/>
          </a:blip>
          <a:stretch>
            <a:fillRect/>
          </a:stretch>
        </p:blipFill>
        <p:spPr>
          <a:xfrm>
            <a:off x="1449395" y="1803153"/>
            <a:ext cx="1794620" cy="507561"/>
          </a:xfrm>
          <a:prstGeom prst="rect">
            <a:avLst/>
          </a:prstGeom>
          <a:ln w="12700">
            <a:miter lim="400000"/>
          </a:ln>
        </p:spPr>
      </p:pic>
      <p:sp>
        <p:nvSpPr>
          <p:cNvPr id="2" name="Rectangle 1"/>
          <p:cNvSpPr/>
          <p:nvPr/>
        </p:nvSpPr>
        <p:spPr>
          <a:xfrm>
            <a:off x="742344" y="5278025"/>
            <a:ext cx="7931227" cy="923330"/>
          </a:xfrm>
          <a:prstGeom prst="rect">
            <a:avLst/>
          </a:prstGeom>
        </p:spPr>
        <p:txBody>
          <a:bodyPr wrap="square">
            <a:spAutoFit/>
          </a:bodyPr>
          <a:lstStyle/>
          <a:p>
            <a:pPr marL="342900" marR="0" lvl="0" indent="-342900" algn="l" defTabSz="914400"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Different approaches to solve the </a:t>
            </a:r>
            <a:r>
              <a:rPr kumimoji="0" lang="en-US" sz="1800" b="1" i="0" u="none" strike="noStrike" kern="0" cap="none" spc="0" normalizeH="0" baseline="0" noProof="0" dirty="0">
                <a:ln>
                  <a:noFill/>
                </a:ln>
                <a:solidFill>
                  <a:srgbClr val="7030A0"/>
                </a:solidFill>
                <a:effectLst/>
                <a:uLnTx/>
                <a:uFillTx/>
                <a:latin typeface="Times New Roman" panose="02020603050405020304" pitchFamily="18" charset="0"/>
                <a:cs typeface="Times New Roman" panose="02020603050405020304" pitchFamily="18" charset="0"/>
                <a:sym typeface="Arial"/>
              </a:rPr>
              <a:t>same</a:t>
            </a: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US" sz="1800" b="1" i="0" u="none" strike="noStrike" kern="0" cap="none" spc="0" normalizeH="0" baseline="0" noProof="0" dirty="0">
                <a:ln>
                  <a:noFill/>
                </a:ln>
                <a:solidFill>
                  <a:srgbClr val="7030A0"/>
                </a:solidFill>
                <a:effectLst/>
                <a:uLnTx/>
                <a:uFillTx/>
                <a:latin typeface="Times New Roman" panose="02020603050405020304" pitchFamily="18" charset="0"/>
                <a:cs typeface="Times New Roman" panose="02020603050405020304" pitchFamily="18" charset="0"/>
                <a:sym typeface="Arial"/>
              </a:rPr>
              <a:t>problem</a:t>
            </a:r>
          </a:p>
          <a:p>
            <a:pPr marL="342900" marR="0" lvl="0" indent="-342900" algn="l" defTabSz="914400" rtl="0" eaLnBrk="1" fontAlgn="auto" latinLnBrk="0" hangingPunct="0">
              <a:lnSpc>
                <a:spcPct val="100000"/>
              </a:lnSpc>
              <a:spcBef>
                <a:spcPts val="0"/>
              </a:spcBef>
              <a:spcAft>
                <a:spcPts val="0"/>
              </a:spcAft>
              <a:buClrTx/>
              <a:buSzTx/>
              <a:buFont typeface="Arial" panose="020B0604020202020204" pitchFamily="34" charset="0"/>
              <a:buChar char="•"/>
              <a:tabLst/>
              <a:defRPr/>
            </a:pPr>
            <a:endParaRPr kumimoji="0" lang="en-US" sz="1800" b="1" i="0" u="none" strike="noStrike" kern="0" cap="none" spc="0" normalizeH="0" baseline="0" noProof="0" dirty="0">
              <a:ln>
                <a:noFill/>
              </a:ln>
              <a:solidFill>
                <a:srgbClr val="7030A0"/>
              </a:solidFill>
              <a:effectLst/>
              <a:uLnTx/>
              <a:uFillTx/>
              <a:latin typeface="Times New Roman" panose="02020603050405020304" pitchFamily="18" charset="0"/>
              <a:cs typeface="Times New Roman" panose="02020603050405020304" pitchFamily="18" charset="0"/>
              <a:sym typeface="Arial"/>
            </a:endParaRPr>
          </a:p>
          <a:p>
            <a:pPr marL="342900" marR="0" lvl="0" indent="-342900" algn="l" defTabSz="914400"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Which one will run faster?  Test them against 1,000,000 elements to find out</a:t>
            </a:r>
          </a:p>
        </p:txBody>
      </p:sp>
    </p:spTree>
    <p:extLst>
      <p:ext uri="{BB962C8B-B14F-4D97-AF65-F5344CB8AC3E}">
        <p14:creationId xmlns:p14="http://schemas.microsoft.com/office/powerpoint/2010/main" val="1726365716"/>
      </p:ext>
    </p:extLst>
  </p:cSld>
  <p:clrMapOvr>
    <a:masterClrMapping/>
  </p:clrMapOvr>
  <p:transition spd="med"/>
</p:sld>
</file>

<file path=ppt/theme/theme1.xml><?xml version="1.0" encoding="utf-8"?>
<a:theme xmlns:a="http://schemas.openxmlformats.org/drawingml/2006/main" name="1_508 Lecture">
  <a:themeElements>
    <a:clrScheme name="1_508 Lecture">
      <a:dk1>
        <a:srgbClr val="000000"/>
      </a:dk1>
      <a:lt1>
        <a:srgbClr val="FFFFFF"/>
      </a:lt1>
      <a:dk2>
        <a:srgbClr val="A7A7A7"/>
      </a:dk2>
      <a:lt2>
        <a:srgbClr val="535353"/>
      </a:lt2>
      <a:accent1>
        <a:srgbClr val="3C1581"/>
      </a:accent1>
      <a:accent2>
        <a:srgbClr val="1A6C7C"/>
      </a:accent2>
      <a:accent3>
        <a:srgbClr val="CC730D"/>
      </a:accent3>
      <a:accent4>
        <a:srgbClr val="B2AA00"/>
      </a:accent4>
      <a:accent5>
        <a:srgbClr val="1B9332"/>
      </a:accent5>
      <a:accent6>
        <a:srgbClr val="7F7F7F"/>
      </a:accent6>
      <a:hlink>
        <a:srgbClr val="0000FF"/>
      </a:hlink>
      <a:folHlink>
        <a:srgbClr val="FF00FF"/>
      </a:folHlink>
    </a:clrScheme>
    <a:fontScheme name="1_508 Lecture">
      <a:majorFont>
        <a:latin typeface="Arial"/>
        <a:ea typeface="Arial"/>
        <a:cs typeface="Arial"/>
      </a:majorFont>
      <a:minorFont>
        <a:latin typeface="Helvetica"/>
        <a:ea typeface="Helvetica"/>
        <a:cs typeface="Helvetica"/>
      </a:minorFont>
    </a:fontScheme>
    <a:fmtScheme name="1_508 Lectur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_508 Lecture">
  <a:themeElements>
    <a:clrScheme name="508 Lecture">
      <a:dk1>
        <a:srgbClr val="000000"/>
      </a:dk1>
      <a:lt1>
        <a:srgbClr val="FFFFFF"/>
      </a:lt1>
      <a:dk2>
        <a:srgbClr val="A7A7A7"/>
      </a:dk2>
      <a:lt2>
        <a:srgbClr val="535353"/>
      </a:lt2>
      <a:accent1>
        <a:srgbClr val="3C1581"/>
      </a:accent1>
      <a:accent2>
        <a:srgbClr val="1A6C7C"/>
      </a:accent2>
      <a:accent3>
        <a:srgbClr val="CC730D"/>
      </a:accent3>
      <a:accent4>
        <a:srgbClr val="B2AA00"/>
      </a:accent4>
      <a:accent5>
        <a:srgbClr val="1B9332"/>
      </a:accent5>
      <a:accent6>
        <a:srgbClr val="7F7F7F"/>
      </a:accent6>
      <a:hlink>
        <a:srgbClr val="0000FF"/>
      </a:hlink>
      <a:folHlink>
        <a:srgbClr val="FF00FF"/>
      </a:folHlink>
    </a:clrScheme>
    <a:fontScheme name="508 Lecture">
      <a:majorFont>
        <a:latin typeface="Arial"/>
        <a:ea typeface="Arial"/>
        <a:cs typeface="Arial"/>
      </a:majorFont>
      <a:minorFont>
        <a:latin typeface="Helvetica"/>
        <a:ea typeface="Helvetica"/>
        <a:cs typeface="Helvetica"/>
      </a:minorFont>
    </a:fontScheme>
    <a:fmtScheme name="508 Lectur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1_508 Lecture">
  <a:themeElements>
    <a:clrScheme name="1_508 Lecture">
      <a:dk1>
        <a:srgbClr val="000000"/>
      </a:dk1>
      <a:lt1>
        <a:srgbClr val="FFFFFF"/>
      </a:lt1>
      <a:dk2>
        <a:srgbClr val="A7A7A7"/>
      </a:dk2>
      <a:lt2>
        <a:srgbClr val="535353"/>
      </a:lt2>
      <a:accent1>
        <a:srgbClr val="3C1581"/>
      </a:accent1>
      <a:accent2>
        <a:srgbClr val="1A6C7C"/>
      </a:accent2>
      <a:accent3>
        <a:srgbClr val="CC730D"/>
      </a:accent3>
      <a:accent4>
        <a:srgbClr val="B2AA00"/>
      </a:accent4>
      <a:accent5>
        <a:srgbClr val="1B9332"/>
      </a:accent5>
      <a:accent6>
        <a:srgbClr val="7F7F7F"/>
      </a:accent6>
      <a:hlink>
        <a:srgbClr val="0000FF"/>
      </a:hlink>
      <a:folHlink>
        <a:srgbClr val="FF00FF"/>
      </a:folHlink>
    </a:clrScheme>
    <a:fontScheme name="1_508 Lecture">
      <a:majorFont>
        <a:latin typeface="Arial"/>
        <a:ea typeface="Arial"/>
        <a:cs typeface="Arial"/>
      </a:majorFont>
      <a:minorFont>
        <a:latin typeface="Helvetica"/>
        <a:ea typeface="Helvetica"/>
        <a:cs typeface="Helvetica"/>
      </a:minorFont>
    </a:fontScheme>
    <a:fmtScheme name="1_508 Lectur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3673</TotalTime>
  <Words>2189</Words>
  <Application>Microsoft Office PowerPoint</Application>
  <PresentationFormat>On-screen Show (4:3)</PresentationFormat>
  <Paragraphs>368</Paragraphs>
  <Slides>28</Slides>
  <Notes>20</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28</vt:i4>
      </vt:variant>
    </vt:vector>
  </HeadingPairs>
  <TitlesOfParts>
    <vt:vector size="40" baseType="lpstr">
      <vt:lpstr>Arial</vt:lpstr>
      <vt:lpstr>Arial Unicode MS</vt:lpstr>
      <vt:lpstr>Consolas</vt:lpstr>
      <vt:lpstr>Courier New</vt:lpstr>
      <vt:lpstr>Helvetica</vt:lpstr>
      <vt:lpstr>Lucida Sans</vt:lpstr>
      <vt:lpstr>Menlo</vt:lpstr>
      <vt:lpstr>Times New Roman</vt:lpstr>
      <vt:lpstr>Verdana</vt:lpstr>
      <vt:lpstr>1_508 Lecture</vt:lpstr>
      <vt:lpstr>3_508 Lecture</vt:lpstr>
      <vt:lpstr>Document</vt:lpstr>
      <vt:lpstr>Module 6</vt:lpstr>
      <vt:lpstr>Video Notes</vt:lpstr>
      <vt:lpstr>Additional Resources</vt:lpstr>
      <vt:lpstr>Trade Off Analysis</vt:lpstr>
      <vt:lpstr>What’s an Algorithm?</vt:lpstr>
      <vt:lpstr>Algorithm</vt:lpstr>
      <vt:lpstr>Algorithm</vt:lpstr>
      <vt:lpstr>Code Expectations</vt:lpstr>
      <vt:lpstr>Importance of Efficiency</vt:lpstr>
      <vt:lpstr>Counting Basic Operations</vt:lpstr>
      <vt:lpstr>Counting Basic Operations</vt:lpstr>
      <vt:lpstr>PowerPoint Presentation</vt:lpstr>
      <vt:lpstr>Picturing Time Efficiency</vt:lpstr>
      <vt:lpstr>Growth Rates (Running Total)</vt:lpstr>
      <vt:lpstr>Best, Worst &amp; Average Cases</vt:lpstr>
      <vt:lpstr>Big O Notation (Picturing Efficiency)</vt:lpstr>
      <vt:lpstr>An O(n2) algorithm</vt:lpstr>
      <vt:lpstr>Another O(n2) algorithm</vt:lpstr>
      <vt:lpstr>More Examples</vt:lpstr>
      <vt:lpstr>Constant - O(1)</vt:lpstr>
      <vt:lpstr>Linear - O(n)</vt:lpstr>
      <vt:lpstr>Polynomial - O(n2)</vt:lpstr>
      <vt:lpstr> Exponential - O(2n)</vt:lpstr>
      <vt:lpstr>Orders of Common Functions</vt:lpstr>
      <vt:lpstr>Algorithm Speed Analysis Technique</vt:lpstr>
      <vt:lpstr>Binary Search  </vt:lpstr>
      <vt:lpstr>Binary Search </vt:lpstr>
      <vt:lpstr>Efficiency of ADT Bag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Abstractions with Java™</dc:title>
  <cp:lastModifiedBy>Gary Thai</cp:lastModifiedBy>
  <cp:revision>301</cp:revision>
  <dcterms:modified xsi:type="dcterms:W3CDTF">2022-02-19T13:12:07Z</dcterms:modified>
</cp:coreProperties>
</file>