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2/26/2022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2/26/2022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2/26/2022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2/26/2022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2/26/2022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3D10D6-4A1A-41EE-9B2D-4AD431C1C2D9}"/>
              </a:ext>
            </a:extLst>
          </p:cNvPr>
          <p:cNvSpPr>
            <a:spLocks noGrp="1"/>
          </p:cNvSpPr>
          <p:nvPr>
            <p:ph type="ctrTitle"/>
          </p:nvPr>
        </p:nvSpPr>
        <p:spPr>
          <a:xfrm>
            <a:off x="1371600" y="1400703"/>
            <a:ext cx="9448800" cy="1825096"/>
          </a:xfrm>
        </p:spPr>
        <p:txBody>
          <a:bodyPr>
            <a:normAutofit/>
          </a:bodyPr>
          <a:lstStyle/>
          <a:p>
            <a:pPr algn="ctr"/>
            <a:r>
              <a:rPr lang="tr-TR" sz="8800" dirty="0">
                <a:latin typeface="Bahnschrift Light Condensed" panose="020B0502040204020203" pitchFamily="34" charset="0"/>
              </a:rPr>
              <a:t>Yüz </a:t>
            </a:r>
            <a:r>
              <a:rPr lang="tr-TR" sz="8800" dirty="0" err="1">
                <a:latin typeface="Bahnschrift Light Condensed" panose="020B0502040204020203" pitchFamily="34" charset="0"/>
              </a:rPr>
              <a:t>tanıLAMa</a:t>
            </a:r>
            <a:r>
              <a:rPr lang="tr-TR" sz="8800" dirty="0">
                <a:latin typeface="Bahnschrift Light Condensed" panose="020B0502040204020203" pitchFamily="34" charset="0"/>
              </a:rPr>
              <a:t> </a:t>
            </a:r>
          </a:p>
        </p:txBody>
      </p:sp>
      <p:sp>
        <p:nvSpPr>
          <p:cNvPr id="3" name="Alt Başlık 2">
            <a:extLst>
              <a:ext uri="{FF2B5EF4-FFF2-40B4-BE49-F238E27FC236}">
                <a16:creationId xmlns:a16="http://schemas.microsoft.com/office/drawing/2014/main" id="{5C3636A3-FF32-4661-87CF-80AFFBA98B05}"/>
              </a:ext>
            </a:extLst>
          </p:cNvPr>
          <p:cNvSpPr>
            <a:spLocks noGrp="1"/>
          </p:cNvSpPr>
          <p:nvPr>
            <p:ph type="subTitle" idx="1"/>
          </p:nvPr>
        </p:nvSpPr>
        <p:spPr>
          <a:xfrm>
            <a:off x="1371600" y="3086100"/>
            <a:ext cx="9448800" cy="685800"/>
          </a:xfrm>
        </p:spPr>
        <p:txBody>
          <a:bodyPr>
            <a:noAutofit/>
          </a:bodyPr>
          <a:lstStyle/>
          <a:p>
            <a:pPr algn="ctr"/>
            <a:r>
              <a:rPr lang="tr-TR" sz="8800" dirty="0">
                <a:latin typeface="Bahnschrift Light Condensed" panose="020B0502040204020203" pitchFamily="34" charset="0"/>
              </a:rPr>
              <a:t>PROJESİ</a:t>
            </a:r>
          </a:p>
        </p:txBody>
      </p:sp>
      <p:sp>
        <p:nvSpPr>
          <p:cNvPr id="4" name="Metin kutusu 3">
            <a:extLst>
              <a:ext uri="{FF2B5EF4-FFF2-40B4-BE49-F238E27FC236}">
                <a16:creationId xmlns:a16="http://schemas.microsoft.com/office/drawing/2014/main" id="{1C5DC865-18E7-4F68-9F66-D9C89C9131F2}"/>
              </a:ext>
            </a:extLst>
          </p:cNvPr>
          <p:cNvSpPr txBox="1"/>
          <p:nvPr/>
        </p:nvSpPr>
        <p:spPr>
          <a:xfrm>
            <a:off x="1848678" y="5358986"/>
            <a:ext cx="4247322" cy="461665"/>
          </a:xfrm>
          <a:prstGeom prst="rect">
            <a:avLst/>
          </a:prstGeom>
          <a:noFill/>
        </p:spPr>
        <p:txBody>
          <a:bodyPr wrap="square" rtlCol="0">
            <a:spAutoFit/>
          </a:bodyPr>
          <a:lstStyle/>
          <a:p>
            <a:r>
              <a:rPr lang="tr-TR" sz="2400" dirty="0">
                <a:latin typeface="Bahnschrift Light Condensed" panose="020B0502040204020203" pitchFamily="34" charset="0"/>
              </a:rPr>
              <a:t>Hazırlayan : Uğur ELEMEN</a:t>
            </a:r>
          </a:p>
        </p:txBody>
      </p:sp>
    </p:spTree>
    <p:extLst>
      <p:ext uri="{BB962C8B-B14F-4D97-AF65-F5344CB8AC3E}">
        <p14:creationId xmlns:p14="http://schemas.microsoft.com/office/powerpoint/2010/main" val="316182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846200-6524-40C2-B1A5-C73F2AB0B780}"/>
              </a:ext>
            </a:extLst>
          </p:cNvPr>
          <p:cNvSpPr>
            <a:spLocks noGrp="1"/>
          </p:cNvSpPr>
          <p:nvPr>
            <p:ph type="title"/>
          </p:nvPr>
        </p:nvSpPr>
        <p:spPr/>
        <p:txBody>
          <a:bodyPr/>
          <a:lstStyle/>
          <a:p>
            <a:pPr algn="ctr"/>
            <a:r>
              <a:rPr lang="tr-TR" dirty="0">
                <a:latin typeface="Bahnschrift Light Condensed" panose="020B0502040204020203" pitchFamily="34" charset="0"/>
              </a:rPr>
              <a:t>Kullandığım Kütüphaneler</a:t>
            </a:r>
          </a:p>
        </p:txBody>
      </p:sp>
      <p:sp>
        <p:nvSpPr>
          <p:cNvPr id="3" name="İçerik Yer Tutucusu 2">
            <a:extLst>
              <a:ext uri="{FF2B5EF4-FFF2-40B4-BE49-F238E27FC236}">
                <a16:creationId xmlns:a16="http://schemas.microsoft.com/office/drawing/2014/main" id="{253FBF53-0EB3-40D7-B568-186042F2F94C}"/>
              </a:ext>
            </a:extLst>
          </p:cNvPr>
          <p:cNvSpPr>
            <a:spLocks noGrp="1"/>
          </p:cNvSpPr>
          <p:nvPr>
            <p:ph idx="1"/>
          </p:nvPr>
        </p:nvSpPr>
        <p:spPr/>
        <p:txBody>
          <a:bodyPr>
            <a:normAutofit lnSpcReduction="10000"/>
          </a:bodyPr>
          <a:lstStyle/>
          <a:p>
            <a:r>
              <a:rPr lang="tr-TR" b="0" dirty="0" err="1">
                <a:solidFill>
                  <a:srgbClr val="4EC9B0"/>
                </a:solidFill>
                <a:effectLst/>
                <a:latin typeface="Consolas" panose="020B0609020204030204" pitchFamily="49" charset="0"/>
              </a:rPr>
              <a:t>http</a:t>
            </a:r>
            <a:r>
              <a:rPr lang="tr-TR" b="0" dirty="0" err="1">
                <a:solidFill>
                  <a:srgbClr val="D4D4D4"/>
                </a:solidFill>
                <a:effectLst/>
                <a:latin typeface="Consolas" panose="020B0609020204030204" pitchFamily="49" charset="0"/>
              </a:rPr>
              <a:t>.</a:t>
            </a:r>
            <a:r>
              <a:rPr lang="tr-TR" b="0" dirty="0" err="1">
                <a:solidFill>
                  <a:srgbClr val="4EC9B0"/>
                </a:solidFill>
                <a:effectLst/>
                <a:latin typeface="Consolas" panose="020B0609020204030204" pitchFamily="49" charset="0"/>
              </a:rPr>
              <a:t>client</a:t>
            </a:r>
            <a:endParaRPr lang="tr-TR" b="0" dirty="0">
              <a:solidFill>
                <a:srgbClr val="D4D4D4"/>
              </a:solidFill>
              <a:effectLst/>
              <a:latin typeface="Consolas" panose="020B0609020204030204" pitchFamily="49" charset="0"/>
            </a:endParaRPr>
          </a:p>
          <a:p>
            <a:r>
              <a:rPr lang="tr-TR" b="0" dirty="0" err="1">
                <a:solidFill>
                  <a:srgbClr val="4EC9B0"/>
                </a:solidFill>
                <a:effectLst/>
                <a:latin typeface="Consolas" panose="020B0609020204030204" pitchFamily="49" charset="0"/>
              </a:rPr>
              <a:t>tensorflow</a:t>
            </a:r>
            <a:endParaRPr lang="tr-TR" b="0" dirty="0">
              <a:solidFill>
                <a:srgbClr val="D4D4D4"/>
              </a:solidFill>
              <a:effectLst/>
              <a:latin typeface="Consolas" panose="020B0609020204030204" pitchFamily="49" charset="0"/>
            </a:endParaRPr>
          </a:p>
          <a:p>
            <a:r>
              <a:rPr lang="tr-TR" b="0" dirty="0" err="1">
                <a:solidFill>
                  <a:srgbClr val="4EC9B0"/>
                </a:solidFill>
                <a:effectLst/>
                <a:latin typeface="Consolas" panose="020B0609020204030204" pitchFamily="49" charset="0"/>
              </a:rPr>
              <a:t>keras</a:t>
            </a:r>
            <a:r>
              <a:rPr lang="tr-TR" b="0" dirty="0" err="1">
                <a:solidFill>
                  <a:srgbClr val="D4D4D4"/>
                </a:solidFill>
                <a:effectLst/>
                <a:latin typeface="Consolas" panose="020B0609020204030204" pitchFamily="49" charset="0"/>
              </a:rPr>
              <a:t>.</a:t>
            </a:r>
            <a:r>
              <a:rPr lang="tr-TR" b="0" dirty="0" err="1">
                <a:solidFill>
                  <a:srgbClr val="4EC9B0"/>
                </a:solidFill>
                <a:effectLst/>
                <a:latin typeface="Consolas" panose="020B0609020204030204" pitchFamily="49" charset="0"/>
              </a:rPr>
              <a:t>models</a:t>
            </a:r>
            <a:endParaRPr lang="tr-TR" b="0" dirty="0">
              <a:solidFill>
                <a:srgbClr val="4EC9B0"/>
              </a:solidFill>
              <a:effectLst/>
              <a:latin typeface="Consolas" panose="020B0609020204030204" pitchFamily="49" charset="0"/>
            </a:endParaRPr>
          </a:p>
          <a:p>
            <a:r>
              <a:rPr lang="tr-TR" b="0" dirty="0" err="1">
                <a:solidFill>
                  <a:srgbClr val="9CDCFE"/>
                </a:solidFill>
                <a:effectLst/>
                <a:latin typeface="Consolas" panose="020B0609020204030204" pitchFamily="49" charset="0"/>
              </a:rPr>
              <a:t>load_model</a:t>
            </a:r>
            <a:endParaRPr lang="tr-TR" b="0" dirty="0">
              <a:solidFill>
                <a:srgbClr val="D4D4D4"/>
              </a:solidFill>
              <a:effectLst/>
              <a:latin typeface="Consolas" panose="020B0609020204030204" pitchFamily="49" charset="0"/>
            </a:endParaRPr>
          </a:p>
          <a:p>
            <a:r>
              <a:rPr lang="tr-TR" b="0" dirty="0">
                <a:solidFill>
                  <a:srgbClr val="4EC9B0"/>
                </a:solidFill>
                <a:effectLst/>
                <a:latin typeface="Consolas" panose="020B0609020204030204" pitchFamily="49" charset="0"/>
              </a:rPr>
              <a:t>PIL</a:t>
            </a:r>
            <a:endParaRPr lang="tr-TR" b="0" dirty="0">
              <a:solidFill>
                <a:srgbClr val="D4D4D4"/>
              </a:solidFill>
              <a:effectLst/>
              <a:latin typeface="Consolas" panose="020B0609020204030204" pitchFamily="49" charset="0"/>
            </a:endParaRPr>
          </a:p>
          <a:p>
            <a:r>
              <a:rPr lang="tr-TR" b="0" dirty="0">
                <a:solidFill>
                  <a:srgbClr val="4EC9B0"/>
                </a:solidFill>
                <a:effectLst/>
                <a:latin typeface="Consolas" panose="020B0609020204030204" pitchFamily="49" charset="0"/>
              </a:rPr>
              <a:t>Image</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ImageOps</a:t>
            </a:r>
            <a:endParaRPr lang="tr-TR" b="0" dirty="0">
              <a:solidFill>
                <a:srgbClr val="D4D4D4"/>
              </a:solidFill>
              <a:effectLst/>
              <a:latin typeface="Consolas" panose="020B0609020204030204" pitchFamily="49" charset="0"/>
            </a:endParaRPr>
          </a:p>
          <a:p>
            <a:r>
              <a:rPr lang="tr-TR" b="0" dirty="0" err="1">
                <a:solidFill>
                  <a:srgbClr val="4EC9B0"/>
                </a:solidFill>
                <a:effectLst/>
                <a:latin typeface="Consolas" panose="020B0609020204030204" pitchFamily="49" charset="0"/>
              </a:rPr>
              <a:t>numpy</a:t>
            </a:r>
            <a:r>
              <a:rPr lang="tr-TR" b="0" dirty="0">
                <a:solidFill>
                  <a:srgbClr val="D4D4D4"/>
                </a:solidFill>
                <a:effectLst/>
                <a:latin typeface="Consolas" panose="020B0609020204030204" pitchFamily="49" charset="0"/>
              </a:rPr>
              <a:t> </a:t>
            </a:r>
          </a:p>
          <a:p>
            <a:r>
              <a:rPr lang="tr-TR" b="0" dirty="0" err="1">
                <a:solidFill>
                  <a:srgbClr val="4EC9B0"/>
                </a:solidFill>
                <a:effectLst/>
                <a:latin typeface="Consolas" panose="020B0609020204030204" pitchFamily="49" charset="0"/>
              </a:rPr>
              <a:t>pandas</a:t>
            </a:r>
            <a:endParaRPr lang="tr-TR" b="0" dirty="0">
              <a:solidFill>
                <a:srgbClr val="D4D4D4"/>
              </a:solidFill>
              <a:effectLst/>
              <a:latin typeface="Consolas" panose="020B0609020204030204" pitchFamily="49" charset="0"/>
            </a:endParaRPr>
          </a:p>
          <a:p>
            <a:r>
              <a:rPr lang="tr-TR" b="0" dirty="0">
                <a:solidFill>
                  <a:srgbClr val="4EC9B0"/>
                </a:solidFill>
                <a:effectLst/>
                <a:latin typeface="Consolas" panose="020B0609020204030204" pitchFamily="49" charset="0"/>
              </a:rPr>
              <a:t>cv2</a:t>
            </a:r>
            <a:endParaRPr lang="tr-TR" b="0" dirty="0">
              <a:solidFill>
                <a:srgbClr val="D4D4D4"/>
              </a:solidFill>
              <a:effectLst/>
              <a:latin typeface="Consolas" panose="020B0609020204030204" pitchFamily="49" charset="0"/>
            </a:endParaRPr>
          </a:p>
          <a:p>
            <a:r>
              <a:rPr lang="tr-TR" b="0" dirty="0" err="1">
                <a:solidFill>
                  <a:srgbClr val="4EC9B0"/>
                </a:solidFill>
                <a:effectLst/>
                <a:latin typeface="Consolas" panose="020B0609020204030204" pitchFamily="49" charset="0"/>
              </a:rPr>
              <a:t>matplotlib</a:t>
            </a:r>
            <a:r>
              <a:rPr lang="tr-TR" b="0" dirty="0" err="1">
                <a:solidFill>
                  <a:srgbClr val="D4D4D4"/>
                </a:solidFill>
                <a:effectLst/>
                <a:latin typeface="Consolas" panose="020B0609020204030204" pitchFamily="49" charset="0"/>
              </a:rPr>
              <a:t>.</a:t>
            </a:r>
            <a:r>
              <a:rPr lang="tr-TR" b="0" dirty="0" err="1">
                <a:solidFill>
                  <a:srgbClr val="4EC9B0"/>
                </a:solidFill>
                <a:effectLst/>
                <a:latin typeface="Consolas" panose="020B0609020204030204" pitchFamily="49" charset="0"/>
              </a:rPr>
              <a:t>pyplot</a:t>
            </a:r>
            <a:r>
              <a:rPr lang="tr-TR" b="0" dirty="0">
                <a:solidFill>
                  <a:srgbClr val="D4D4D4"/>
                </a:solidFill>
                <a:effectLst/>
                <a:latin typeface="Consolas" panose="020B0609020204030204" pitchFamily="49" charset="0"/>
              </a:rPr>
              <a:t> </a:t>
            </a:r>
          </a:p>
          <a:p>
            <a:endParaRPr lang="tr-TR" dirty="0">
              <a:latin typeface="Bahnschrift Light Condensed" panose="020B0502040204020203" pitchFamily="34" charset="0"/>
            </a:endParaRPr>
          </a:p>
        </p:txBody>
      </p:sp>
    </p:spTree>
    <p:extLst>
      <p:ext uri="{BB962C8B-B14F-4D97-AF65-F5344CB8AC3E}">
        <p14:creationId xmlns:p14="http://schemas.microsoft.com/office/powerpoint/2010/main" val="217556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AD36-B370-4086-992F-41F2B475FF18}"/>
              </a:ext>
            </a:extLst>
          </p:cNvPr>
          <p:cNvSpPr>
            <a:spLocks noGrp="1"/>
          </p:cNvSpPr>
          <p:nvPr>
            <p:ph type="title"/>
          </p:nvPr>
        </p:nvSpPr>
        <p:spPr/>
        <p:txBody>
          <a:bodyPr/>
          <a:lstStyle/>
          <a:p>
            <a:pPr algn="ctr"/>
            <a:r>
              <a:rPr lang="tr-TR" dirty="0">
                <a:latin typeface="Bahnschrift Light Condensed" panose="020B0502040204020203" pitchFamily="34" charset="0"/>
              </a:rPr>
              <a:t>Kullanım amacı ve kullanıldığı yerler</a:t>
            </a:r>
          </a:p>
        </p:txBody>
      </p:sp>
      <p:sp>
        <p:nvSpPr>
          <p:cNvPr id="3" name="İçerik Yer Tutucusu 2">
            <a:extLst>
              <a:ext uri="{FF2B5EF4-FFF2-40B4-BE49-F238E27FC236}">
                <a16:creationId xmlns:a16="http://schemas.microsoft.com/office/drawing/2014/main" id="{75A4630D-9225-436F-AE94-2D5CC4EE5087}"/>
              </a:ext>
            </a:extLst>
          </p:cNvPr>
          <p:cNvSpPr>
            <a:spLocks noGrp="1"/>
          </p:cNvSpPr>
          <p:nvPr>
            <p:ph idx="1"/>
          </p:nvPr>
        </p:nvSpPr>
        <p:spPr>
          <a:xfrm>
            <a:off x="685800" y="2234316"/>
            <a:ext cx="10820400" cy="4024125"/>
          </a:xfrm>
        </p:spPr>
        <p:txBody>
          <a:bodyPr>
            <a:normAutofit fontScale="70000" lnSpcReduction="20000"/>
          </a:bodyPr>
          <a:lstStyle/>
          <a:p>
            <a:r>
              <a:rPr lang="tr-TR" sz="2800" b="0" i="0" dirty="0">
                <a:solidFill>
                  <a:srgbClr val="666666"/>
                </a:solidFill>
                <a:effectLst/>
                <a:latin typeface="Bahnschrift Light Condensed" panose="020B0502040204020203" pitchFamily="34" charset="0"/>
              </a:rPr>
              <a:t>Günümüzde geçişleri kontrol altına almak amacıyla kullanılmakta olan sistemler, bunun yanı sıra aynı zamanda öğrenci takibi, üye takibi, yemekhane takibi, minibüs takibi ve çoğunlukla personel takibi yapmak amacıyla da kullanılmaktadır. </a:t>
            </a:r>
            <a:r>
              <a:rPr lang="tr-TR" sz="2800" b="1" i="0" dirty="0">
                <a:solidFill>
                  <a:srgbClr val="666666"/>
                </a:solidFill>
                <a:effectLst/>
                <a:latin typeface="Bahnschrift Light Condensed" panose="020B0502040204020203" pitchFamily="34" charset="0"/>
              </a:rPr>
              <a:t>Yüz tanıma sistemleri kullanım alanları</a:t>
            </a:r>
            <a:r>
              <a:rPr lang="tr-TR" sz="2800" b="0" i="0" dirty="0">
                <a:solidFill>
                  <a:srgbClr val="666666"/>
                </a:solidFill>
                <a:effectLst/>
                <a:latin typeface="Bahnschrift Light Condensed" panose="020B0502040204020203" pitchFamily="34" charset="0"/>
              </a:rPr>
              <a:t>na okullar, fabrikalar, kamu kurum ve kuruluşları, hastaneler, alışveriş merkezleri, plazalar, askeri alanlar, hava alanları, belediyeler vb. gibi pek çok alan örnek gösterilebilmektedir. Günümüzde de sıkça personel takibini için kullanılmaktadır. </a:t>
            </a:r>
          </a:p>
          <a:p>
            <a:r>
              <a:rPr lang="tr-TR" sz="2800" b="0" i="0" dirty="0">
                <a:solidFill>
                  <a:srgbClr val="666666"/>
                </a:solidFill>
                <a:effectLst/>
                <a:latin typeface="Bahnschrift Light Condensed" panose="020B0502040204020203" pitchFamily="34" charset="0"/>
              </a:rPr>
              <a:t>Yüz tanıma sistemleri ile turnike, kapı ve bariyerlere de tetik verebilmek mümkündür. Bu şekilde</a:t>
            </a:r>
            <a:r>
              <a:rPr lang="tr-TR" sz="2800" b="1" i="1" dirty="0">
                <a:solidFill>
                  <a:srgbClr val="666666"/>
                </a:solidFill>
                <a:effectLst/>
                <a:latin typeface="Bahnschrift Light Condensed" panose="020B0502040204020203" pitchFamily="34" charset="0"/>
              </a:rPr>
              <a:t> yüz tanıma sistemleri kullanım alanları</a:t>
            </a:r>
            <a:r>
              <a:rPr lang="tr-TR" sz="2800" b="0" i="1" dirty="0">
                <a:solidFill>
                  <a:srgbClr val="666666"/>
                </a:solidFill>
                <a:effectLst/>
                <a:latin typeface="Bahnschrift Light Condensed" panose="020B0502040204020203" pitchFamily="34" charset="0"/>
              </a:rPr>
              <a:t> </a:t>
            </a:r>
            <a:r>
              <a:rPr lang="tr-TR" sz="2800" b="0" i="0" dirty="0">
                <a:solidFill>
                  <a:srgbClr val="666666"/>
                </a:solidFill>
                <a:effectLst/>
                <a:latin typeface="Bahnschrift Light Condensed" panose="020B0502040204020203" pitchFamily="34" charset="0"/>
              </a:rPr>
              <a:t>da artış göstermektedir. </a:t>
            </a:r>
            <a:r>
              <a:rPr lang="tr-TR" sz="2800" dirty="0">
                <a:solidFill>
                  <a:srgbClr val="666666"/>
                </a:solidFill>
                <a:latin typeface="Bahnschrift Light Condensed" panose="020B0502040204020203" pitchFamily="34" charset="0"/>
              </a:rPr>
              <a:t>İ</a:t>
            </a:r>
            <a:r>
              <a:rPr lang="tr-TR" sz="2800" b="0" i="0" dirty="0">
                <a:solidFill>
                  <a:srgbClr val="666666"/>
                </a:solidFill>
                <a:effectLst/>
                <a:latin typeface="Bahnschrift Light Condensed" panose="020B0502040204020203" pitchFamily="34" charset="0"/>
              </a:rPr>
              <a:t>p tabanlı oldukları için cat6 ile en yakın network </a:t>
            </a:r>
            <a:r>
              <a:rPr lang="tr-TR" sz="2800" b="0" i="0" dirty="0" err="1">
                <a:solidFill>
                  <a:srgbClr val="666666"/>
                </a:solidFill>
                <a:effectLst/>
                <a:latin typeface="Bahnschrift Light Condensed" panose="020B0502040204020203" pitchFamily="34" charset="0"/>
              </a:rPr>
              <a:t>switch’e</a:t>
            </a:r>
            <a:r>
              <a:rPr lang="tr-TR" sz="2800" b="0" i="0" dirty="0">
                <a:solidFill>
                  <a:srgbClr val="666666"/>
                </a:solidFill>
                <a:effectLst/>
                <a:latin typeface="Bahnschrift Light Condensed" panose="020B0502040204020203" pitchFamily="34" charset="0"/>
              </a:rPr>
              <a:t> bağlanarak bağlantıları yapılabilmektedir. Geçişine izin verilecek olan personellerin yüzlerini öncelikle cihazlara kayıt etmek gerekmektedir. Cihaza kayıt edilecek olan her yüz için farklı bir ID numarası kullanılması gerekmektedir. Bu numaraların personel takip etmek için kullanılacaksa, personel takip programına kişinin özlük bilgileri ile kaydedilmesi gerekmektedir. Bu şekilde sistem tamamen aktif hale getirilmiş olarak kullanıma hazır olacaktır. Yüzünüzü cihaza kayıt etmekte oldukça kolay bir işlemdir. Bunun için cihazın kamerasına bakıyor olmanız yeterli olacaktır. Kameranın üzerinde yer alan yazılar ile yönlendirme yapılarak kayıt işlemi yapılacaktır. Kameralar yüksek çözünürlüklü olduğu için bu görüntüler de çok net olarak çıkacaktır. Üstelik yüzünüzde sakal, bıyık, gözlük, makyaj vb. olması da kayıt işlemlerinde veya kayıtlı olan yüzlerin geçişlerde kullanılmasında hiçbir sorun teşkil etmeyecektir. Bu cihazların bu şekilde tek dezavantajı sadece güneş ışığıdır. </a:t>
            </a:r>
            <a:r>
              <a:rPr lang="tr-TR" sz="2800" b="1" i="1" dirty="0">
                <a:solidFill>
                  <a:srgbClr val="666666"/>
                </a:solidFill>
                <a:effectLst/>
                <a:latin typeface="Bahnschrift Light Condensed" panose="020B0502040204020203" pitchFamily="34" charset="0"/>
              </a:rPr>
              <a:t>Yüz tanıma sistemleri kullanım alanları</a:t>
            </a:r>
            <a:r>
              <a:rPr lang="tr-TR" sz="2800" b="0" i="1" dirty="0">
                <a:solidFill>
                  <a:srgbClr val="666666"/>
                </a:solidFill>
                <a:effectLst/>
                <a:latin typeface="Bahnschrift Light Condensed" panose="020B0502040204020203" pitchFamily="34" charset="0"/>
              </a:rPr>
              <a:t> </a:t>
            </a:r>
            <a:r>
              <a:rPr lang="tr-TR" sz="2800" b="0" i="0" dirty="0">
                <a:solidFill>
                  <a:srgbClr val="666666"/>
                </a:solidFill>
                <a:effectLst/>
                <a:latin typeface="Bahnschrift Light Condensed" panose="020B0502040204020203" pitchFamily="34" charset="0"/>
              </a:rPr>
              <a:t>genişliği ile yüz tanıma cihazı kamerası doğrudan güneş ışığına maruz kalmadığı sürece kayıt işlemleri başarılı bir şekilde gerçekleştirilecektir.</a:t>
            </a:r>
          </a:p>
          <a:p>
            <a:endParaRPr lang="tr-TR" dirty="0">
              <a:latin typeface="Bahnschrift Light Condensed" panose="020B0502040204020203" pitchFamily="34" charset="0"/>
            </a:endParaRPr>
          </a:p>
        </p:txBody>
      </p:sp>
    </p:spTree>
    <p:extLst>
      <p:ext uri="{BB962C8B-B14F-4D97-AF65-F5344CB8AC3E}">
        <p14:creationId xmlns:p14="http://schemas.microsoft.com/office/powerpoint/2010/main" val="224619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8C4B358-B4AD-4812-960E-04738DD69E17}"/>
              </a:ext>
            </a:extLst>
          </p:cNvPr>
          <p:cNvSpPr>
            <a:spLocks noGrp="1"/>
          </p:cNvSpPr>
          <p:nvPr>
            <p:ph idx="1"/>
          </p:nvPr>
        </p:nvSpPr>
        <p:spPr>
          <a:xfrm>
            <a:off x="685800" y="2247569"/>
            <a:ext cx="10820400" cy="4024125"/>
          </a:xfrm>
        </p:spPr>
        <p:txBody>
          <a:bodyPr>
            <a:normAutofit/>
          </a:bodyPr>
          <a:lstStyle/>
          <a:p>
            <a:r>
              <a:rPr lang="tr-TR" sz="2800" dirty="0">
                <a:latin typeface="Bahnschrift Light Condensed" panose="020B0502040204020203" pitchFamily="34" charset="0"/>
              </a:rPr>
              <a:t>Ben bu projeyi yaparken Google </a:t>
            </a:r>
            <a:r>
              <a:rPr lang="tr-TR" sz="2800" dirty="0" err="1">
                <a:latin typeface="Bahnschrift Light Condensed" panose="020B0502040204020203" pitchFamily="34" charset="0"/>
              </a:rPr>
              <a:t>ın</a:t>
            </a:r>
            <a:r>
              <a:rPr lang="tr-TR" sz="2800" dirty="0">
                <a:latin typeface="Bahnschrift Light Condensed" panose="020B0502040204020203" pitchFamily="34" charset="0"/>
              </a:rPr>
              <a:t> bize sunduğu </a:t>
            </a:r>
            <a:r>
              <a:rPr lang="tr-TR" sz="2800" dirty="0" err="1">
                <a:latin typeface="Bahnschrift Light Condensed" panose="020B0502040204020203" pitchFamily="34" charset="0"/>
              </a:rPr>
              <a:t>Teachable</a:t>
            </a:r>
            <a:r>
              <a:rPr lang="tr-TR" sz="2800" dirty="0">
                <a:latin typeface="Bahnschrift Light Condensed" panose="020B0502040204020203" pitchFamily="34" charset="0"/>
              </a:rPr>
              <a:t> </a:t>
            </a:r>
            <a:r>
              <a:rPr lang="tr-TR" sz="2800" dirty="0" err="1">
                <a:latin typeface="Bahnschrift Light Condensed" panose="020B0502040204020203" pitchFamily="34" charset="0"/>
              </a:rPr>
              <a:t>machine</a:t>
            </a:r>
            <a:r>
              <a:rPr lang="tr-TR" sz="2800" dirty="0">
                <a:latin typeface="Bahnschrift Light Condensed" panose="020B0502040204020203" pitchFamily="34" charset="0"/>
              </a:rPr>
              <a:t> den yararlandım ondan kodumun ana hatlarını aldım ve görsel veri kümesini ondan dolaylı olarak kodlara dahil ettim .Bilgisayarın kamerasını açtırarak anlık görüntüyü alıp onu kayıt ettim ve bunu </a:t>
            </a:r>
            <a:r>
              <a:rPr lang="tr-TR" sz="2800" dirty="0" err="1">
                <a:latin typeface="Bahnschrift Light Condensed" panose="020B0502040204020203" pitchFamily="34" charset="0"/>
              </a:rPr>
              <a:t>opencv</a:t>
            </a:r>
            <a:r>
              <a:rPr lang="tr-TR" sz="2800" dirty="0">
                <a:latin typeface="Bahnschrift Light Condensed" panose="020B0502040204020203" pitchFamily="34" charset="0"/>
              </a:rPr>
              <a:t> ile yaptım .  Ona kendim  kursta öğrendiğim </a:t>
            </a:r>
            <a:r>
              <a:rPr lang="tr-TR" sz="2800" dirty="0" err="1">
                <a:latin typeface="Bahnschrift Light Condensed" panose="020B0502040204020203" pitchFamily="34" charset="0"/>
              </a:rPr>
              <a:t>pandas</a:t>
            </a:r>
            <a:r>
              <a:rPr lang="tr-TR" sz="2800" dirty="0">
                <a:latin typeface="Bahnschrift Light Condensed" panose="020B0502040204020203" pitchFamily="34" charset="0"/>
              </a:rPr>
              <a:t> kütüphanesini ekleyerek </a:t>
            </a:r>
            <a:r>
              <a:rPr lang="tr-TR" sz="2800" dirty="0" err="1">
                <a:latin typeface="Bahnschrift Light Condensed" panose="020B0502040204020203" pitchFamily="34" charset="0"/>
              </a:rPr>
              <a:t>çıkartığım</a:t>
            </a:r>
            <a:r>
              <a:rPr lang="tr-TR" sz="2800" dirty="0">
                <a:latin typeface="Bahnschrift Light Condensed" panose="020B0502040204020203" pitchFamily="34" charset="0"/>
              </a:rPr>
              <a:t> sonuçların </a:t>
            </a:r>
            <a:r>
              <a:rPr lang="tr-TR" sz="2800" dirty="0" err="1">
                <a:latin typeface="Bahnschrift Light Condensed" panose="020B0502040204020203" pitchFamily="34" charset="0"/>
              </a:rPr>
              <a:t>index</a:t>
            </a:r>
            <a:r>
              <a:rPr lang="tr-TR" sz="2800" dirty="0">
                <a:latin typeface="Bahnschrift Light Condensed" panose="020B0502040204020203" pitchFamily="34" charset="0"/>
              </a:rPr>
              <a:t> numaralarını alarak onları sınıflandırdım . Sınıflandırdığım </a:t>
            </a:r>
            <a:r>
              <a:rPr lang="tr-TR" sz="2800" dirty="0" err="1">
                <a:latin typeface="Bahnschrift Light Condensed" panose="020B0502040204020203" pitchFamily="34" charset="0"/>
              </a:rPr>
              <a:t>indexleri</a:t>
            </a:r>
            <a:r>
              <a:rPr lang="tr-TR" sz="2800" dirty="0">
                <a:latin typeface="Bahnschrift Light Condensed" panose="020B0502040204020203" pitchFamily="34" charset="0"/>
              </a:rPr>
              <a:t> ise yazdırdım . Anlık olarak çektiği </a:t>
            </a:r>
            <a:r>
              <a:rPr lang="tr-TR" sz="2800" dirty="0" err="1">
                <a:latin typeface="Bahnschrift Light Condensed" panose="020B0502040204020203" pitchFamily="34" charset="0"/>
              </a:rPr>
              <a:t>fotağrafa</a:t>
            </a:r>
            <a:r>
              <a:rPr lang="tr-TR" sz="2800" dirty="0">
                <a:latin typeface="Bahnschrift Light Condensed" panose="020B0502040204020203" pitchFamily="34" charset="0"/>
              </a:rPr>
              <a:t> </a:t>
            </a:r>
            <a:r>
              <a:rPr lang="tr-TR" sz="2800" dirty="0" err="1">
                <a:latin typeface="Bahnschrift Light Condensed" panose="020B0502040204020203" pitchFamily="34" charset="0"/>
              </a:rPr>
              <a:t>benım</a:t>
            </a:r>
            <a:r>
              <a:rPr lang="tr-TR" sz="2800" dirty="0">
                <a:latin typeface="Bahnschrift Light Condensed" panose="020B0502040204020203" pitchFamily="34" charset="0"/>
              </a:rPr>
              <a:t> sınıflarımdan hangisine daha çok benziyor ise onun değeri daha yüksek olarak bizi bilgilendiriyor </a:t>
            </a:r>
          </a:p>
        </p:txBody>
      </p:sp>
      <p:sp>
        <p:nvSpPr>
          <p:cNvPr id="4" name="Metin kutusu 3">
            <a:extLst>
              <a:ext uri="{FF2B5EF4-FFF2-40B4-BE49-F238E27FC236}">
                <a16:creationId xmlns:a16="http://schemas.microsoft.com/office/drawing/2014/main" id="{9B549A5D-1FC2-45D4-8564-CABE56C4A5A6}"/>
              </a:ext>
            </a:extLst>
          </p:cNvPr>
          <p:cNvSpPr txBox="1"/>
          <p:nvPr/>
        </p:nvSpPr>
        <p:spPr>
          <a:xfrm flipH="1">
            <a:off x="6096000" y="838096"/>
            <a:ext cx="4943061" cy="707886"/>
          </a:xfrm>
          <a:prstGeom prst="rect">
            <a:avLst/>
          </a:prstGeom>
          <a:noFill/>
        </p:spPr>
        <p:txBody>
          <a:bodyPr wrap="square" rtlCol="0">
            <a:spAutoFit/>
          </a:bodyPr>
          <a:lstStyle/>
          <a:p>
            <a:r>
              <a:rPr lang="tr-TR" sz="4000" dirty="0">
                <a:latin typeface="Bahnschrift Light Condensed" panose="020B0502040204020203" pitchFamily="34" charset="0"/>
              </a:rPr>
              <a:t>YAPIM AŞAMASI</a:t>
            </a:r>
          </a:p>
        </p:txBody>
      </p:sp>
    </p:spTree>
    <p:extLst>
      <p:ext uri="{BB962C8B-B14F-4D97-AF65-F5344CB8AC3E}">
        <p14:creationId xmlns:p14="http://schemas.microsoft.com/office/powerpoint/2010/main" val="176406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EF25B0-F29E-4822-9A18-FD12DD301969}"/>
              </a:ext>
            </a:extLst>
          </p:cNvPr>
          <p:cNvSpPr>
            <a:spLocks noGrp="1"/>
          </p:cNvSpPr>
          <p:nvPr>
            <p:ph type="title"/>
          </p:nvPr>
        </p:nvSpPr>
        <p:spPr/>
        <p:txBody>
          <a:bodyPr/>
          <a:lstStyle/>
          <a:p>
            <a:pPr algn="ctr"/>
            <a:r>
              <a:rPr lang="tr-TR" dirty="0" err="1"/>
              <a:t>code</a:t>
            </a:r>
            <a:endParaRPr lang="tr-TR" dirty="0"/>
          </a:p>
        </p:txBody>
      </p:sp>
      <p:sp>
        <p:nvSpPr>
          <p:cNvPr id="3" name="İçerik Yer Tutucusu 2">
            <a:extLst>
              <a:ext uri="{FF2B5EF4-FFF2-40B4-BE49-F238E27FC236}">
                <a16:creationId xmlns:a16="http://schemas.microsoft.com/office/drawing/2014/main" id="{08984FDC-E372-4A3A-B655-D3A1EACB8E8C}"/>
              </a:ext>
            </a:extLst>
          </p:cNvPr>
          <p:cNvSpPr>
            <a:spLocks noGrp="1"/>
          </p:cNvSpPr>
          <p:nvPr>
            <p:ph idx="1"/>
          </p:nvPr>
        </p:nvSpPr>
        <p:spPr/>
        <p:txBody>
          <a:bodyPr>
            <a:normAutofit fontScale="70000" lnSpcReduction="20000"/>
          </a:bodyPr>
          <a:lstStyle/>
          <a:p>
            <a:r>
              <a:rPr lang="tr-TR" b="0" dirty="0" err="1">
                <a:solidFill>
                  <a:srgbClr val="C586C0"/>
                </a:solidFill>
                <a:effectLst/>
                <a:latin typeface="Consolas" panose="020B0609020204030204" pitchFamily="49" charset="0"/>
              </a:rPr>
              <a:t>from</a:t>
            </a:r>
            <a:r>
              <a:rPr lang="tr-TR" b="0" dirty="0">
                <a:solidFill>
                  <a:srgbClr val="D4D4D4"/>
                </a:solidFill>
                <a:effectLst/>
                <a:latin typeface="Consolas" panose="020B0609020204030204" pitchFamily="49" charset="0"/>
              </a:rPr>
              <a:t> </a:t>
            </a:r>
            <a:r>
              <a:rPr lang="tr-TR" b="0" dirty="0">
                <a:solidFill>
                  <a:srgbClr val="4EC9B0"/>
                </a:solidFill>
                <a:effectLst/>
                <a:latin typeface="Consolas" panose="020B0609020204030204" pitchFamily="49" charset="0"/>
              </a:rPr>
              <a:t>time</a:t>
            </a:r>
            <a:r>
              <a:rPr lang="tr-TR" b="0" dirty="0">
                <a:solidFill>
                  <a:srgbClr val="D4D4D4"/>
                </a:solidFill>
                <a:effectLst/>
                <a:latin typeface="Consolas" panose="020B0609020204030204" pitchFamily="49" charset="0"/>
              </a:rPr>
              <a:t> </a:t>
            </a:r>
            <a:r>
              <a:rPr lang="tr-TR" b="0" dirty="0" err="1">
                <a:solidFill>
                  <a:srgbClr val="C586C0"/>
                </a:solidFill>
                <a:effectLst/>
                <a:latin typeface="Consolas" panose="020B0609020204030204" pitchFamily="49" charset="0"/>
              </a:rPr>
              <a:t>import</a:t>
            </a:r>
            <a:r>
              <a:rPr lang="tr-TR" b="0" dirty="0">
                <a:solidFill>
                  <a:srgbClr val="D4D4D4"/>
                </a:solidFill>
                <a:effectLst/>
                <a:latin typeface="Consolas" panose="020B0609020204030204" pitchFamily="49" charset="0"/>
              </a:rPr>
              <a:t> </a:t>
            </a:r>
            <a:r>
              <a:rPr lang="tr-TR" b="0" dirty="0" err="1">
                <a:solidFill>
                  <a:srgbClr val="DCDCAA"/>
                </a:solidFill>
                <a:effectLst/>
                <a:latin typeface="Consolas" panose="020B0609020204030204" pitchFamily="49" charset="0"/>
              </a:rPr>
              <a:t>sleep</a:t>
            </a:r>
            <a:endParaRPr lang="tr-TR" b="0" dirty="0">
              <a:solidFill>
                <a:srgbClr val="D4D4D4"/>
              </a:solidFill>
              <a:effectLst/>
              <a:latin typeface="Consolas" panose="020B0609020204030204" pitchFamily="49" charset="0"/>
            </a:endParaRPr>
          </a:p>
          <a:p>
            <a:r>
              <a:rPr lang="tr-TR" b="0" dirty="0" err="1">
                <a:solidFill>
                  <a:srgbClr val="C586C0"/>
                </a:solidFill>
                <a:effectLst/>
                <a:latin typeface="Consolas" panose="020B0609020204030204" pitchFamily="49" charset="0"/>
              </a:rPr>
              <a:t>import</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tensorflow</a:t>
            </a:r>
            <a:endParaRPr lang="tr-TR" b="0" dirty="0">
              <a:solidFill>
                <a:srgbClr val="D4D4D4"/>
              </a:solidFill>
              <a:effectLst/>
              <a:latin typeface="Consolas" panose="020B0609020204030204" pitchFamily="49" charset="0"/>
            </a:endParaRPr>
          </a:p>
          <a:p>
            <a:r>
              <a:rPr lang="tr-TR" b="0" dirty="0" err="1">
                <a:solidFill>
                  <a:srgbClr val="C586C0"/>
                </a:solidFill>
                <a:effectLst/>
                <a:latin typeface="Consolas" panose="020B0609020204030204" pitchFamily="49" charset="0"/>
              </a:rPr>
              <a:t>from</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keras</a:t>
            </a:r>
            <a:r>
              <a:rPr lang="tr-TR" b="0" dirty="0" err="1">
                <a:solidFill>
                  <a:srgbClr val="D4D4D4"/>
                </a:solidFill>
                <a:effectLst/>
                <a:latin typeface="Consolas" panose="020B0609020204030204" pitchFamily="49" charset="0"/>
              </a:rPr>
              <a:t>.</a:t>
            </a:r>
            <a:r>
              <a:rPr lang="tr-TR" b="0" dirty="0" err="1">
                <a:solidFill>
                  <a:srgbClr val="4EC9B0"/>
                </a:solidFill>
                <a:effectLst/>
                <a:latin typeface="Consolas" panose="020B0609020204030204" pitchFamily="49" charset="0"/>
              </a:rPr>
              <a:t>models</a:t>
            </a:r>
            <a:r>
              <a:rPr lang="tr-TR" b="0" dirty="0">
                <a:solidFill>
                  <a:srgbClr val="D4D4D4"/>
                </a:solidFill>
                <a:effectLst/>
                <a:latin typeface="Consolas" panose="020B0609020204030204" pitchFamily="49" charset="0"/>
              </a:rPr>
              <a:t> </a:t>
            </a:r>
            <a:r>
              <a:rPr lang="tr-TR" b="0" dirty="0" err="1">
                <a:solidFill>
                  <a:srgbClr val="C586C0"/>
                </a:solidFill>
                <a:effectLst/>
                <a:latin typeface="Consolas" panose="020B0609020204030204" pitchFamily="49" charset="0"/>
              </a:rPr>
              <a:t>import</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load_model</a:t>
            </a:r>
            <a:endParaRPr lang="tr-TR" b="0" dirty="0">
              <a:solidFill>
                <a:srgbClr val="D4D4D4"/>
              </a:solidFill>
              <a:effectLst/>
              <a:latin typeface="Consolas" panose="020B0609020204030204" pitchFamily="49" charset="0"/>
            </a:endParaRPr>
          </a:p>
          <a:p>
            <a:r>
              <a:rPr lang="tr-TR" b="0" dirty="0" err="1">
                <a:solidFill>
                  <a:srgbClr val="C586C0"/>
                </a:solidFill>
                <a:effectLst/>
                <a:latin typeface="Consolas" panose="020B0609020204030204" pitchFamily="49" charset="0"/>
              </a:rPr>
              <a:t>from</a:t>
            </a:r>
            <a:r>
              <a:rPr lang="tr-TR" b="0" dirty="0">
                <a:solidFill>
                  <a:srgbClr val="D4D4D4"/>
                </a:solidFill>
                <a:effectLst/>
                <a:latin typeface="Consolas" panose="020B0609020204030204" pitchFamily="49" charset="0"/>
              </a:rPr>
              <a:t> </a:t>
            </a:r>
            <a:r>
              <a:rPr lang="tr-TR" b="0" dirty="0">
                <a:solidFill>
                  <a:srgbClr val="4EC9B0"/>
                </a:solidFill>
                <a:effectLst/>
                <a:latin typeface="Consolas" panose="020B0609020204030204" pitchFamily="49" charset="0"/>
              </a:rPr>
              <a:t>PIL</a:t>
            </a:r>
            <a:r>
              <a:rPr lang="tr-TR" b="0" dirty="0">
                <a:solidFill>
                  <a:srgbClr val="D4D4D4"/>
                </a:solidFill>
                <a:effectLst/>
                <a:latin typeface="Consolas" panose="020B0609020204030204" pitchFamily="49" charset="0"/>
              </a:rPr>
              <a:t> </a:t>
            </a:r>
            <a:r>
              <a:rPr lang="tr-TR" b="0" dirty="0" err="1">
                <a:solidFill>
                  <a:srgbClr val="C586C0"/>
                </a:solidFill>
                <a:effectLst/>
                <a:latin typeface="Consolas" panose="020B0609020204030204" pitchFamily="49" charset="0"/>
              </a:rPr>
              <a:t>import</a:t>
            </a:r>
            <a:r>
              <a:rPr lang="tr-TR" b="0" dirty="0">
                <a:solidFill>
                  <a:srgbClr val="D4D4D4"/>
                </a:solidFill>
                <a:effectLst/>
                <a:latin typeface="Consolas" panose="020B0609020204030204" pitchFamily="49" charset="0"/>
              </a:rPr>
              <a:t> </a:t>
            </a:r>
            <a:r>
              <a:rPr lang="tr-TR" b="0" dirty="0">
                <a:solidFill>
                  <a:srgbClr val="4EC9B0"/>
                </a:solidFill>
                <a:effectLst/>
                <a:latin typeface="Consolas" panose="020B0609020204030204" pitchFamily="49" charset="0"/>
              </a:rPr>
              <a:t>Image</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ImageOps</a:t>
            </a:r>
            <a:endParaRPr lang="tr-TR" b="0" dirty="0">
              <a:solidFill>
                <a:srgbClr val="D4D4D4"/>
              </a:solidFill>
              <a:effectLst/>
              <a:latin typeface="Consolas" panose="020B0609020204030204" pitchFamily="49" charset="0"/>
            </a:endParaRPr>
          </a:p>
          <a:p>
            <a:r>
              <a:rPr lang="tr-TR" b="0" dirty="0" err="1">
                <a:solidFill>
                  <a:srgbClr val="C586C0"/>
                </a:solidFill>
                <a:effectLst/>
                <a:latin typeface="Consolas" panose="020B0609020204030204" pitchFamily="49" charset="0"/>
              </a:rPr>
              <a:t>import</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numpy</a:t>
            </a:r>
            <a:r>
              <a:rPr lang="tr-TR" b="0" dirty="0">
                <a:solidFill>
                  <a:srgbClr val="D4D4D4"/>
                </a:solidFill>
                <a:effectLst/>
                <a:latin typeface="Consolas" panose="020B0609020204030204" pitchFamily="49" charset="0"/>
              </a:rPr>
              <a:t> </a:t>
            </a:r>
            <a:r>
              <a:rPr lang="tr-TR" b="0" dirty="0">
                <a:solidFill>
                  <a:srgbClr val="C586C0"/>
                </a:solidFill>
                <a:effectLst/>
                <a:latin typeface="Consolas" panose="020B0609020204030204" pitchFamily="49" charset="0"/>
              </a:rPr>
              <a:t>as</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np</a:t>
            </a:r>
            <a:endParaRPr lang="tr-TR" b="0" dirty="0">
              <a:solidFill>
                <a:srgbClr val="D4D4D4"/>
              </a:solidFill>
              <a:effectLst/>
              <a:latin typeface="Consolas" panose="020B0609020204030204" pitchFamily="49" charset="0"/>
            </a:endParaRPr>
          </a:p>
          <a:p>
            <a:r>
              <a:rPr lang="tr-TR" b="0" dirty="0" err="1">
                <a:solidFill>
                  <a:srgbClr val="C586C0"/>
                </a:solidFill>
                <a:effectLst/>
                <a:latin typeface="Consolas" panose="020B0609020204030204" pitchFamily="49" charset="0"/>
              </a:rPr>
              <a:t>import</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pandas</a:t>
            </a:r>
            <a:r>
              <a:rPr lang="tr-TR" b="0" dirty="0">
                <a:solidFill>
                  <a:srgbClr val="D4D4D4"/>
                </a:solidFill>
                <a:effectLst/>
                <a:latin typeface="Consolas" panose="020B0609020204030204" pitchFamily="49" charset="0"/>
              </a:rPr>
              <a:t> </a:t>
            </a:r>
            <a:r>
              <a:rPr lang="tr-TR" b="0" dirty="0">
                <a:solidFill>
                  <a:srgbClr val="C586C0"/>
                </a:solidFill>
                <a:effectLst/>
                <a:latin typeface="Consolas" panose="020B0609020204030204" pitchFamily="49" charset="0"/>
              </a:rPr>
              <a:t>as</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pd</a:t>
            </a:r>
            <a:endParaRPr lang="tr-TR" b="0" dirty="0">
              <a:solidFill>
                <a:srgbClr val="D4D4D4"/>
              </a:solidFill>
              <a:effectLst/>
              <a:latin typeface="Consolas" panose="020B0609020204030204" pitchFamily="49" charset="0"/>
            </a:endParaRPr>
          </a:p>
          <a:p>
            <a:r>
              <a:rPr lang="tr-TR" b="0" dirty="0" err="1">
                <a:solidFill>
                  <a:srgbClr val="C586C0"/>
                </a:solidFill>
                <a:effectLst/>
                <a:latin typeface="Consolas" panose="020B0609020204030204" pitchFamily="49" charset="0"/>
              </a:rPr>
              <a:t>import</a:t>
            </a:r>
            <a:r>
              <a:rPr lang="tr-TR" b="0" dirty="0">
                <a:solidFill>
                  <a:srgbClr val="D4D4D4"/>
                </a:solidFill>
                <a:effectLst/>
                <a:latin typeface="Consolas" panose="020B0609020204030204" pitchFamily="49" charset="0"/>
              </a:rPr>
              <a:t> </a:t>
            </a:r>
            <a:r>
              <a:rPr lang="tr-TR" b="0" dirty="0">
                <a:solidFill>
                  <a:srgbClr val="4EC9B0"/>
                </a:solidFill>
                <a:effectLst/>
                <a:latin typeface="Consolas" panose="020B0609020204030204" pitchFamily="49" charset="0"/>
              </a:rPr>
              <a:t>cv2</a:t>
            </a:r>
            <a:endParaRPr lang="tr-TR"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r>
              <a:rPr lang="tr-TR" b="0" dirty="0">
                <a:solidFill>
                  <a:srgbClr val="9CDCFE"/>
                </a:solidFill>
                <a:effectLst/>
                <a:latin typeface="Consolas" panose="020B0609020204030204" pitchFamily="49" charset="0"/>
              </a:rPr>
              <a:t>model</a:t>
            </a:r>
            <a:r>
              <a:rPr lang="tr-TR" b="0" dirty="0">
                <a:solidFill>
                  <a:srgbClr val="D4D4D4"/>
                </a:solidFill>
                <a:effectLst/>
                <a:latin typeface="Consolas" panose="020B0609020204030204" pitchFamily="49" charset="0"/>
              </a:rPr>
              <a:t> = </a:t>
            </a:r>
            <a:r>
              <a:rPr lang="tr-TR" b="0" dirty="0" err="1">
                <a:solidFill>
                  <a:srgbClr val="9CDCFE"/>
                </a:solidFill>
                <a:effectLst/>
                <a:latin typeface="Consolas" panose="020B0609020204030204" pitchFamily="49" charset="0"/>
              </a:rPr>
              <a:t>load_model</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'C:</a:t>
            </a:r>
            <a:r>
              <a:rPr lang="tr-TR" b="0" dirty="0">
                <a:solidFill>
                  <a:srgbClr val="D7BA7D"/>
                </a:solidFill>
                <a:effectLst/>
                <a:latin typeface="Consolas" panose="020B0609020204030204" pitchFamily="49" charset="0"/>
              </a:rPr>
              <a:t>\\</a:t>
            </a:r>
            <a:r>
              <a:rPr lang="tr-TR" b="0" dirty="0" err="1">
                <a:solidFill>
                  <a:srgbClr val="CE9178"/>
                </a:solidFill>
                <a:effectLst/>
                <a:latin typeface="Consolas" panose="020B0609020204030204" pitchFamily="49" charset="0"/>
              </a:rPr>
              <a:t>Users</a:t>
            </a:r>
            <a:r>
              <a:rPr lang="tr-TR" b="0" dirty="0">
                <a:solidFill>
                  <a:srgbClr val="D7BA7D"/>
                </a:solidFill>
                <a:effectLst/>
                <a:latin typeface="Consolas" panose="020B0609020204030204" pitchFamily="49" charset="0"/>
              </a:rPr>
              <a:t>\\</a:t>
            </a:r>
            <a:r>
              <a:rPr lang="tr-TR" b="0" dirty="0">
                <a:solidFill>
                  <a:srgbClr val="CE9178"/>
                </a:solidFill>
                <a:effectLst/>
                <a:latin typeface="Consolas" panose="020B0609020204030204" pitchFamily="49" charset="0"/>
              </a:rPr>
              <a:t>HP</a:t>
            </a:r>
            <a:r>
              <a:rPr lang="tr-TR" b="0" dirty="0">
                <a:solidFill>
                  <a:srgbClr val="D7BA7D"/>
                </a:solidFill>
                <a:effectLst/>
                <a:latin typeface="Consolas" panose="020B0609020204030204" pitchFamily="49" charset="0"/>
              </a:rPr>
              <a:t>\\</a:t>
            </a:r>
            <a:r>
              <a:rPr lang="tr-TR" b="0" dirty="0" err="1">
                <a:solidFill>
                  <a:srgbClr val="CE9178"/>
                </a:solidFill>
                <a:effectLst/>
                <a:latin typeface="Consolas" panose="020B0609020204030204" pitchFamily="49" charset="0"/>
              </a:rPr>
              <a:t>Downloads</a:t>
            </a:r>
            <a:r>
              <a:rPr lang="tr-TR" b="0" dirty="0">
                <a:solidFill>
                  <a:srgbClr val="D7BA7D"/>
                </a:solidFill>
                <a:effectLst/>
                <a:latin typeface="Consolas" panose="020B0609020204030204" pitchFamily="49" charset="0"/>
              </a:rPr>
              <a:t>\\</a:t>
            </a:r>
            <a:r>
              <a:rPr lang="tr-TR" b="0" dirty="0">
                <a:solidFill>
                  <a:srgbClr val="CE9178"/>
                </a:solidFill>
                <a:effectLst/>
                <a:latin typeface="Consolas" panose="020B0609020204030204" pitchFamily="49" charset="0"/>
              </a:rPr>
              <a:t>converted_keras2</a:t>
            </a:r>
            <a:r>
              <a:rPr lang="tr-TR" b="0" dirty="0">
                <a:solidFill>
                  <a:srgbClr val="D7BA7D"/>
                </a:solidFill>
                <a:effectLst/>
                <a:latin typeface="Consolas" panose="020B0609020204030204" pitchFamily="49" charset="0"/>
              </a:rPr>
              <a:t>\\</a:t>
            </a:r>
            <a:r>
              <a:rPr lang="tr-TR" b="0" dirty="0">
                <a:solidFill>
                  <a:srgbClr val="CE9178"/>
                </a:solidFill>
                <a:effectLst/>
                <a:latin typeface="Consolas" panose="020B0609020204030204" pitchFamily="49" charset="0"/>
              </a:rPr>
              <a:t>keras_model.h5'</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compile</a:t>
            </a:r>
            <a:r>
              <a:rPr lang="tr-TR" b="0" dirty="0">
                <a:solidFill>
                  <a:srgbClr val="D4D4D4"/>
                </a:solidFill>
                <a:effectLst/>
                <a:latin typeface="Consolas" panose="020B0609020204030204" pitchFamily="49" charset="0"/>
              </a:rPr>
              <a:t>=</a:t>
            </a:r>
            <a:r>
              <a:rPr lang="tr-TR" b="0" dirty="0" err="1">
                <a:solidFill>
                  <a:srgbClr val="569CD6"/>
                </a:solidFill>
                <a:effectLst/>
                <a:latin typeface="Consolas" panose="020B0609020204030204" pitchFamily="49" charset="0"/>
              </a:rPr>
              <a:t>False</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9CDCFE"/>
                </a:solidFill>
                <a:effectLst/>
                <a:latin typeface="Consolas" panose="020B0609020204030204" pitchFamily="49" charset="0"/>
              </a:rPr>
              <a:t>data</a:t>
            </a:r>
            <a:r>
              <a:rPr lang="tr-TR" b="0" dirty="0">
                <a:solidFill>
                  <a:srgbClr val="D4D4D4"/>
                </a:solidFill>
                <a:effectLst/>
                <a:latin typeface="Consolas" panose="020B0609020204030204" pitchFamily="49" charset="0"/>
              </a:rPr>
              <a:t> = </a:t>
            </a:r>
            <a:r>
              <a:rPr lang="tr-TR" b="0" dirty="0" err="1">
                <a:solidFill>
                  <a:srgbClr val="4EC9B0"/>
                </a:solidFill>
                <a:effectLst/>
                <a:latin typeface="Consolas" panose="020B0609020204030204" pitchFamily="49" charset="0"/>
              </a:rPr>
              <a:t>np</a:t>
            </a:r>
            <a:r>
              <a:rPr lang="tr-TR" b="0" dirty="0" err="1">
                <a:solidFill>
                  <a:srgbClr val="D4D4D4"/>
                </a:solidFill>
                <a:effectLst/>
                <a:latin typeface="Consolas" panose="020B0609020204030204" pitchFamily="49" charset="0"/>
              </a:rPr>
              <a:t>.</a:t>
            </a:r>
            <a:r>
              <a:rPr lang="tr-TR" b="0" dirty="0" err="1">
                <a:solidFill>
                  <a:srgbClr val="4EC9B0"/>
                </a:solidFill>
                <a:effectLst/>
                <a:latin typeface="Consolas" panose="020B0609020204030204" pitchFamily="49" charset="0"/>
              </a:rPr>
              <a:t>ndarray</a:t>
            </a:r>
            <a:r>
              <a:rPr lang="tr-TR" b="0" dirty="0">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shape</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 </a:t>
            </a:r>
            <a:r>
              <a:rPr lang="tr-TR" b="0" dirty="0">
                <a:solidFill>
                  <a:srgbClr val="B5CEA8"/>
                </a:solidFill>
                <a:effectLst/>
                <a:latin typeface="Consolas" panose="020B0609020204030204" pitchFamily="49" charset="0"/>
              </a:rPr>
              <a:t>224</a:t>
            </a:r>
            <a:r>
              <a:rPr lang="tr-TR" b="0" dirty="0">
                <a:solidFill>
                  <a:srgbClr val="D4D4D4"/>
                </a:solidFill>
                <a:effectLst/>
                <a:latin typeface="Consolas" panose="020B0609020204030204" pitchFamily="49" charset="0"/>
              </a:rPr>
              <a:t>, </a:t>
            </a:r>
            <a:r>
              <a:rPr lang="tr-TR" b="0" dirty="0">
                <a:solidFill>
                  <a:srgbClr val="B5CEA8"/>
                </a:solidFill>
                <a:effectLst/>
                <a:latin typeface="Consolas" panose="020B0609020204030204" pitchFamily="49" charset="0"/>
              </a:rPr>
              <a:t>224</a:t>
            </a:r>
            <a:r>
              <a:rPr lang="tr-TR" b="0" dirty="0">
                <a:solidFill>
                  <a:srgbClr val="D4D4D4"/>
                </a:solidFill>
                <a:effectLst/>
                <a:latin typeface="Consolas" panose="020B0609020204030204" pitchFamily="49" charset="0"/>
              </a:rPr>
              <a:t>, </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dtype</a:t>
            </a:r>
            <a:r>
              <a:rPr lang="tr-TR" b="0" dirty="0">
                <a:solidFill>
                  <a:srgbClr val="D4D4D4"/>
                </a:solidFill>
                <a:effectLst/>
                <a:latin typeface="Consolas" panose="020B0609020204030204" pitchFamily="49" charset="0"/>
              </a:rPr>
              <a:t>=</a:t>
            </a:r>
            <a:r>
              <a:rPr lang="tr-TR" b="0" dirty="0">
                <a:solidFill>
                  <a:srgbClr val="4EC9B0"/>
                </a:solidFill>
                <a:effectLst/>
                <a:latin typeface="Consolas" panose="020B0609020204030204" pitchFamily="49" charset="0"/>
              </a:rPr>
              <a:t>np</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float32</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camera</a:t>
            </a:r>
            <a:r>
              <a:rPr lang="tr-TR" b="0" dirty="0">
                <a:solidFill>
                  <a:srgbClr val="D4D4D4"/>
                </a:solidFill>
                <a:effectLst/>
                <a:latin typeface="Consolas" panose="020B0609020204030204" pitchFamily="49" charset="0"/>
              </a:rPr>
              <a:t> = </a:t>
            </a:r>
            <a:r>
              <a:rPr lang="tr-TR" b="0" dirty="0">
                <a:solidFill>
                  <a:srgbClr val="4EC9B0"/>
                </a:solidFill>
                <a:effectLst/>
                <a:latin typeface="Consolas" panose="020B0609020204030204" pitchFamily="49" charset="0"/>
              </a:rPr>
              <a:t>cv2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VideoCapture</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r>
              <a:rPr lang="tr-TR" b="0" dirty="0">
                <a:solidFill>
                  <a:srgbClr val="6A9955"/>
                </a:solidFill>
                <a:effectLst/>
                <a:latin typeface="Consolas" panose="020B0609020204030204" pitchFamily="49" charset="0"/>
              </a:rPr>
              <a:t># Video çekmeye başla</a:t>
            </a:r>
            <a:endParaRPr lang="tr-TR" b="0" dirty="0">
              <a:solidFill>
                <a:srgbClr val="D4D4D4"/>
              </a:solidFill>
              <a:effectLst/>
              <a:latin typeface="Consolas" panose="020B0609020204030204" pitchFamily="49" charset="0"/>
            </a:endParaRPr>
          </a:p>
          <a:p>
            <a:r>
              <a:rPr lang="tr-TR" b="0" dirty="0" err="1">
                <a:solidFill>
                  <a:srgbClr val="9CDCFE"/>
                </a:solidFill>
                <a:effectLst/>
                <a:latin typeface="Consolas" panose="020B0609020204030204" pitchFamily="49" charset="0"/>
              </a:rPr>
              <a:t>return_value</a:t>
            </a:r>
            <a:r>
              <a:rPr lang="tr-TR" b="0" dirty="0" err="1">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image</a:t>
            </a:r>
            <a:r>
              <a:rPr lang="tr-TR" b="0" dirty="0">
                <a:solidFill>
                  <a:srgbClr val="D4D4D4"/>
                </a:solidFill>
                <a:effectLst/>
                <a:latin typeface="Consolas" panose="020B0609020204030204" pitchFamily="49" charset="0"/>
              </a:rPr>
              <a:t> = </a:t>
            </a:r>
            <a:r>
              <a:rPr lang="tr-TR" b="0" dirty="0" err="1">
                <a:solidFill>
                  <a:srgbClr val="9CDCFE"/>
                </a:solidFill>
                <a:effectLst/>
                <a:latin typeface="Consolas" panose="020B0609020204030204" pitchFamily="49" charset="0"/>
              </a:rPr>
              <a:t>camera</a:t>
            </a:r>
            <a:r>
              <a:rPr lang="tr-TR" b="0" dirty="0" err="1">
                <a:solidFill>
                  <a:srgbClr val="D4D4D4"/>
                </a:solidFill>
                <a:effectLst/>
                <a:latin typeface="Consolas" panose="020B0609020204030204" pitchFamily="49" charset="0"/>
              </a:rPr>
              <a:t>.read</a:t>
            </a:r>
            <a:r>
              <a:rPr lang="tr-TR" b="0" dirty="0">
                <a:solidFill>
                  <a:srgbClr val="D4D4D4"/>
                </a:solidFill>
                <a:effectLst/>
                <a:latin typeface="Consolas" panose="020B0609020204030204" pitchFamily="49" charset="0"/>
              </a:rPr>
              <a:t>()</a:t>
            </a:r>
            <a:r>
              <a:rPr lang="tr-TR" b="0" dirty="0">
                <a:solidFill>
                  <a:srgbClr val="6A9955"/>
                </a:solidFill>
                <a:effectLst/>
                <a:latin typeface="Consolas" panose="020B0609020204030204" pitchFamily="49" charset="0"/>
              </a:rPr>
              <a:t># İlk </a:t>
            </a:r>
            <a:r>
              <a:rPr lang="tr-TR" b="0" dirty="0" err="1">
                <a:solidFill>
                  <a:srgbClr val="6A9955"/>
                </a:solidFill>
                <a:effectLst/>
                <a:latin typeface="Consolas" panose="020B0609020204030204" pitchFamily="49" charset="0"/>
              </a:rPr>
              <a:t>fotğrafı</a:t>
            </a:r>
            <a:r>
              <a:rPr lang="tr-TR" b="0" dirty="0">
                <a:solidFill>
                  <a:srgbClr val="6A9955"/>
                </a:solidFill>
                <a:effectLst/>
                <a:latin typeface="Consolas" panose="020B0609020204030204" pitchFamily="49" charset="0"/>
              </a:rPr>
              <a:t> al</a:t>
            </a:r>
            <a:endParaRPr lang="tr-TR"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r>
              <a:rPr lang="tr-TR" b="0" dirty="0">
                <a:solidFill>
                  <a:srgbClr val="4EC9B0"/>
                </a:solidFill>
                <a:effectLst/>
                <a:latin typeface="Consolas" panose="020B0609020204030204" pitchFamily="49" charset="0"/>
              </a:rPr>
              <a:t>cv2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imwrite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'test.</a:t>
            </a:r>
            <a:r>
              <a:rPr lang="tr-TR" b="0" dirty="0" err="1">
                <a:solidFill>
                  <a:srgbClr val="CE9178"/>
                </a:solidFill>
                <a:effectLst/>
                <a:latin typeface="Consolas" panose="020B0609020204030204" pitchFamily="49" charset="0"/>
              </a:rPr>
              <a:t>jpg</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image</a:t>
            </a:r>
            <a:r>
              <a:rPr lang="tr-TR" b="0" dirty="0">
                <a:solidFill>
                  <a:srgbClr val="D4D4D4"/>
                </a:solidFill>
                <a:effectLst/>
                <a:latin typeface="Consolas" panose="020B0609020204030204" pitchFamily="49" charset="0"/>
              </a:rPr>
              <a:t>)</a:t>
            </a:r>
            <a:r>
              <a:rPr lang="tr-TR" b="0" dirty="0">
                <a:solidFill>
                  <a:srgbClr val="6A9955"/>
                </a:solidFill>
                <a:effectLst/>
                <a:latin typeface="Consolas" panose="020B0609020204030204" pitchFamily="49" charset="0"/>
              </a:rPr>
              <a:t>#Kaydet</a:t>
            </a: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71884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E71446E-C0E5-42CE-9CA4-4D4E95F862C4}"/>
              </a:ext>
            </a:extLst>
          </p:cNvPr>
          <p:cNvSpPr>
            <a:spLocks noGrp="1"/>
          </p:cNvSpPr>
          <p:nvPr>
            <p:ph idx="1"/>
          </p:nvPr>
        </p:nvSpPr>
        <p:spPr>
          <a:xfrm>
            <a:off x="685800" y="1484244"/>
            <a:ext cx="10820400" cy="5035826"/>
          </a:xfrm>
        </p:spPr>
        <p:txBody>
          <a:bodyPr>
            <a:normAutofit fontScale="70000" lnSpcReduction="20000"/>
          </a:bodyPr>
          <a:lstStyle/>
          <a:p>
            <a:r>
              <a:rPr lang="tr-TR" b="0" dirty="0" err="1">
                <a:solidFill>
                  <a:srgbClr val="9CDCFE"/>
                </a:solidFill>
                <a:effectLst/>
                <a:latin typeface="Consolas" panose="020B0609020204030204" pitchFamily="49" charset="0"/>
              </a:rPr>
              <a:t>camera</a:t>
            </a:r>
            <a:r>
              <a:rPr lang="tr-TR" b="0" dirty="0" err="1">
                <a:solidFill>
                  <a:srgbClr val="D4D4D4"/>
                </a:solidFill>
                <a:effectLst/>
                <a:latin typeface="Consolas" panose="020B0609020204030204" pitchFamily="49" charset="0"/>
              </a:rPr>
              <a:t>.release</a:t>
            </a:r>
            <a:r>
              <a:rPr lang="tr-TR" b="0" dirty="0">
                <a:solidFill>
                  <a:srgbClr val="D4D4D4"/>
                </a:solidFill>
                <a:effectLst/>
                <a:latin typeface="Consolas" panose="020B0609020204030204" pitchFamily="49" charset="0"/>
              </a:rPr>
              <a:t>()</a:t>
            </a:r>
            <a:r>
              <a:rPr lang="tr-TR" b="0" dirty="0">
                <a:solidFill>
                  <a:srgbClr val="6A9955"/>
                </a:solidFill>
                <a:effectLst/>
                <a:latin typeface="Consolas" panose="020B0609020204030204" pitchFamily="49" charset="0"/>
              </a:rPr>
              <a:t># ?</a:t>
            </a:r>
            <a:endParaRPr lang="tr-TR" b="0" dirty="0">
              <a:solidFill>
                <a:srgbClr val="D4D4D4"/>
              </a:solidFill>
              <a:effectLst/>
              <a:latin typeface="Consolas" panose="020B0609020204030204" pitchFamily="49" charset="0"/>
            </a:endParaRPr>
          </a:p>
          <a:p>
            <a:r>
              <a:rPr lang="tr-TR" b="0" dirty="0" err="1">
                <a:solidFill>
                  <a:srgbClr val="DCDCAA"/>
                </a:solidFill>
                <a:effectLst/>
                <a:latin typeface="Consolas" panose="020B0609020204030204" pitchFamily="49" charset="0"/>
              </a:rPr>
              <a:t>sleep</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image</a:t>
            </a:r>
            <a:r>
              <a:rPr lang="tr-TR" b="0" dirty="0">
                <a:solidFill>
                  <a:srgbClr val="D4D4D4"/>
                </a:solidFill>
                <a:effectLst/>
                <a:latin typeface="Consolas" panose="020B0609020204030204" pitchFamily="49" charset="0"/>
              </a:rPr>
              <a:t> = </a:t>
            </a:r>
            <a:r>
              <a:rPr lang="tr-TR" b="0" dirty="0" err="1">
                <a:solidFill>
                  <a:srgbClr val="4EC9B0"/>
                </a:solidFill>
                <a:effectLst/>
                <a:latin typeface="Consolas" panose="020B0609020204030204" pitchFamily="49" charset="0"/>
              </a:rPr>
              <a:t>Image</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open</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'test.jpg'</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size</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224</a:t>
            </a:r>
            <a:r>
              <a:rPr lang="tr-TR" b="0" dirty="0">
                <a:solidFill>
                  <a:srgbClr val="D4D4D4"/>
                </a:solidFill>
                <a:effectLst/>
                <a:latin typeface="Consolas" panose="020B0609020204030204" pitchFamily="49" charset="0"/>
              </a:rPr>
              <a:t>, </a:t>
            </a:r>
            <a:r>
              <a:rPr lang="tr-TR" b="0" dirty="0">
                <a:solidFill>
                  <a:srgbClr val="B5CEA8"/>
                </a:solidFill>
                <a:effectLst/>
                <a:latin typeface="Consolas" panose="020B0609020204030204" pitchFamily="49" charset="0"/>
              </a:rPr>
              <a:t>224</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image</a:t>
            </a:r>
            <a:r>
              <a:rPr lang="tr-TR" b="0" dirty="0">
                <a:solidFill>
                  <a:srgbClr val="D4D4D4"/>
                </a:solidFill>
                <a:effectLst/>
                <a:latin typeface="Consolas" panose="020B0609020204030204" pitchFamily="49" charset="0"/>
              </a:rPr>
              <a:t> = </a:t>
            </a:r>
            <a:r>
              <a:rPr lang="tr-TR" b="0" dirty="0" err="1">
                <a:solidFill>
                  <a:srgbClr val="4EC9B0"/>
                </a:solidFill>
                <a:effectLst/>
                <a:latin typeface="Consolas" panose="020B0609020204030204" pitchFamily="49" charset="0"/>
              </a:rPr>
              <a:t>ImageOps</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fit</a:t>
            </a:r>
            <a:r>
              <a:rPr lang="tr-TR" b="0" dirty="0">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image</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size</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Image</a:t>
            </a:r>
            <a:r>
              <a:rPr lang="tr-TR" b="0" dirty="0" err="1">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ANTIALIAS</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image_array</a:t>
            </a:r>
            <a:r>
              <a:rPr lang="tr-TR" b="0" dirty="0">
                <a:solidFill>
                  <a:srgbClr val="D4D4D4"/>
                </a:solidFill>
                <a:effectLst/>
                <a:latin typeface="Consolas" panose="020B0609020204030204" pitchFamily="49" charset="0"/>
              </a:rPr>
              <a:t> = </a:t>
            </a:r>
            <a:r>
              <a:rPr lang="tr-TR" b="0" dirty="0" err="1">
                <a:solidFill>
                  <a:srgbClr val="4EC9B0"/>
                </a:solidFill>
                <a:effectLst/>
                <a:latin typeface="Consolas" panose="020B0609020204030204" pitchFamily="49" charset="0"/>
              </a:rPr>
              <a:t>np</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asarray</a:t>
            </a:r>
            <a:r>
              <a:rPr lang="tr-TR" b="0" dirty="0">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image</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normalized_image_array</a:t>
            </a:r>
            <a:r>
              <a:rPr lang="tr-TR" b="0" dirty="0">
                <a:solidFill>
                  <a:srgbClr val="D4D4D4"/>
                </a:solidFill>
                <a:effectLst/>
                <a:latin typeface="Consolas" panose="020B0609020204030204" pitchFamily="49" charset="0"/>
              </a:rPr>
              <a:t> = (</a:t>
            </a:r>
            <a:r>
              <a:rPr lang="tr-TR" b="0" dirty="0" err="1">
                <a:solidFill>
                  <a:srgbClr val="9CDCFE"/>
                </a:solidFill>
                <a:effectLst/>
                <a:latin typeface="Consolas" panose="020B0609020204030204" pitchFamily="49" charset="0"/>
              </a:rPr>
              <a:t>image_array</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astype</a:t>
            </a:r>
            <a:r>
              <a:rPr lang="tr-TR" b="0" dirty="0">
                <a:solidFill>
                  <a:srgbClr val="D4D4D4"/>
                </a:solidFill>
                <a:effectLst/>
                <a:latin typeface="Consolas" panose="020B0609020204030204" pitchFamily="49" charset="0"/>
              </a:rPr>
              <a:t>(</a:t>
            </a:r>
            <a:r>
              <a:rPr lang="tr-TR" b="0" dirty="0">
                <a:solidFill>
                  <a:srgbClr val="4EC9B0"/>
                </a:solidFill>
                <a:effectLst/>
                <a:latin typeface="Consolas" panose="020B0609020204030204" pitchFamily="49" charset="0"/>
              </a:rPr>
              <a:t>np</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float32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127.0</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1</a:t>
            </a:r>
            <a:endParaRPr lang="tr-TR" b="0" dirty="0">
              <a:solidFill>
                <a:srgbClr val="D4D4D4"/>
              </a:solidFill>
              <a:effectLst/>
              <a:latin typeface="Consolas" panose="020B0609020204030204" pitchFamily="49" charset="0"/>
            </a:endParaRPr>
          </a:p>
          <a:p>
            <a:r>
              <a:rPr lang="tr-TR" b="0" dirty="0">
                <a:solidFill>
                  <a:srgbClr val="9CDCFE"/>
                </a:solidFill>
                <a:effectLst/>
                <a:latin typeface="Consolas" panose="020B0609020204030204" pitchFamily="49" charset="0"/>
              </a:rPr>
              <a:t>data</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 = </a:t>
            </a:r>
            <a:r>
              <a:rPr lang="tr-TR" b="0" dirty="0" err="1">
                <a:solidFill>
                  <a:srgbClr val="9CDCFE"/>
                </a:solidFill>
                <a:effectLst/>
                <a:latin typeface="Consolas" panose="020B0609020204030204" pitchFamily="49" charset="0"/>
              </a:rPr>
              <a:t>normalized_image_array</a:t>
            </a:r>
            <a:endParaRPr lang="tr-TR" b="0" dirty="0">
              <a:solidFill>
                <a:srgbClr val="D4D4D4"/>
              </a:solidFill>
              <a:effectLst/>
              <a:latin typeface="Consolas" panose="020B0609020204030204" pitchFamily="49" charset="0"/>
            </a:endParaRPr>
          </a:p>
          <a:p>
            <a:r>
              <a:rPr lang="tr-TR" b="0" dirty="0" err="1">
                <a:solidFill>
                  <a:srgbClr val="9CDCFE"/>
                </a:solidFill>
                <a:effectLst/>
                <a:latin typeface="Consolas" panose="020B0609020204030204" pitchFamily="49" charset="0"/>
              </a:rPr>
              <a:t>prediction</a:t>
            </a:r>
            <a:r>
              <a:rPr lang="tr-TR" b="0" dirty="0">
                <a:solidFill>
                  <a:srgbClr val="D4D4D4"/>
                </a:solidFill>
                <a:effectLst/>
                <a:latin typeface="Consolas" panose="020B0609020204030204" pitchFamily="49" charset="0"/>
              </a:rPr>
              <a:t> = </a:t>
            </a:r>
            <a:r>
              <a:rPr lang="tr-TR" b="0" dirty="0" err="1">
                <a:solidFill>
                  <a:srgbClr val="9CDCFE"/>
                </a:solidFill>
                <a:effectLst/>
                <a:latin typeface="Consolas" panose="020B0609020204030204" pitchFamily="49" charset="0"/>
              </a:rPr>
              <a:t>model</a:t>
            </a:r>
            <a:r>
              <a:rPr lang="tr-TR" b="0" dirty="0" err="1">
                <a:solidFill>
                  <a:srgbClr val="D4D4D4"/>
                </a:solidFill>
                <a:effectLst/>
                <a:latin typeface="Consolas" panose="020B0609020204030204" pitchFamily="49" charset="0"/>
              </a:rPr>
              <a:t>.predict</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data</a:t>
            </a:r>
            <a:r>
              <a:rPr lang="tr-TR" b="0" dirty="0">
                <a:solidFill>
                  <a:srgbClr val="D4D4D4"/>
                </a:solidFill>
                <a:effectLst/>
                <a:latin typeface="Consolas" panose="020B0609020204030204" pitchFamily="49" charset="0"/>
              </a:rPr>
              <a:t>) </a:t>
            </a:r>
          </a:p>
          <a:p>
            <a:r>
              <a:rPr lang="tr-TR" b="0" dirty="0">
                <a:solidFill>
                  <a:srgbClr val="9CDCFE"/>
                </a:solidFill>
                <a:effectLst/>
                <a:latin typeface="Consolas" panose="020B0609020204030204" pitchFamily="49" charset="0"/>
              </a:rPr>
              <a:t>dataFrame1</a:t>
            </a:r>
            <a:r>
              <a:rPr lang="tr-TR" b="0" dirty="0">
                <a:solidFill>
                  <a:srgbClr val="D4D4D4"/>
                </a:solidFill>
                <a:effectLst/>
                <a:latin typeface="Consolas" panose="020B0609020204030204" pitchFamily="49" charset="0"/>
              </a:rPr>
              <a:t> = </a:t>
            </a:r>
            <a:r>
              <a:rPr lang="tr-TR" b="0" dirty="0" err="1">
                <a:solidFill>
                  <a:srgbClr val="4EC9B0"/>
                </a:solidFill>
                <a:effectLst/>
                <a:latin typeface="Consolas" panose="020B0609020204030204" pitchFamily="49" charset="0"/>
              </a:rPr>
              <a:t>pd</a:t>
            </a:r>
            <a:r>
              <a:rPr lang="tr-TR" b="0" dirty="0" err="1">
                <a:solidFill>
                  <a:srgbClr val="D4D4D4"/>
                </a:solidFill>
                <a:effectLst/>
                <a:latin typeface="Consolas" panose="020B0609020204030204" pitchFamily="49" charset="0"/>
              </a:rPr>
              <a:t>.</a:t>
            </a:r>
            <a:r>
              <a:rPr lang="tr-TR" b="0" dirty="0" err="1">
                <a:solidFill>
                  <a:srgbClr val="4EC9B0"/>
                </a:solidFill>
                <a:effectLst/>
                <a:latin typeface="Consolas" panose="020B0609020204030204" pitchFamily="49" charset="0"/>
              </a:rPr>
              <a:t>DataFrame</a:t>
            </a:r>
            <a:r>
              <a:rPr lang="tr-TR" b="0" dirty="0">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prediction</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head</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dataFrame1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head</a:t>
            </a:r>
            <a:r>
              <a:rPr lang="tr-TR" b="0" dirty="0">
                <a:solidFill>
                  <a:srgbClr val="D4D4D4"/>
                </a:solidFill>
                <a:effectLst/>
                <a:latin typeface="Consolas" panose="020B0609020204030204" pitchFamily="49" charset="0"/>
              </a:rPr>
              <a:t>() </a:t>
            </a:r>
            <a:r>
              <a:rPr lang="tr-TR" b="0" dirty="0">
                <a:solidFill>
                  <a:srgbClr val="6A9955"/>
                </a:solidFill>
                <a:effectLst/>
                <a:latin typeface="Consolas" panose="020B0609020204030204" pitchFamily="49" charset="0"/>
              </a:rPr>
              <a:t># ilk 5 elemanı verir ‘</a:t>
            </a:r>
            <a:r>
              <a:rPr lang="tr-TR" b="0" dirty="0" err="1">
                <a:solidFill>
                  <a:srgbClr val="6A9955"/>
                </a:solidFill>
                <a:effectLst/>
                <a:latin typeface="Consolas" panose="020B0609020204030204" pitchFamily="49" charset="0"/>
              </a:rPr>
              <a:t>istege</a:t>
            </a:r>
            <a:r>
              <a:rPr lang="tr-TR" b="0" dirty="0">
                <a:solidFill>
                  <a:srgbClr val="6A9955"/>
                </a:solidFill>
                <a:effectLst/>
                <a:latin typeface="Consolas" panose="020B0609020204030204" pitchFamily="49" charset="0"/>
              </a:rPr>
              <a:t> bağlı olarak </a:t>
            </a:r>
            <a:r>
              <a:rPr lang="tr-TR" b="0" dirty="0" err="1">
                <a:solidFill>
                  <a:srgbClr val="6A9955"/>
                </a:solidFill>
                <a:effectLst/>
                <a:latin typeface="Consolas" panose="020B0609020204030204" pitchFamily="49" charset="0"/>
              </a:rPr>
              <a:t>head</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fonk</a:t>
            </a:r>
            <a:r>
              <a:rPr lang="tr-TR" b="0" dirty="0">
                <a:solidFill>
                  <a:srgbClr val="6A9955"/>
                </a:solidFill>
                <a:effectLst/>
                <a:latin typeface="Consolas" panose="020B0609020204030204" pitchFamily="49" charset="0"/>
              </a:rPr>
              <a:t>. içine istediğiniz</a:t>
            </a:r>
          </a:p>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kadarınıda</a:t>
            </a:r>
            <a:r>
              <a:rPr lang="tr-TR" b="0" dirty="0">
                <a:solidFill>
                  <a:srgbClr val="6A9955"/>
                </a:solidFill>
                <a:effectLst/>
                <a:latin typeface="Consolas" panose="020B0609020204030204" pitchFamily="49" charset="0"/>
              </a:rPr>
              <a:t> alabilir.’</a:t>
            </a:r>
            <a:endParaRPr lang="tr-TR" b="0" dirty="0">
              <a:solidFill>
                <a:srgbClr val="D4D4D4"/>
              </a:solidFill>
              <a:effectLst/>
              <a:latin typeface="Consolas" panose="020B0609020204030204" pitchFamily="49" charset="0"/>
            </a:endParaRPr>
          </a:p>
          <a:p>
            <a:r>
              <a:rPr lang="tr-TR" b="0" dirty="0" err="1">
                <a:solidFill>
                  <a:srgbClr val="DCDCAA"/>
                </a:solidFill>
                <a:effectLst/>
                <a:latin typeface="Consolas" panose="020B0609020204030204" pitchFamily="49" charset="0"/>
              </a:rPr>
              <a:t>print</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"Uğur"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head</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p>
          <a:p>
            <a:r>
              <a:rPr lang="tr-TR" b="0" dirty="0" err="1">
                <a:solidFill>
                  <a:srgbClr val="DCDCAA"/>
                </a:solidFill>
                <a:effectLst/>
                <a:latin typeface="Consolas" panose="020B0609020204030204" pitchFamily="49" charset="0"/>
              </a:rPr>
              <a:t>print</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"Sonay"</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head</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err="1">
                <a:solidFill>
                  <a:srgbClr val="DCDCAA"/>
                </a:solidFill>
                <a:effectLst/>
                <a:latin typeface="Consolas" panose="020B0609020204030204" pitchFamily="49" charset="0"/>
              </a:rPr>
              <a:t>print</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"Aysel"</a:t>
            </a:r>
            <a:r>
              <a:rPr lang="tr-TR" b="0" dirty="0">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head</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err="1">
                <a:solidFill>
                  <a:srgbClr val="DCDCAA"/>
                </a:solidFill>
                <a:effectLst/>
                <a:latin typeface="Consolas" panose="020B0609020204030204" pitchFamily="49" charset="0"/>
              </a:rPr>
              <a:t>print</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"Fatma"</a:t>
            </a:r>
            <a:r>
              <a:rPr lang="tr-TR" b="0" dirty="0">
                <a:solidFill>
                  <a:srgbClr val="D4D4D4"/>
                </a:solidFill>
                <a:effectLst/>
                <a:latin typeface="Consolas" panose="020B0609020204030204" pitchFamily="49" charset="0"/>
              </a:rPr>
              <a:t>,</a:t>
            </a:r>
            <a:r>
              <a:rPr lang="tr-TR" b="0" dirty="0" err="1">
                <a:solidFill>
                  <a:srgbClr val="9CDCFE"/>
                </a:solidFill>
                <a:effectLst/>
                <a:latin typeface="Consolas" panose="020B0609020204030204" pitchFamily="49" charset="0"/>
              </a:rPr>
              <a:t>head</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pPr marL="0" indent="0">
              <a:buNone/>
            </a:pPr>
            <a:endParaRPr lang="tr-TR" dirty="0"/>
          </a:p>
        </p:txBody>
      </p:sp>
    </p:spTree>
    <p:extLst>
      <p:ext uri="{BB962C8B-B14F-4D97-AF65-F5344CB8AC3E}">
        <p14:creationId xmlns:p14="http://schemas.microsoft.com/office/powerpoint/2010/main" val="401414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DC6E33-AE38-47C0-8E20-60D8375D099E}"/>
              </a:ext>
            </a:extLst>
          </p:cNvPr>
          <p:cNvSpPr>
            <a:spLocks noGrp="1"/>
          </p:cNvSpPr>
          <p:nvPr>
            <p:ph type="title"/>
          </p:nvPr>
        </p:nvSpPr>
        <p:spPr/>
        <p:txBody>
          <a:bodyPr/>
          <a:lstStyle/>
          <a:p>
            <a:pPr algn="ctr"/>
            <a:r>
              <a:rPr lang="tr-TR" dirty="0">
                <a:latin typeface="Bahnschrift Light Condensed" panose="020B0502040204020203" pitchFamily="34" charset="0"/>
              </a:rPr>
              <a:t>Çalışma ekranı</a:t>
            </a:r>
          </a:p>
        </p:txBody>
      </p:sp>
      <p:sp>
        <p:nvSpPr>
          <p:cNvPr id="3" name="İçerik Yer Tutucusu 2">
            <a:extLst>
              <a:ext uri="{FF2B5EF4-FFF2-40B4-BE49-F238E27FC236}">
                <a16:creationId xmlns:a16="http://schemas.microsoft.com/office/drawing/2014/main" id="{F943DDB8-609E-4275-9A70-009663DA2BC0}"/>
              </a:ext>
            </a:extLst>
          </p:cNvPr>
          <p:cNvSpPr>
            <a:spLocks noGrp="1"/>
          </p:cNvSpPr>
          <p:nvPr>
            <p:ph idx="1"/>
          </p:nvPr>
        </p:nvSpPr>
        <p:spPr/>
        <p:txBody>
          <a:bodyPr>
            <a:normAutofit fontScale="62500" lnSpcReduction="20000"/>
          </a:bodyPr>
          <a:lstStyle/>
          <a:p>
            <a:r>
              <a:rPr lang="tr-TR" dirty="0">
                <a:latin typeface="Bahnschrift Light Condensed" panose="020B0502040204020203" pitchFamily="34" charset="0"/>
              </a:rPr>
              <a:t>2022-02-26 17:43:47.104358: W </a:t>
            </a:r>
            <a:r>
              <a:rPr lang="tr-TR" dirty="0" err="1">
                <a:latin typeface="Bahnschrift Light Condensed" panose="020B0502040204020203" pitchFamily="34" charset="0"/>
              </a:rPr>
              <a:t>tensorflow</a:t>
            </a:r>
            <a:r>
              <a:rPr lang="tr-TR" dirty="0">
                <a:latin typeface="Bahnschrift Light Condensed" panose="020B0502040204020203" pitchFamily="34" charset="0"/>
              </a:rPr>
              <a:t>/</a:t>
            </a:r>
            <a:r>
              <a:rPr lang="tr-TR" dirty="0" err="1">
                <a:latin typeface="Bahnschrift Light Condensed" panose="020B0502040204020203" pitchFamily="34" charset="0"/>
              </a:rPr>
              <a:t>stream_executor</a:t>
            </a:r>
            <a:r>
              <a:rPr lang="tr-TR" dirty="0">
                <a:latin typeface="Bahnschrift Light Condensed" panose="020B0502040204020203" pitchFamily="34" charset="0"/>
              </a:rPr>
              <a:t>/platform/</a:t>
            </a:r>
            <a:r>
              <a:rPr lang="tr-TR" dirty="0" err="1">
                <a:latin typeface="Bahnschrift Light Condensed" panose="020B0502040204020203" pitchFamily="34" charset="0"/>
              </a:rPr>
              <a:t>default</a:t>
            </a:r>
            <a:r>
              <a:rPr lang="tr-TR" dirty="0">
                <a:latin typeface="Bahnschrift Light Condensed" panose="020B0502040204020203" pitchFamily="34" charset="0"/>
              </a:rPr>
              <a:t>/dso_loader.cc:64] </a:t>
            </a:r>
            <a:r>
              <a:rPr lang="tr-TR" dirty="0" err="1">
                <a:latin typeface="Bahnschrift Light Condensed" panose="020B0502040204020203" pitchFamily="34" charset="0"/>
              </a:rPr>
              <a:t>Could</a:t>
            </a:r>
            <a:r>
              <a:rPr lang="tr-TR" dirty="0">
                <a:latin typeface="Bahnschrift Light Condensed" panose="020B0502040204020203" pitchFamily="34" charset="0"/>
              </a:rPr>
              <a:t> not </a:t>
            </a:r>
            <a:r>
              <a:rPr lang="tr-TR" dirty="0" err="1">
                <a:latin typeface="Bahnschrift Light Condensed" panose="020B0502040204020203" pitchFamily="34" charset="0"/>
              </a:rPr>
              <a:t>load</a:t>
            </a:r>
            <a:r>
              <a:rPr lang="tr-TR" dirty="0">
                <a:latin typeface="Bahnschrift Light Condensed" panose="020B0502040204020203" pitchFamily="34" charset="0"/>
              </a:rPr>
              <a:t> </a:t>
            </a:r>
            <a:r>
              <a:rPr lang="tr-TR" dirty="0" err="1">
                <a:latin typeface="Bahnschrift Light Condensed" panose="020B0502040204020203" pitchFamily="34" charset="0"/>
              </a:rPr>
              <a:t>dynamic</a:t>
            </a:r>
            <a:r>
              <a:rPr lang="tr-TR" dirty="0">
                <a:latin typeface="Bahnschrift Light Condensed" panose="020B0502040204020203" pitchFamily="34" charset="0"/>
              </a:rPr>
              <a:t> </a:t>
            </a:r>
            <a:r>
              <a:rPr lang="tr-TR" dirty="0" err="1">
                <a:latin typeface="Bahnschrift Light Condensed" panose="020B0502040204020203" pitchFamily="34" charset="0"/>
              </a:rPr>
              <a:t>library</a:t>
            </a:r>
            <a:r>
              <a:rPr lang="tr-TR" dirty="0">
                <a:latin typeface="Bahnschrift Light Condensed" panose="020B0502040204020203" pitchFamily="34" charset="0"/>
              </a:rPr>
              <a:t> 'cudnn64_8.dll'; dlerro2022-02-26 17:43:47.119534:</a:t>
            </a:r>
          </a:p>
          <a:p>
            <a:r>
              <a:rPr lang="tr-TR" dirty="0">
                <a:latin typeface="Bahnschrift Light Condensed" panose="020B0502040204020203" pitchFamily="34" charset="0"/>
              </a:rPr>
              <a:t> W </a:t>
            </a:r>
            <a:r>
              <a:rPr lang="tr-TR" dirty="0" err="1">
                <a:latin typeface="Bahnschrift Light Condensed" panose="020B0502040204020203" pitchFamily="34" charset="0"/>
              </a:rPr>
              <a:t>tensorflow</a:t>
            </a:r>
            <a:r>
              <a:rPr lang="tr-TR" dirty="0">
                <a:latin typeface="Bahnschrift Light Condensed" panose="020B0502040204020203" pitchFamily="34" charset="0"/>
              </a:rPr>
              <a:t>/</a:t>
            </a:r>
            <a:r>
              <a:rPr lang="tr-TR" dirty="0" err="1">
                <a:latin typeface="Bahnschrift Light Condensed" panose="020B0502040204020203" pitchFamily="34" charset="0"/>
              </a:rPr>
              <a:t>core</a:t>
            </a:r>
            <a:r>
              <a:rPr lang="tr-TR" dirty="0">
                <a:latin typeface="Bahnschrift Light Condensed" panose="020B0502040204020203" pitchFamily="34" charset="0"/>
              </a:rPr>
              <a:t>/</a:t>
            </a:r>
            <a:r>
              <a:rPr lang="tr-TR" dirty="0" err="1">
                <a:latin typeface="Bahnschrift Light Condensed" panose="020B0502040204020203" pitchFamily="34" charset="0"/>
              </a:rPr>
              <a:t>common_runtime</a:t>
            </a:r>
            <a:r>
              <a:rPr lang="tr-TR" dirty="0">
                <a:latin typeface="Bahnschrift Light Condensed" panose="020B0502040204020203" pitchFamily="34" charset="0"/>
              </a:rPr>
              <a:t>/</a:t>
            </a:r>
            <a:r>
              <a:rPr lang="tr-TR" dirty="0" err="1">
                <a:latin typeface="Bahnschrift Light Condensed" panose="020B0502040204020203" pitchFamily="34" charset="0"/>
              </a:rPr>
              <a:t>gpu</a:t>
            </a:r>
            <a:r>
              <a:rPr lang="tr-TR" dirty="0">
                <a:latin typeface="Bahnschrift Light Condensed" panose="020B0502040204020203" pitchFamily="34" charset="0"/>
              </a:rPr>
              <a:t>/gpu_device.cc:1850] </a:t>
            </a:r>
            <a:r>
              <a:rPr lang="tr-TR" dirty="0" err="1">
                <a:latin typeface="Bahnschrift Light Condensed" panose="020B0502040204020203" pitchFamily="34" charset="0"/>
              </a:rPr>
              <a:t>Cannot</a:t>
            </a:r>
            <a:r>
              <a:rPr lang="tr-TR" dirty="0">
                <a:latin typeface="Bahnschrift Light Condensed" panose="020B0502040204020203" pitchFamily="34" charset="0"/>
              </a:rPr>
              <a:t> </a:t>
            </a:r>
            <a:r>
              <a:rPr lang="tr-TR" dirty="0" err="1">
                <a:latin typeface="Bahnschrift Light Condensed" panose="020B0502040204020203" pitchFamily="34" charset="0"/>
              </a:rPr>
              <a:t>dlopen</a:t>
            </a:r>
            <a:r>
              <a:rPr lang="tr-TR" dirty="0">
                <a:latin typeface="Bahnschrift Light Condensed" panose="020B0502040204020203" pitchFamily="34" charset="0"/>
              </a:rPr>
              <a:t> </a:t>
            </a:r>
            <a:r>
              <a:rPr lang="tr-TR" dirty="0" err="1">
                <a:latin typeface="Bahnschrift Light Condensed" panose="020B0502040204020203" pitchFamily="34" charset="0"/>
              </a:rPr>
              <a:t>some</a:t>
            </a:r>
            <a:r>
              <a:rPr lang="tr-TR" dirty="0">
                <a:latin typeface="Bahnschrift Light Condensed" panose="020B0502040204020203" pitchFamily="34" charset="0"/>
              </a:rPr>
              <a:t> GPU </a:t>
            </a:r>
            <a:r>
              <a:rPr lang="tr-TR" dirty="0" err="1">
                <a:latin typeface="Bahnschrift Light Condensed" panose="020B0502040204020203" pitchFamily="34" charset="0"/>
              </a:rPr>
              <a:t>libraries</a:t>
            </a:r>
            <a:r>
              <a:rPr lang="tr-TR" dirty="0">
                <a:latin typeface="Bahnschrift Light Condensed" panose="020B0502040204020203" pitchFamily="34" charset="0"/>
              </a:rPr>
              <a:t>. </a:t>
            </a:r>
            <a:r>
              <a:rPr lang="tr-TR" dirty="0" err="1">
                <a:latin typeface="Bahnschrift Light Condensed" panose="020B0502040204020203" pitchFamily="34" charset="0"/>
              </a:rPr>
              <a:t>Please</a:t>
            </a:r>
            <a:r>
              <a:rPr lang="tr-TR" dirty="0">
                <a:latin typeface="Bahnschrift Light Condensed" panose="020B0502040204020203" pitchFamily="34" charset="0"/>
              </a:rPr>
              <a:t> </a:t>
            </a:r>
            <a:r>
              <a:rPr lang="tr-TR" dirty="0" err="1">
                <a:latin typeface="Bahnschrift Light Condensed" panose="020B0502040204020203" pitchFamily="34" charset="0"/>
              </a:rPr>
              <a:t>make</a:t>
            </a:r>
            <a:r>
              <a:rPr lang="tr-TR" dirty="0">
                <a:latin typeface="Bahnschrift Light Condensed" panose="020B0502040204020203" pitchFamily="34" charset="0"/>
              </a:rPr>
              <a:t> sure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missing</a:t>
            </a:r>
            <a:r>
              <a:rPr lang="tr-TR" dirty="0">
                <a:latin typeface="Bahnschrift Light Condensed" panose="020B0502040204020203" pitchFamily="34" charset="0"/>
              </a:rPr>
              <a:t> </a:t>
            </a:r>
            <a:r>
              <a:rPr lang="tr-TR" dirty="0" err="1">
                <a:latin typeface="Bahnschrift Light Condensed" panose="020B0502040204020203" pitchFamily="34" charset="0"/>
              </a:rPr>
              <a:t>libraries</a:t>
            </a:r>
            <a:r>
              <a:rPr lang="tr-TR" dirty="0">
                <a:latin typeface="Bahnschrift Light Condensed" panose="020B0502040204020203" pitchFamily="34" charset="0"/>
              </a:rPr>
              <a:t> </a:t>
            </a:r>
            <a:r>
              <a:rPr lang="tr-TR" dirty="0" err="1">
                <a:latin typeface="Bahnschrift Light Condensed" panose="020B0502040204020203" pitchFamily="34" charset="0"/>
              </a:rPr>
              <a:t>mentioned</a:t>
            </a:r>
            <a:r>
              <a:rPr lang="tr-TR" dirty="0">
                <a:latin typeface="Bahnschrift Light Condensed" panose="020B0502040204020203" pitchFamily="34" charset="0"/>
              </a:rPr>
              <a:t> </a:t>
            </a:r>
            <a:r>
              <a:rPr lang="tr-TR" dirty="0" err="1">
                <a:latin typeface="Bahnschrift Light Condensed" panose="020B0502040204020203" pitchFamily="34" charset="0"/>
              </a:rPr>
              <a:t>above</a:t>
            </a:r>
            <a:r>
              <a:rPr lang="tr-TR" dirty="0">
                <a:latin typeface="Bahnschrift Light Condensed" panose="020B0502040204020203" pitchFamily="34" charset="0"/>
              </a:rPr>
              <a:t> </a:t>
            </a:r>
            <a:r>
              <a:rPr lang="tr-TR" dirty="0" err="1">
                <a:latin typeface="Bahnschrift Light Condensed" panose="020B0502040204020203" pitchFamily="34" charset="0"/>
              </a:rPr>
              <a:t>are</a:t>
            </a:r>
            <a:r>
              <a:rPr lang="tr-TR" dirty="0">
                <a:latin typeface="Bahnschrift Light Condensed" panose="020B0502040204020203" pitchFamily="34" charset="0"/>
              </a:rPr>
              <a:t> </a:t>
            </a:r>
            <a:r>
              <a:rPr lang="tr-TR" dirty="0" err="1">
                <a:latin typeface="Bahnschrift Light Condensed" panose="020B0502040204020203" pitchFamily="34" charset="0"/>
              </a:rPr>
              <a:t>installed</a:t>
            </a:r>
            <a:r>
              <a:rPr lang="tr-TR" dirty="0">
                <a:latin typeface="Bahnschrift Light Condensed" panose="020B0502040204020203" pitchFamily="34" charset="0"/>
              </a:rPr>
              <a:t> </a:t>
            </a:r>
            <a:r>
              <a:rPr lang="tr-TR" dirty="0" err="1">
                <a:latin typeface="Bahnschrift Light Condensed" panose="020B0502040204020203" pitchFamily="34" charset="0"/>
              </a:rPr>
              <a:t>properly</a:t>
            </a:r>
            <a:r>
              <a:rPr lang="tr-TR" dirty="0">
                <a:latin typeface="Bahnschrift Light Condensed" panose="020B0502040204020203" pitchFamily="34" charset="0"/>
              </a:rPr>
              <a:t> </a:t>
            </a:r>
            <a:r>
              <a:rPr lang="tr-TR" dirty="0" err="1">
                <a:latin typeface="Bahnschrift Light Condensed" panose="020B0502040204020203" pitchFamily="34" charset="0"/>
              </a:rPr>
              <a:t>if</a:t>
            </a:r>
            <a:r>
              <a:rPr lang="tr-TR" dirty="0">
                <a:latin typeface="Bahnschrift Light Condensed" panose="020B0502040204020203" pitchFamily="34" charset="0"/>
              </a:rPr>
              <a:t> </a:t>
            </a:r>
            <a:r>
              <a:rPr lang="tr-TR" dirty="0" err="1">
                <a:latin typeface="Bahnschrift Light Condensed" panose="020B0502040204020203" pitchFamily="34" charset="0"/>
              </a:rPr>
              <a:t>you</a:t>
            </a:r>
            <a:r>
              <a:rPr lang="tr-TR" dirty="0">
                <a:latin typeface="Bahnschrift Light Condensed" panose="020B0502040204020203" pitchFamily="34" charset="0"/>
              </a:rPr>
              <a:t> </a:t>
            </a:r>
            <a:r>
              <a:rPr lang="tr-TR" dirty="0" err="1">
                <a:latin typeface="Bahnschrift Light Condensed" panose="020B0502040204020203" pitchFamily="34" charset="0"/>
              </a:rPr>
              <a:t>would</a:t>
            </a:r>
            <a:r>
              <a:rPr lang="tr-TR" dirty="0">
                <a:latin typeface="Bahnschrift Light Condensed" panose="020B0502040204020203" pitchFamily="34" charset="0"/>
              </a:rPr>
              <a:t> </a:t>
            </a:r>
            <a:r>
              <a:rPr lang="tr-TR" dirty="0" err="1">
                <a:latin typeface="Bahnschrift Light Condensed" panose="020B0502040204020203" pitchFamily="34" charset="0"/>
              </a:rPr>
              <a:t>like</a:t>
            </a:r>
            <a:r>
              <a:rPr lang="tr-TR" dirty="0">
                <a:latin typeface="Bahnschrift Light Condensed" panose="020B0502040204020203" pitchFamily="34" charset="0"/>
              </a:rPr>
              <a:t> </a:t>
            </a:r>
            <a:r>
              <a:rPr lang="tr-TR" dirty="0" err="1">
                <a:latin typeface="Bahnschrift Light Condensed" panose="020B0502040204020203" pitchFamily="34" charset="0"/>
              </a:rPr>
              <a:t>to</a:t>
            </a:r>
            <a:r>
              <a:rPr lang="tr-TR" dirty="0">
                <a:latin typeface="Bahnschrift Light Condensed" panose="020B0502040204020203" pitchFamily="34" charset="0"/>
              </a:rPr>
              <a:t> </a:t>
            </a:r>
            <a:r>
              <a:rPr lang="tr-TR" dirty="0" err="1">
                <a:latin typeface="Bahnschrift Light Condensed" panose="020B0502040204020203" pitchFamily="34" charset="0"/>
              </a:rPr>
              <a:t>use</a:t>
            </a:r>
            <a:r>
              <a:rPr lang="tr-TR" dirty="0">
                <a:latin typeface="Bahnschrift Light Condensed" panose="020B0502040204020203" pitchFamily="34" charset="0"/>
              </a:rPr>
              <a:t> GPU..</a:t>
            </a:r>
          </a:p>
          <a:p>
            <a:r>
              <a:rPr lang="tr-TR" dirty="0" err="1">
                <a:latin typeface="Bahnschrift Light Condensed" panose="020B0502040204020203" pitchFamily="34" charset="0"/>
              </a:rPr>
              <a:t>Follow</a:t>
            </a:r>
            <a:r>
              <a:rPr lang="tr-TR" dirty="0">
                <a:latin typeface="Bahnschrift Light Condensed" panose="020B0502040204020203" pitchFamily="34" charset="0"/>
              </a:rPr>
              <a:t>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guide</a:t>
            </a:r>
            <a:r>
              <a:rPr lang="tr-TR" dirty="0">
                <a:latin typeface="Bahnschrift Light Condensed" panose="020B0502040204020203" pitchFamily="34" charset="0"/>
              </a:rPr>
              <a:t> at https://www.tensorflow.org/install/gpu </a:t>
            </a:r>
            <a:r>
              <a:rPr lang="tr-TR" dirty="0" err="1">
                <a:latin typeface="Bahnschrift Light Condensed" panose="020B0502040204020203" pitchFamily="34" charset="0"/>
              </a:rPr>
              <a:t>for</a:t>
            </a:r>
            <a:r>
              <a:rPr lang="tr-TR" dirty="0">
                <a:latin typeface="Bahnschrift Light Condensed" panose="020B0502040204020203" pitchFamily="34" charset="0"/>
              </a:rPr>
              <a:t> how </a:t>
            </a:r>
            <a:r>
              <a:rPr lang="tr-TR" dirty="0" err="1">
                <a:latin typeface="Bahnschrift Light Condensed" panose="020B0502040204020203" pitchFamily="34" charset="0"/>
              </a:rPr>
              <a:t>to</a:t>
            </a:r>
            <a:r>
              <a:rPr lang="tr-TR" dirty="0">
                <a:latin typeface="Bahnschrift Light Condensed" panose="020B0502040204020203" pitchFamily="34" charset="0"/>
              </a:rPr>
              <a:t> </a:t>
            </a:r>
            <a:r>
              <a:rPr lang="tr-TR" dirty="0" err="1">
                <a:latin typeface="Bahnschrift Light Condensed" panose="020B0502040204020203" pitchFamily="34" charset="0"/>
              </a:rPr>
              <a:t>download</a:t>
            </a:r>
            <a:r>
              <a:rPr lang="tr-TR" dirty="0">
                <a:latin typeface="Bahnschrift Light Condensed" panose="020B0502040204020203" pitchFamily="34" charset="0"/>
              </a:rPr>
              <a:t> </a:t>
            </a:r>
            <a:r>
              <a:rPr lang="tr-TR" dirty="0" err="1">
                <a:latin typeface="Bahnschrift Light Condensed" panose="020B0502040204020203" pitchFamily="34" charset="0"/>
              </a:rPr>
              <a:t>and</a:t>
            </a:r>
            <a:r>
              <a:rPr lang="tr-TR" dirty="0">
                <a:latin typeface="Bahnschrift Light Condensed" panose="020B0502040204020203" pitchFamily="34" charset="0"/>
              </a:rPr>
              <a:t> </a:t>
            </a:r>
            <a:r>
              <a:rPr lang="tr-TR" dirty="0" err="1">
                <a:latin typeface="Bahnschrift Light Condensed" panose="020B0502040204020203" pitchFamily="34" charset="0"/>
              </a:rPr>
              <a:t>setup</a:t>
            </a:r>
            <a:r>
              <a:rPr lang="tr-TR" dirty="0">
                <a:latin typeface="Bahnschrift Light Condensed" panose="020B0502040204020203" pitchFamily="34" charset="0"/>
              </a:rPr>
              <a:t>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required</a:t>
            </a:r>
            <a:r>
              <a:rPr lang="tr-TR" dirty="0">
                <a:latin typeface="Bahnschrift Light Condensed" panose="020B0502040204020203" pitchFamily="34" charset="0"/>
              </a:rPr>
              <a:t> </a:t>
            </a:r>
            <a:r>
              <a:rPr lang="tr-TR" dirty="0" err="1">
                <a:latin typeface="Bahnschrift Light Condensed" panose="020B0502040204020203" pitchFamily="34" charset="0"/>
              </a:rPr>
              <a:t>libraries</a:t>
            </a:r>
            <a:r>
              <a:rPr lang="tr-TR" dirty="0">
                <a:latin typeface="Bahnschrift Light Condensed" panose="020B0502040204020203" pitchFamily="34" charset="0"/>
              </a:rPr>
              <a:t> </a:t>
            </a:r>
            <a:r>
              <a:rPr lang="tr-TR" dirty="0" err="1">
                <a:latin typeface="Bahnschrift Light Condensed" panose="020B0502040204020203" pitchFamily="34" charset="0"/>
              </a:rPr>
              <a:t>for</a:t>
            </a:r>
            <a:r>
              <a:rPr lang="tr-TR" dirty="0">
                <a:latin typeface="Bahnschrift Light Condensed" panose="020B0502040204020203" pitchFamily="34" charset="0"/>
              </a:rPr>
              <a:t> </a:t>
            </a:r>
            <a:r>
              <a:rPr lang="tr-TR" dirty="0" err="1">
                <a:latin typeface="Bahnschrift Light Condensed" panose="020B0502040204020203" pitchFamily="34" charset="0"/>
              </a:rPr>
              <a:t>your</a:t>
            </a:r>
            <a:r>
              <a:rPr lang="tr-TR" dirty="0">
                <a:latin typeface="Bahnschrift Light Condensed" panose="020B0502040204020203" pitchFamily="34" charset="0"/>
              </a:rPr>
              <a:t> </a:t>
            </a:r>
            <a:r>
              <a:rPr lang="tr-TR" dirty="0" err="1">
                <a:latin typeface="Bahnschrift Light Condensed" panose="020B0502040204020203" pitchFamily="34" charset="0"/>
              </a:rPr>
              <a:t>platform.Skipping</a:t>
            </a:r>
            <a:r>
              <a:rPr lang="tr-TR" dirty="0">
                <a:latin typeface="Bahnschrift Light Condensed" panose="020B0502040204020203" pitchFamily="34" charset="0"/>
              </a:rPr>
              <a:t> </a:t>
            </a:r>
            <a:r>
              <a:rPr lang="tr-TR" dirty="0" err="1">
                <a:latin typeface="Bahnschrift Light Condensed" panose="020B0502040204020203" pitchFamily="34" charset="0"/>
              </a:rPr>
              <a:t>registering</a:t>
            </a:r>
            <a:r>
              <a:rPr lang="tr-TR" dirty="0">
                <a:latin typeface="Bahnschrift Light Condensed" panose="020B0502040204020203" pitchFamily="34" charset="0"/>
              </a:rPr>
              <a:t> GPU </a:t>
            </a:r>
            <a:r>
              <a:rPr lang="tr-TR" dirty="0" err="1">
                <a:latin typeface="Bahnschrift Light Condensed" panose="020B0502040204020203" pitchFamily="34" charset="0"/>
              </a:rPr>
              <a:t>devices</a:t>
            </a:r>
            <a:r>
              <a:rPr lang="tr-TR" dirty="0">
                <a:latin typeface="Bahnschrift Light Condensed" panose="020B0502040204020203" pitchFamily="34" charset="0"/>
              </a:rPr>
              <a:t>...</a:t>
            </a:r>
          </a:p>
          <a:p>
            <a:r>
              <a:rPr lang="tr-TR" dirty="0">
                <a:latin typeface="Bahnschrift Light Condensed" panose="020B0502040204020203" pitchFamily="34" charset="0"/>
              </a:rPr>
              <a:t>2022-02-26 17:43:47.155178: I </a:t>
            </a:r>
            <a:r>
              <a:rPr lang="tr-TR" dirty="0" err="1">
                <a:latin typeface="Bahnschrift Light Condensed" panose="020B0502040204020203" pitchFamily="34" charset="0"/>
              </a:rPr>
              <a:t>tensorflow</a:t>
            </a:r>
            <a:r>
              <a:rPr lang="tr-TR" dirty="0">
                <a:latin typeface="Bahnschrift Light Condensed" panose="020B0502040204020203" pitchFamily="34" charset="0"/>
              </a:rPr>
              <a:t>/</a:t>
            </a:r>
            <a:r>
              <a:rPr lang="tr-TR" dirty="0" err="1">
                <a:latin typeface="Bahnschrift Light Condensed" panose="020B0502040204020203" pitchFamily="34" charset="0"/>
              </a:rPr>
              <a:t>core</a:t>
            </a:r>
            <a:r>
              <a:rPr lang="tr-TR" dirty="0">
                <a:latin typeface="Bahnschrift Light Condensed" panose="020B0502040204020203" pitchFamily="34" charset="0"/>
              </a:rPr>
              <a:t>/platform/cpu_feature_guard.cc:151] </a:t>
            </a:r>
            <a:r>
              <a:rPr lang="tr-TR" dirty="0" err="1">
                <a:latin typeface="Bahnschrift Light Condensed" panose="020B0502040204020203" pitchFamily="34" charset="0"/>
              </a:rPr>
              <a:t>This</a:t>
            </a:r>
            <a:r>
              <a:rPr lang="tr-TR" dirty="0">
                <a:latin typeface="Bahnschrift Light Condensed" panose="020B0502040204020203" pitchFamily="34" charset="0"/>
              </a:rPr>
              <a:t> </a:t>
            </a:r>
            <a:r>
              <a:rPr lang="tr-TR" dirty="0" err="1">
                <a:latin typeface="Bahnschrift Light Condensed" panose="020B0502040204020203" pitchFamily="34" charset="0"/>
              </a:rPr>
              <a:t>TensorFlow</a:t>
            </a:r>
            <a:r>
              <a:rPr lang="tr-TR" dirty="0">
                <a:latin typeface="Bahnschrift Light Condensed" panose="020B0502040204020203" pitchFamily="34" charset="0"/>
              </a:rPr>
              <a:t> </a:t>
            </a:r>
            <a:r>
              <a:rPr lang="tr-TR" dirty="0" err="1">
                <a:latin typeface="Bahnschrift Light Condensed" panose="020B0502040204020203" pitchFamily="34" charset="0"/>
              </a:rPr>
              <a:t>binary</a:t>
            </a:r>
            <a:r>
              <a:rPr lang="tr-TR" dirty="0">
                <a:latin typeface="Bahnschrift Light Condensed" panose="020B0502040204020203" pitchFamily="34" charset="0"/>
              </a:rPr>
              <a:t> is </a:t>
            </a:r>
            <a:r>
              <a:rPr lang="tr-TR" dirty="0" err="1">
                <a:latin typeface="Bahnschrift Light Condensed" panose="020B0502040204020203" pitchFamily="34" charset="0"/>
              </a:rPr>
              <a:t>optimized</a:t>
            </a:r>
            <a:r>
              <a:rPr lang="tr-TR" dirty="0">
                <a:latin typeface="Bahnschrift Light Condensed" panose="020B0502040204020203" pitchFamily="34" charset="0"/>
              </a:rPr>
              <a:t> </a:t>
            </a:r>
            <a:r>
              <a:rPr lang="tr-TR" dirty="0" err="1">
                <a:latin typeface="Bahnschrift Light Condensed" panose="020B0502040204020203" pitchFamily="34" charset="0"/>
              </a:rPr>
              <a:t>with</a:t>
            </a:r>
            <a:r>
              <a:rPr lang="tr-TR" dirty="0">
                <a:latin typeface="Bahnschrift Light Condensed" panose="020B0502040204020203" pitchFamily="34" charset="0"/>
              </a:rPr>
              <a:t> </a:t>
            </a:r>
            <a:r>
              <a:rPr lang="tr-TR" dirty="0" err="1">
                <a:latin typeface="Bahnschrift Light Condensed" panose="020B0502040204020203" pitchFamily="34" charset="0"/>
              </a:rPr>
              <a:t>oneAPI</a:t>
            </a:r>
            <a:r>
              <a:rPr lang="tr-TR" dirty="0">
                <a:latin typeface="Bahnschrift Light Condensed" panose="020B0502040204020203" pitchFamily="34" charset="0"/>
              </a:rPr>
              <a:t> </a:t>
            </a:r>
            <a:r>
              <a:rPr lang="tr-TR" dirty="0" err="1">
                <a:latin typeface="Bahnschrift Light Condensed" panose="020B0502040204020203" pitchFamily="34" charset="0"/>
              </a:rPr>
              <a:t>Deep</a:t>
            </a:r>
            <a:r>
              <a:rPr lang="tr-TR" dirty="0">
                <a:latin typeface="Bahnschrift Light Condensed" panose="020B0502040204020203" pitchFamily="34" charset="0"/>
              </a:rPr>
              <a:t> </a:t>
            </a:r>
            <a:r>
              <a:rPr lang="tr-TR" dirty="0" err="1">
                <a:latin typeface="Bahnschrift Light Condensed" panose="020B0502040204020203" pitchFamily="34" charset="0"/>
              </a:rPr>
              <a:t>Neural</a:t>
            </a:r>
            <a:r>
              <a:rPr lang="tr-TR" dirty="0">
                <a:latin typeface="Bahnschrift Light Condensed" panose="020B0502040204020203" pitchFamily="34" charset="0"/>
              </a:rPr>
              <a:t> Network Library (</a:t>
            </a:r>
            <a:r>
              <a:rPr lang="tr-TR" dirty="0" err="1">
                <a:latin typeface="Bahnschrift Light Condensed" panose="020B0502040204020203" pitchFamily="34" charset="0"/>
              </a:rPr>
              <a:t>oneDNN</a:t>
            </a:r>
            <a:r>
              <a:rPr lang="tr-TR" dirty="0">
                <a:latin typeface="Bahnschrift Light Condensed" panose="020B0502040204020203" pitchFamily="34" charset="0"/>
              </a:rPr>
              <a:t>) </a:t>
            </a:r>
            <a:r>
              <a:rPr lang="tr-TR" dirty="0" err="1">
                <a:latin typeface="Bahnschrift Light Condensed" panose="020B0502040204020203" pitchFamily="34" charset="0"/>
              </a:rPr>
              <a:t>to</a:t>
            </a:r>
            <a:r>
              <a:rPr lang="tr-TR" dirty="0">
                <a:latin typeface="Bahnschrift Light Condensed" panose="020B0502040204020203" pitchFamily="34" charset="0"/>
              </a:rPr>
              <a:t> </a:t>
            </a:r>
            <a:r>
              <a:rPr lang="tr-TR" dirty="0" err="1">
                <a:latin typeface="Bahnschrift Light Condensed" panose="020B0502040204020203" pitchFamily="34" charset="0"/>
              </a:rPr>
              <a:t>use</a:t>
            </a:r>
            <a:r>
              <a:rPr lang="tr-TR" dirty="0">
                <a:latin typeface="Bahnschrift Light Condensed" panose="020B0502040204020203" pitchFamily="34" charset="0"/>
              </a:rPr>
              <a:t>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following</a:t>
            </a:r>
            <a:r>
              <a:rPr lang="tr-TR" dirty="0">
                <a:latin typeface="Bahnschrift Light Condensed" panose="020B0502040204020203" pitchFamily="34" charset="0"/>
              </a:rPr>
              <a:t> CPU </a:t>
            </a:r>
            <a:r>
              <a:rPr lang="tr-TR" dirty="0" err="1">
                <a:latin typeface="Bahnschrift Light Condensed" panose="020B0502040204020203" pitchFamily="34" charset="0"/>
              </a:rPr>
              <a:t>instructions</a:t>
            </a:r>
            <a:r>
              <a:rPr lang="tr-TR" dirty="0">
                <a:latin typeface="Bahnschrift Light Condensed" panose="020B0502040204020203" pitchFamily="34" charset="0"/>
              </a:rPr>
              <a:t> in </a:t>
            </a:r>
            <a:r>
              <a:rPr lang="tr-TR" dirty="0" err="1">
                <a:latin typeface="Bahnschrift Light Condensed" panose="020B0502040204020203" pitchFamily="34" charset="0"/>
              </a:rPr>
              <a:t>performance-critical</a:t>
            </a:r>
            <a:r>
              <a:rPr lang="tr-TR" dirty="0">
                <a:latin typeface="Bahnschrift Light Condensed" panose="020B0502040204020203" pitchFamily="34" charset="0"/>
              </a:rPr>
              <a:t> </a:t>
            </a:r>
            <a:r>
              <a:rPr lang="tr-TR" dirty="0" err="1">
                <a:latin typeface="Bahnschrift Light Condensed" panose="020B0502040204020203" pitchFamily="34" charset="0"/>
              </a:rPr>
              <a:t>operations</a:t>
            </a:r>
            <a:r>
              <a:rPr lang="tr-TR" dirty="0">
                <a:latin typeface="Bahnschrift Light Condensed" panose="020B0502040204020203" pitchFamily="34" charset="0"/>
              </a:rPr>
              <a:t>:  AVX</a:t>
            </a:r>
          </a:p>
          <a:p>
            <a:r>
              <a:rPr lang="tr-TR" dirty="0" err="1">
                <a:latin typeface="Bahnschrift Light Condensed" panose="020B0502040204020203" pitchFamily="34" charset="0"/>
              </a:rPr>
              <a:t>To</a:t>
            </a:r>
            <a:r>
              <a:rPr lang="tr-TR" dirty="0">
                <a:latin typeface="Bahnschrift Light Condensed" panose="020B0502040204020203" pitchFamily="34" charset="0"/>
              </a:rPr>
              <a:t> </a:t>
            </a:r>
            <a:r>
              <a:rPr lang="tr-TR" dirty="0" err="1">
                <a:latin typeface="Bahnschrift Light Condensed" panose="020B0502040204020203" pitchFamily="34" charset="0"/>
              </a:rPr>
              <a:t>enable</a:t>
            </a:r>
            <a:r>
              <a:rPr lang="tr-TR" dirty="0">
                <a:latin typeface="Bahnschrift Light Condensed" panose="020B0502040204020203" pitchFamily="34" charset="0"/>
              </a:rPr>
              <a:t> </a:t>
            </a:r>
            <a:r>
              <a:rPr lang="tr-TR" dirty="0" err="1">
                <a:latin typeface="Bahnschrift Light Condensed" panose="020B0502040204020203" pitchFamily="34" charset="0"/>
              </a:rPr>
              <a:t>them</a:t>
            </a:r>
            <a:r>
              <a:rPr lang="tr-TR" dirty="0">
                <a:latin typeface="Bahnschrift Light Condensed" panose="020B0502040204020203" pitchFamily="34" charset="0"/>
              </a:rPr>
              <a:t> in </a:t>
            </a:r>
            <a:r>
              <a:rPr lang="tr-TR" dirty="0" err="1">
                <a:latin typeface="Bahnschrift Light Condensed" panose="020B0502040204020203" pitchFamily="34" charset="0"/>
              </a:rPr>
              <a:t>other</a:t>
            </a:r>
            <a:r>
              <a:rPr lang="tr-TR" dirty="0">
                <a:latin typeface="Bahnschrift Light Condensed" panose="020B0502040204020203" pitchFamily="34" charset="0"/>
              </a:rPr>
              <a:t> </a:t>
            </a:r>
            <a:r>
              <a:rPr lang="tr-TR" dirty="0" err="1">
                <a:latin typeface="Bahnschrift Light Condensed" panose="020B0502040204020203" pitchFamily="34" charset="0"/>
              </a:rPr>
              <a:t>operations</a:t>
            </a:r>
            <a:r>
              <a:rPr lang="tr-TR" dirty="0">
                <a:latin typeface="Bahnschrift Light Condensed" panose="020B0502040204020203" pitchFamily="34" charset="0"/>
              </a:rPr>
              <a:t>, </a:t>
            </a:r>
            <a:r>
              <a:rPr lang="tr-TR" dirty="0" err="1">
                <a:latin typeface="Bahnschrift Light Condensed" panose="020B0502040204020203" pitchFamily="34" charset="0"/>
              </a:rPr>
              <a:t>rebuild</a:t>
            </a:r>
            <a:r>
              <a:rPr lang="tr-TR" dirty="0">
                <a:latin typeface="Bahnschrift Light Condensed" panose="020B0502040204020203" pitchFamily="34" charset="0"/>
              </a:rPr>
              <a:t> </a:t>
            </a:r>
            <a:r>
              <a:rPr lang="tr-TR" dirty="0" err="1">
                <a:latin typeface="Bahnschrift Light Condensed" panose="020B0502040204020203" pitchFamily="34" charset="0"/>
              </a:rPr>
              <a:t>TensorFlow</a:t>
            </a:r>
            <a:r>
              <a:rPr lang="tr-TR" dirty="0">
                <a:latin typeface="Bahnschrift Light Condensed" panose="020B0502040204020203" pitchFamily="34" charset="0"/>
              </a:rPr>
              <a:t> </a:t>
            </a:r>
            <a:r>
              <a:rPr lang="tr-TR" dirty="0" err="1">
                <a:latin typeface="Bahnschrift Light Condensed" panose="020B0502040204020203" pitchFamily="34" charset="0"/>
              </a:rPr>
              <a:t>with</a:t>
            </a:r>
            <a:r>
              <a:rPr lang="tr-TR" dirty="0">
                <a:latin typeface="Bahnschrift Light Condensed" panose="020B0502040204020203" pitchFamily="34" charset="0"/>
              </a:rPr>
              <a:t>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appropriate</a:t>
            </a:r>
            <a:r>
              <a:rPr lang="tr-TR" dirty="0">
                <a:latin typeface="Bahnschrift Light Condensed" panose="020B0502040204020203" pitchFamily="34" charset="0"/>
              </a:rPr>
              <a:t> </a:t>
            </a:r>
            <a:r>
              <a:rPr lang="tr-TR" dirty="0" err="1">
                <a:latin typeface="Bahnschrift Light Condensed" panose="020B0502040204020203" pitchFamily="34" charset="0"/>
              </a:rPr>
              <a:t>compiler</a:t>
            </a:r>
            <a:r>
              <a:rPr lang="tr-TR" dirty="0">
                <a:latin typeface="Bahnschrift Light Condensed" panose="020B0502040204020203" pitchFamily="34" charset="0"/>
              </a:rPr>
              <a:t> </a:t>
            </a:r>
            <a:r>
              <a:rPr lang="tr-TR" dirty="0" err="1">
                <a:latin typeface="Bahnschrift Light Condensed" panose="020B0502040204020203" pitchFamily="34" charset="0"/>
              </a:rPr>
              <a:t>flags</a:t>
            </a:r>
            <a:r>
              <a:rPr lang="tr-TR" dirty="0">
                <a:latin typeface="Bahnschrift Light Condensed" panose="020B0502040204020203" pitchFamily="34" charset="0"/>
              </a:rPr>
              <a:t>.</a:t>
            </a:r>
          </a:p>
          <a:p>
            <a:r>
              <a:rPr lang="tr-TR" dirty="0">
                <a:latin typeface="Bahnschrift Light Condensed" panose="020B0502040204020203" pitchFamily="34" charset="0"/>
              </a:rPr>
              <a:t>[ WARN:0@14.990] global D:\a\opencv-python\opencv-python\opencv\modules\videoio\src\cap_msmf.cpp (539) `</a:t>
            </a:r>
            <a:r>
              <a:rPr lang="tr-TR" dirty="0" err="1">
                <a:latin typeface="Bahnschrift Light Condensed" panose="020B0502040204020203" pitchFamily="34" charset="0"/>
              </a:rPr>
              <a:t>anonymous-namespace</a:t>
            </a:r>
            <a:r>
              <a:rPr lang="tr-TR" dirty="0">
                <a:latin typeface="Bahnschrift Light Condensed" panose="020B0502040204020203" pitchFamily="34" charset="0"/>
              </a:rPr>
              <a:t>'::</a:t>
            </a:r>
            <a:r>
              <a:rPr lang="tr-TR" dirty="0" err="1">
                <a:latin typeface="Bahnschrift Light Condensed" panose="020B0502040204020203" pitchFamily="34" charset="0"/>
              </a:rPr>
              <a:t>SourceReaderCB</a:t>
            </a:r>
            <a:r>
              <a:rPr lang="tr-TR" dirty="0">
                <a:latin typeface="Bahnschrift Light Condensed" panose="020B0502040204020203" pitchFamily="34" charset="0"/>
              </a:rPr>
              <a:t>::~</a:t>
            </a:r>
            <a:r>
              <a:rPr lang="tr-TR" dirty="0" err="1">
                <a:latin typeface="Bahnschrift Light Condensed" panose="020B0502040204020203" pitchFamily="34" charset="0"/>
              </a:rPr>
              <a:t>SourceReaderCB</a:t>
            </a:r>
            <a:r>
              <a:rPr lang="tr-TR" dirty="0">
                <a:latin typeface="Bahnschrift Light Condensed" panose="020B0502040204020203" pitchFamily="34" charset="0"/>
              </a:rPr>
              <a:t> </a:t>
            </a:r>
            <a:r>
              <a:rPr lang="tr-TR" dirty="0" err="1">
                <a:latin typeface="Bahnschrift Light Condensed" panose="020B0502040204020203" pitchFamily="34" charset="0"/>
              </a:rPr>
              <a:t>terminating</a:t>
            </a:r>
            <a:r>
              <a:rPr lang="tr-TR" dirty="0">
                <a:latin typeface="Bahnschrift Light Condensed" panose="020B0502040204020203" pitchFamily="34" charset="0"/>
              </a:rPr>
              <a:t> </a:t>
            </a:r>
            <a:r>
              <a:rPr lang="tr-TR" dirty="0" err="1">
                <a:latin typeface="Bahnschrift Light Condensed" panose="020B0502040204020203" pitchFamily="34" charset="0"/>
              </a:rPr>
              <a:t>async</a:t>
            </a:r>
            <a:r>
              <a:rPr lang="tr-TR" dirty="0">
                <a:latin typeface="Bahnschrift Light Condensed" panose="020B0502040204020203" pitchFamily="34" charset="0"/>
              </a:rPr>
              <a:t> </a:t>
            </a:r>
            <a:r>
              <a:rPr lang="tr-TR" dirty="0" err="1">
                <a:latin typeface="Bahnschrift Light Condensed" panose="020B0502040204020203" pitchFamily="34" charset="0"/>
              </a:rPr>
              <a:t>callback</a:t>
            </a:r>
            <a:endParaRPr lang="tr-TR" dirty="0">
              <a:latin typeface="Bahnschrift Light Condensed" panose="020B0502040204020203" pitchFamily="34" charset="0"/>
            </a:endParaRPr>
          </a:p>
          <a:p>
            <a:r>
              <a:rPr lang="tr-TR" dirty="0">
                <a:latin typeface="Bahnschrift Light Condensed" panose="020B0502040204020203" pitchFamily="34" charset="0"/>
              </a:rPr>
              <a:t>PS C:\Users\HP\Downloads\converted_keras&gt;  c:; cd 'c:\</a:t>
            </a:r>
            <a:r>
              <a:rPr lang="tr-TR" dirty="0" err="1">
                <a:latin typeface="Bahnschrift Light Condensed" panose="020B0502040204020203" pitchFamily="34" charset="0"/>
              </a:rPr>
              <a:t>Users</a:t>
            </a:r>
            <a:r>
              <a:rPr lang="tr-TR" dirty="0">
                <a:latin typeface="Bahnschrift Light Condensed" panose="020B0502040204020203" pitchFamily="34" charset="0"/>
              </a:rPr>
              <a:t>\HP\</a:t>
            </a:r>
            <a:r>
              <a:rPr lang="tr-TR" dirty="0" err="1">
                <a:latin typeface="Bahnschrift Light Condensed" panose="020B0502040204020203" pitchFamily="34" charset="0"/>
              </a:rPr>
              <a:t>Downloads</a:t>
            </a:r>
            <a:r>
              <a:rPr lang="tr-TR" dirty="0">
                <a:latin typeface="Bahnschrift Light Condensed" panose="020B0502040204020203" pitchFamily="34" charset="0"/>
              </a:rPr>
              <a:t>\</a:t>
            </a:r>
            <a:r>
              <a:rPr lang="tr-TR" dirty="0" err="1">
                <a:latin typeface="Bahnschrift Light Condensed" panose="020B0502040204020203" pitchFamily="34" charset="0"/>
              </a:rPr>
              <a:t>converted_keras</a:t>
            </a:r>
            <a:r>
              <a:rPr lang="tr-TR" dirty="0">
                <a:latin typeface="Bahnschrift Light Condensed" panose="020B0502040204020203" pitchFamily="34" charset="0"/>
              </a:rPr>
              <a:t>'; &amp; 'C:\Yeni klasör (2)\python.exe' 'c:\</a:t>
            </a:r>
            <a:r>
              <a:rPr lang="tr-TR" dirty="0" err="1">
                <a:latin typeface="Bahnschrift Light Condensed" panose="020B0502040204020203" pitchFamily="34" charset="0"/>
              </a:rPr>
              <a:t>Users</a:t>
            </a:r>
            <a:r>
              <a:rPr lang="tr-TR" dirty="0">
                <a:latin typeface="Bahnschrift Light Condensed" panose="020B0502040204020203" pitchFamily="34" charset="0"/>
              </a:rPr>
              <a:t>\HP\.</a:t>
            </a:r>
            <a:r>
              <a:rPr lang="tr-TR" dirty="0" err="1">
                <a:latin typeface="Bahnschrift Light Condensed" panose="020B0502040204020203" pitchFamily="34" charset="0"/>
              </a:rPr>
              <a:t>vscode</a:t>
            </a:r>
            <a:r>
              <a:rPr lang="tr-TR" dirty="0">
                <a:latin typeface="Bahnschrift Light Condensed" panose="020B0502040204020203" pitchFamily="34" charset="0"/>
              </a:rPr>
              <a:t>\</a:t>
            </a:r>
            <a:r>
              <a:rPr lang="tr-TR" dirty="0" err="1">
                <a:latin typeface="Bahnschrift Light Condensed" panose="020B0502040204020203" pitchFamily="34" charset="0"/>
              </a:rPr>
              <a:t>extensions</a:t>
            </a:r>
            <a:r>
              <a:rPr lang="tr-TR" dirty="0">
                <a:latin typeface="Bahnschrift Light Condensed" panose="020B0502040204020203" pitchFamily="34" charset="0"/>
              </a:rPr>
              <a:t>\ms-python.python-2022.0.1814523869\</a:t>
            </a:r>
            <a:r>
              <a:rPr lang="tr-TR" dirty="0" err="1">
                <a:latin typeface="Bahnschrift Light Condensed" panose="020B0502040204020203" pitchFamily="34" charset="0"/>
              </a:rPr>
              <a:t>pythonFiles</a:t>
            </a:r>
            <a:r>
              <a:rPr lang="tr-TR" dirty="0">
                <a:latin typeface="Bahnschrift Light Condensed" panose="020B0502040204020203" pitchFamily="34" charset="0"/>
              </a:rPr>
              <a:t>\</a:t>
            </a:r>
            <a:r>
              <a:rPr lang="tr-TR" dirty="0" err="1">
                <a:latin typeface="Bahnschrift Light Condensed" panose="020B0502040204020203" pitchFamily="34" charset="0"/>
              </a:rPr>
              <a:t>lib</a:t>
            </a:r>
            <a:r>
              <a:rPr lang="tr-TR" dirty="0">
                <a:latin typeface="Bahnschrift Light Condensed" panose="020B0502040204020203" pitchFamily="34" charset="0"/>
              </a:rPr>
              <a:t>\</a:t>
            </a:r>
            <a:r>
              <a:rPr lang="tr-TR" dirty="0" err="1">
                <a:latin typeface="Bahnschrift Light Condensed" panose="020B0502040204020203" pitchFamily="34" charset="0"/>
              </a:rPr>
              <a:t>python</a:t>
            </a:r>
            <a:r>
              <a:rPr lang="tr-TR" dirty="0">
                <a:latin typeface="Bahnschrift Light Condensed" panose="020B0502040204020203" pitchFamily="34" charset="0"/>
              </a:rPr>
              <a:t>\</a:t>
            </a:r>
            <a:r>
              <a:rPr lang="tr-TR" dirty="0" err="1">
                <a:latin typeface="Bahnschrift Light Condensed" panose="020B0502040204020203" pitchFamily="34" charset="0"/>
              </a:rPr>
              <a:t>debugpy</a:t>
            </a:r>
            <a:r>
              <a:rPr lang="tr-TR" dirty="0">
                <a:latin typeface="Bahnschrift Light Condensed" panose="020B0502040204020203" pitchFamily="34" charset="0"/>
              </a:rPr>
              <a:t>\</a:t>
            </a:r>
            <a:r>
              <a:rPr lang="tr-TR" dirty="0" err="1">
                <a:latin typeface="Bahnschrift Light Condensed" panose="020B0502040204020203" pitchFamily="34" charset="0"/>
              </a:rPr>
              <a:t>launcher</a:t>
            </a:r>
            <a:r>
              <a:rPr lang="tr-TR" dirty="0">
                <a:latin typeface="Bahnschrift Light Condensed" panose="020B0502040204020203" pitchFamily="34" charset="0"/>
              </a:rPr>
              <a:t>' '63128' '--' 'c:\</a:t>
            </a:r>
            <a:r>
              <a:rPr lang="tr-TR" dirty="0" err="1">
                <a:latin typeface="Bahnschrift Light Condensed" panose="020B0502040204020203" pitchFamily="34" charset="0"/>
              </a:rPr>
              <a:t>Users</a:t>
            </a:r>
            <a:r>
              <a:rPr lang="tr-TR" dirty="0">
                <a:latin typeface="Bahnschrift Light Condensed" panose="020B0502040204020203" pitchFamily="34" charset="0"/>
              </a:rPr>
              <a:t>\HP\</a:t>
            </a:r>
            <a:r>
              <a:rPr lang="tr-TR" dirty="0" err="1">
                <a:latin typeface="Bahnschrift Light Condensed" panose="020B0502040204020203" pitchFamily="34" charset="0"/>
              </a:rPr>
              <a:t>Downloads</a:t>
            </a:r>
            <a:r>
              <a:rPr lang="tr-TR" dirty="0">
                <a:latin typeface="Bahnschrift Light Condensed" panose="020B0502040204020203" pitchFamily="34" charset="0"/>
              </a:rPr>
              <a:t>\modelimiz.py' </a:t>
            </a:r>
          </a:p>
          <a:p>
            <a:r>
              <a:rPr lang="tr-TR" dirty="0">
                <a:latin typeface="Bahnschrift Light Condensed" panose="020B0502040204020203" pitchFamily="34" charset="0"/>
              </a:rPr>
              <a:t>2022-02-26 21:35:28.505768: W </a:t>
            </a:r>
            <a:r>
              <a:rPr lang="tr-TR" dirty="0" err="1">
                <a:latin typeface="Bahnschrift Light Condensed" panose="020B0502040204020203" pitchFamily="34" charset="0"/>
              </a:rPr>
              <a:t>tensorflow</a:t>
            </a:r>
            <a:r>
              <a:rPr lang="tr-TR" dirty="0">
                <a:latin typeface="Bahnschrift Light Condensed" panose="020B0502040204020203" pitchFamily="34" charset="0"/>
              </a:rPr>
              <a:t>/</a:t>
            </a:r>
            <a:r>
              <a:rPr lang="tr-TR" dirty="0" err="1">
                <a:latin typeface="Bahnschrift Light Condensed" panose="020B0502040204020203" pitchFamily="34" charset="0"/>
              </a:rPr>
              <a:t>stream_executor</a:t>
            </a:r>
            <a:r>
              <a:rPr lang="tr-TR" dirty="0">
                <a:latin typeface="Bahnschrift Light Condensed" panose="020B0502040204020203" pitchFamily="34" charset="0"/>
              </a:rPr>
              <a:t>/platform/</a:t>
            </a:r>
            <a:r>
              <a:rPr lang="tr-TR" dirty="0" err="1">
                <a:latin typeface="Bahnschrift Light Condensed" panose="020B0502040204020203" pitchFamily="34" charset="0"/>
              </a:rPr>
              <a:t>default</a:t>
            </a:r>
            <a:r>
              <a:rPr lang="tr-TR" dirty="0">
                <a:latin typeface="Bahnschrift Light Condensed" panose="020B0502040204020203" pitchFamily="34" charset="0"/>
              </a:rPr>
              <a:t>/dso_loader.cc:64] </a:t>
            </a:r>
            <a:r>
              <a:rPr lang="tr-TR" dirty="0" err="1">
                <a:latin typeface="Bahnschrift Light Condensed" panose="020B0502040204020203" pitchFamily="34" charset="0"/>
              </a:rPr>
              <a:t>Could</a:t>
            </a:r>
            <a:r>
              <a:rPr lang="tr-TR" dirty="0">
                <a:latin typeface="Bahnschrift Light Condensed" panose="020B0502040204020203" pitchFamily="34" charset="0"/>
              </a:rPr>
              <a:t> not </a:t>
            </a:r>
            <a:r>
              <a:rPr lang="tr-TR" dirty="0" err="1">
                <a:latin typeface="Bahnschrift Light Condensed" panose="020B0502040204020203" pitchFamily="34" charset="0"/>
              </a:rPr>
              <a:t>load</a:t>
            </a:r>
            <a:r>
              <a:rPr lang="tr-TR" dirty="0">
                <a:latin typeface="Bahnschrift Light Condensed" panose="020B0502040204020203" pitchFamily="34" charset="0"/>
              </a:rPr>
              <a:t> </a:t>
            </a:r>
            <a:r>
              <a:rPr lang="tr-TR" dirty="0" err="1">
                <a:latin typeface="Bahnschrift Light Condensed" panose="020B0502040204020203" pitchFamily="34" charset="0"/>
              </a:rPr>
              <a:t>dynamic</a:t>
            </a:r>
            <a:r>
              <a:rPr lang="tr-TR" dirty="0">
                <a:latin typeface="Bahnschrift Light Condensed" panose="020B0502040204020203" pitchFamily="34" charset="0"/>
              </a:rPr>
              <a:t> </a:t>
            </a:r>
            <a:r>
              <a:rPr lang="tr-TR" dirty="0" err="1">
                <a:latin typeface="Bahnschrift Light Condensed" panose="020B0502040204020203" pitchFamily="34" charset="0"/>
              </a:rPr>
              <a:t>library</a:t>
            </a:r>
            <a:r>
              <a:rPr lang="tr-TR" dirty="0">
                <a:latin typeface="Bahnschrift Light Condensed" panose="020B0502040204020203" pitchFamily="34" charset="0"/>
              </a:rPr>
              <a:t> 'cudnn64_8.dll'; </a:t>
            </a:r>
            <a:r>
              <a:rPr lang="tr-TR" dirty="0" err="1">
                <a:latin typeface="Bahnschrift Light Condensed" panose="020B0502040204020203" pitchFamily="34" charset="0"/>
              </a:rPr>
              <a:t>dlerror</a:t>
            </a:r>
            <a:r>
              <a:rPr lang="tr-TR" dirty="0">
                <a:latin typeface="Bahnschrift Light Condensed" panose="020B0502040204020203" pitchFamily="34" charset="0"/>
              </a:rPr>
              <a:t>: cudnn64_8.dll not </a:t>
            </a:r>
            <a:r>
              <a:rPr lang="tr-TR" dirty="0" err="1">
                <a:latin typeface="Bahnschrift Light Condensed" panose="020B0502040204020203" pitchFamily="34" charset="0"/>
              </a:rPr>
              <a:t>found</a:t>
            </a:r>
            <a:endParaRPr lang="tr-TR" dirty="0">
              <a:latin typeface="Bahnschrift Light Condensed" panose="020B0502040204020203" pitchFamily="34" charset="0"/>
            </a:endParaRPr>
          </a:p>
          <a:p>
            <a:r>
              <a:rPr lang="tr-TR" dirty="0">
                <a:latin typeface="Bahnschrift Light Condensed" panose="020B0502040204020203" pitchFamily="34" charset="0"/>
              </a:rPr>
              <a:t>2022-02-26 21:35:28.523114: W </a:t>
            </a:r>
            <a:r>
              <a:rPr lang="tr-TR" dirty="0" err="1">
                <a:latin typeface="Bahnschrift Light Condensed" panose="020B0502040204020203" pitchFamily="34" charset="0"/>
              </a:rPr>
              <a:t>tensorflow</a:t>
            </a:r>
            <a:r>
              <a:rPr lang="tr-TR" dirty="0">
                <a:latin typeface="Bahnschrift Light Condensed" panose="020B0502040204020203" pitchFamily="34" charset="0"/>
              </a:rPr>
              <a:t>/</a:t>
            </a:r>
            <a:r>
              <a:rPr lang="tr-TR" dirty="0" err="1">
                <a:latin typeface="Bahnschrift Light Condensed" panose="020B0502040204020203" pitchFamily="34" charset="0"/>
              </a:rPr>
              <a:t>core</a:t>
            </a:r>
            <a:r>
              <a:rPr lang="tr-TR" dirty="0">
                <a:latin typeface="Bahnschrift Light Condensed" panose="020B0502040204020203" pitchFamily="34" charset="0"/>
              </a:rPr>
              <a:t>/</a:t>
            </a:r>
            <a:r>
              <a:rPr lang="tr-TR" dirty="0" err="1">
                <a:latin typeface="Bahnschrift Light Condensed" panose="020B0502040204020203" pitchFamily="34" charset="0"/>
              </a:rPr>
              <a:t>common_runtime</a:t>
            </a:r>
            <a:r>
              <a:rPr lang="tr-TR" dirty="0">
                <a:latin typeface="Bahnschrift Light Condensed" panose="020B0502040204020203" pitchFamily="34" charset="0"/>
              </a:rPr>
              <a:t>/</a:t>
            </a:r>
            <a:r>
              <a:rPr lang="tr-TR" dirty="0" err="1">
                <a:latin typeface="Bahnschrift Light Condensed" panose="020B0502040204020203" pitchFamily="34" charset="0"/>
              </a:rPr>
              <a:t>gpu</a:t>
            </a:r>
            <a:r>
              <a:rPr lang="tr-TR" dirty="0">
                <a:latin typeface="Bahnschrift Light Condensed" panose="020B0502040204020203" pitchFamily="34" charset="0"/>
              </a:rPr>
              <a:t>/gpu_device.cc:1850] </a:t>
            </a:r>
            <a:r>
              <a:rPr lang="tr-TR" dirty="0" err="1">
                <a:latin typeface="Bahnschrift Light Condensed" panose="020B0502040204020203" pitchFamily="34" charset="0"/>
              </a:rPr>
              <a:t>Cannot</a:t>
            </a:r>
            <a:r>
              <a:rPr lang="tr-TR" dirty="0">
                <a:latin typeface="Bahnschrift Light Condensed" panose="020B0502040204020203" pitchFamily="34" charset="0"/>
              </a:rPr>
              <a:t> </a:t>
            </a:r>
            <a:r>
              <a:rPr lang="tr-TR" dirty="0" err="1">
                <a:latin typeface="Bahnschrift Light Condensed" panose="020B0502040204020203" pitchFamily="34" charset="0"/>
              </a:rPr>
              <a:t>dlopen</a:t>
            </a:r>
            <a:r>
              <a:rPr lang="tr-TR" dirty="0">
                <a:latin typeface="Bahnschrift Light Condensed" panose="020B0502040204020203" pitchFamily="34" charset="0"/>
              </a:rPr>
              <a:t> </a:t>
            </a:r>
            <a:r>
              <a:rPr lang="tr-TR" dirty="0" err="1">
                <a:latin typeface="Bahnschrift Light Condensed" panose="020B0502040204020203" pitchFamily="34" charset="0"/>
              </a:rPr>
              <a:t>some</a:t>
            </a:r>
            <a:r>
              <a:rPr lang="tr-TR" dirty="0">
                <a:latin typeface="Bahnschrift Light Condensed" panose="020B0502040204020203" pitchFamily="34" charset="0"/>
              </a:rPr>
              <a:t> GPU </a:t>
            </a:r>
            <a:r>
              <a:rPr lang="tr-TR" dirty="0" err="1">
                <a:latin typeface="Bahnschrift Light Condensed" panose="020B0502040204020203" pitchFamily="34" charset="0"/>
              </a:rPr>
              <a:t>libraries</a:t>
            </a:r>
            <a:r>
              <a:rPr lang="tr-TR" dirty="0">
                <a:latin typeface="Bahnschrift Light Condensed" panose="020B0502040204020203" pitchFamily="34" charset="0"/>
              </a:rPr>
              <a:t>. </a:t>
            </a:r>
            <a:r>
              <a:rPr lang="tr-TR" dirty="0" err="1">
                <a:latin typeface="Bahnschrift Light Condensed" panose="020B0502040204020203" pitchFamily="34" charset="0"/>
              </a:rPr>
              <a:t>Please</a:t>
            </a:r>
            <a:r>
              <a:rPr lang="tr-TR" dirty="0">
                <a:latin typeface="Bahnschrift Light Condensed" panose="020B0502040204020203" pitchFamily="34" charset="0"/>
              </a:rPr>
              <a:t> </a:t>
            </a:r>
            <a:r>
              <a:rPr lang="tr-TR" dirty="0" err="1">
                <a:latin typeface="Bahnschrift Light Condensed" panose="020B0502040204020203" pitchFamily="34" charset="0"/>
              </a:rPr>
              <a:t>make</a:t>
            </a:r>
            <a:r>
              <a:rPr lang="tr-TR" dirty="0">
                <a:latin typeface="Bahnschrift Light Condensed" panose="020B0502040204020203" pitchFamily="34" charset="0"/>
              </a:rPr>
              <a:t> sure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missing</a:t>
            </a:r>
            <a:r>
              <a:rPr lang="tr-TR" dirty="0">
                <a:latin typeface="Bahnschrift Light Condensed" panose="020B0502040204020203" pitchFamily="34" charset="0"/>
              </a:rPr>
              <a:t> </a:t>
            </a:r>
            <a:r>
              <a:rPr lang="tr-TR" dirty="0" err="1">
                <a:latin typeface="Bahnschrift Light Condensed" panose="020B0502040204020203" pitchFamily="34" charset="0"/>
              </a:rPr>
              <a:t>libraries</a:t>
            </a:r>
            <a:r>
              <a:rPr lang="tr-TR" dirty="0">
                <a:latin typeface="Bahnschrift Light Condensed" panose="020B0502040204020203" pitchFamily="34" charset="0"/>
              </a:rPr>
              <a:t> </a:t>
            </a:r>
            <a:r>
              <a:rPr lang="tr-TR" dirty="0" err="1">
                <a:latin typeface="Bahnschrift Light Condensed" panose="020B0502040204020203" pitchFamily="34" charset="0"/>
              </a:rPr>
              <a:t>mentioned</a:t>
            </a:r>
            <a:r>
              <a:rPr lang="tr-TR" dirty="0">
                <a:latin typeface="Bahnschrift Light Condensed" panose="020B0502040204020203" pitchFamily="34" charset="0"/>
              </a:rPr>
              <a:t> </a:t>
            </a:r>
            <a:r>
              <a:rPr lang="tr-TR" dirty="0" err="1">
                <a:latin typeface="Bahnschrift Light Condensed" panose="020B0502040204020203" pitchFamily="34" charset="0"/>
              </a:rPr>
              <a:t>above</a:t>
            </a:r>
            <a:r>
              <a:rPr lang="tr-TR" dirty="0">
                <a:latin typeface="Bahnschrift Light Condensed" panose="020B0502040204020203" pitchFamily="34" charset="0"/>
              </a:rPr>
              <a:t> </a:t>
            </a:r>
            <a:r>
              <a:rPr lang="tr-TR" dirty="0" err="1">
                <a:latin typeface="Bahnschrift Light Condensed" panose="020B0502040204020203" pitchFamily="34" charset="0"/>
              </a:rPr>
              <a:t>are</a:t>
            </a:r>
            <a:r>
              <a:rPr lang="tr-TR" dirty="0">
                <a:latin typeface="Bahnschrift Light Condensed" panose="020B0502040204020203" pitchFamily="34" charset="0"/>
              </a:rPr>
              <a:t> </a:t>
            </a:r>
            <a:r>
              <a:rPr lang="tr-TR" dirty="0" err="1">
                <a:latin typeface="Bahnschrift Light Condensed" panose="020B0502040204020203" pitchFamily="34" charset="0"/>
              </a:rPr>
              <a:t>installed</a:t>
            </a:r>
            <a:r>
              <a:rPr lang="tr-TR" dirty="0">
                <a:latin typeface="Bahnschrift Light Condensed" panose="020B0502040204020203" pitchFamily="34" charset="0"/>
              </a:rPr>
              <a:t> </a:t>
            </a:r>
            <a:r>
              <a:rPr lang="tr-TR" dirty="0" err="1">
                <a:latin typeface="Bahnschrift Light Condensed" panose="020B0502040204020203" pitchFamily="34" charset="0"/>
              </a:rPr>
              <a:t>properly</a:t>
            </a:r>
            <a:r>
              <a:rPr lang="tr-TR" dirty="0">
                <a:latin typeface="Bahnschrift Light Condensed" panose="020B0502040204020203" pitchFamily="34" charset="0"/>
              </a:rPr>
              <a:t> </a:t>
            </a:r>
            <a:r>
              <a:rPr lang="tr-TR" dirty="0" err="1">
                <a:latin typeface="Bahnschrift Light Condensed" panose="020B0502040204020203" pitchFamily="34" charset="0"/>
              </a:rPr>
              <a:t>if</a:t>
            </a:r>
            <a:r>
              <a:rPr lang="tr-TR" dirty="0">
                <a:latin typeface="Bahnschrift Light Condensed" panose="020B0502040204020203" pitchFamily="34" charset="0"/>
              </a:rPr>
              <a:t> </a:t>
            </a:r>
            <a:r>
              <a:rPr lang="tr-TR" dirty="0" err="1">
                <a:latin typeface="Bahnschrift Light Condensed" panose="020B0502040204020203" pitchFamily="34" charset="0"/>
              </a:rPr>
              <a:t>you</a:t>
            </a:r>
            <a:r>
              <a:rPr lang="tr-TR" dirty="0">
                <a:latin typeface="Bahnschrift Light Condensed" panose="020B0502040204020203" pitchFamily="34" charset="0"/>
              </a:rPr>
              <a:t> </a:t>
            </a:r>
            <a:r>
              <a:rPr lang="tr-TR" dirty="0" err="1">
                <a:latin typeface="Bahnschrift Light Condensed" panose="020B0502040204020203" pitchFamily="34" charset="0"/>
              </a:rPr>
              <a:t>would</a:t>
            </a:r>
            <a:r>
              <a:rPr lang="tr-TR" dirty="0">
                <a:latin typeface="Bahnschrift Light Condensed" panose="020B0502040204020203" pitchFamily="34" charset="0"/>
              </a:rPr>
              <a:t> </a:t>
            </a:r>
            <a:r>
              <a:rPr lang="tr-TR" dirty="0" err="1">
                <a:latin typeface="Bahnschrift Light Condensed" panose="020B0502040204020203" pitchFamily="34" charset="0"/>
              </a:rPr>
              <a:t>like</a:t>
            </a:r>
            <a:r>
              <a:rPr lang="tr-TR" dirty="0">
                <a:latin typeface="Bahnschrift Light Condensed" panose="020B0502040204020203" pitchFamily="34" charset="0"/>
              </a:rPr>
              <a:t> </a:t>
            </a:r>
            <a:r>
              <a:rPr lang="tr-TR" dirty="0" err="1">
                <a:latin typeface="Bahnschrift Light Condensed" panose="020B0502040204020203" pitchFamily="34" charset="0"/>
              </a:rPr>
              <a:t>to</a:t>
            </a:r>
            <a:r>
              <a:rPr lang="tr-TR" dirty="0">
                <a:latin typeface="Bahnschrift Light Condensed" panose="020B0502040204020203" pitchFamily="34" charset="0"/>
              </a:rPr>
              <a:t> </a:t>
            </a:r>
            <a:r>
              <a:rPr lang="tr-TR" dirty="0" err="1">
                <a:latin typeface="Bahnschrift Light Condensed" panose="020B0502040204020203" pitchFamily="34" charset="0"/>
              </a:rPr>
              <a:t>use</a:t>
            </a:r>
            <a:r>
              <a:rPr lang="tr-TR" dirty="0">
                <a:latin typeface="Bahnschrift Light Condensed" panose="020B0502040204020203" pitchFamily="34" charset="0"/>
              </a:rPr>
              <a:t> GPU. </a:t>
            </a:r>
            <a:r>
              <a:rPr lang="tr-TR" dirty="0" err="1">
                <a:latin typeface="Bahnschrift Light Condensed" panose="020B0502040204020203" pitchFamily="34" charset="0"/>
              </a:rPr>
              <a:t>Follow</a:t>
            </a:r>
            <a:r>
              <a:rPr lang="tr-TR" dirty="0">
                <a:latin typeface="Bahnschrift Light Condensed" panose="020B0502040204020203" pitchFamily="34" charset="0"/>
              </a:rPr>
              <a:t>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guide</a:t>
            </a:r>
            <a:r>
              <a:rPr lang="tr-TR" dirty="0">
                <a:latin typeface="Bahnschrift Light Condensed" panose="020B0502040204020203" pitchFamily="34" charset="0"/>
              </a:rPr>
              <a:t> at https://www.tensorflow.org/install/gpu </a:t>
            </a:r>
            <a:r>
              <a:rPr lang="tr-TR" dirty="0" err="1">
                <a:latin typeface="Bahnschrift Light Condensed" panose="020B0502040204020203" pitchFamily="34" charset="0"/>
              </a:rPr>
              <a:t>for</a:t>
            </a:r>
            <a:r>
              <a:rPr lang="tr-TR" dirty="0">
                <a:latin typeface="Bahnschrift Light Condensed" panose="020B0502040204020203" pitchFamily="34" charset="0"/>
              </a:rPr>
              <a:t> how </a:t>
            </a:r>
            <a:r>
              <a:rPr lang="tr-TR" dirty="0" err="1">
                <a:latin typeface="Bahnschrift Light Condensed" panose="020B0502040204020203" pitchFamily="34" charset="0"/>
              </a:rPr>
              <a:t>to</a:t>
            </a:r>
            <a:r>
              <a:rPr lang="tr-TR" dirty="0">
                <a:latin typeface="Bahnschrift Light Condensed" panose="020B0502040204020203" pitchFamily="34" charset="0"/>
              </a:rPr>
              <a:t> </a:t>
            </a:r>
            <a:r>
              <a:rPr lang="tr-TR" dirty="0" err="1">
                <a:latin typeface="Bahnschrift Light Condensed" panose="020B0502040204020203" pitchFamily="34" charset="0"/>
              </a:rPr>
              <a:t>download</a:t>
            </a:r>
            <a:r>
              <a:rPr lang="tr-TR" dirty="0">
                <a:latin typeface="Bahnschrift Light Condensed" panose="020B0502040204020203" pitchFamily="34" charset="0"/>
              </a:rPr>
              <a:t> </a:t>
            </a:r>
            <a:r>
              <a:rPr lang="tr-TR" dirty="0" err="1">
                <a:latin typeface="Bahnschrift Light Condensed" panose="020B0502040204020203" pitchFamily="34" charset="0"/>
              </a:rPr>
              <a:t>and</a:t>
            </a:r>
            <a:r>
              <a:rPr lang="tr-TR" dirty="0">
                <a:latin typeface="Bahnschrift Light Condensed" panose="020B0502040204020203" pitchFamily="34" charset="0"/>
              </a:rPr>
              <a:t> </a:t>
            </a:r>
            <a:r>
              <a:rPr lang="tr-TR" dirty="0" err="1">
                <a:latin typeface="Bahnschrift Light Condensed" panose="020B0502040204020203" pitchFamily="34" charset="0"/>
              </a:rPr>
              <a:t>setup</a:t>
            </a:r>
            <a:r>
              <a:rPr lang="tr-TR" dirty="0">
                <a:latin typeface="Bahnschrift Light Condensed" panose="020B0502040204020203" pitchFamily="34" charset="0"/>
              </a:rPr>
              <a:t>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required</a:t>
            </a:r>
            <a:r>
              <a:rPr lang="tr-TR" dirty="0">
                <a:latin typeface="Bahnschrift Light Condensed" panose="020B0502040204020203" pitchFamily="34" charset="0"/>
              </a:rPr>
              <a:t> </a:t>
            </a:r>
            <a:r>
              <a:rPr lang="tr-TR" dirty="0" err="1">
                <a:latin typeface="Bahnschrift Light Condensed" panose="020B0502040204020203" pitchFamily="34" charset="0"/>
              </a:rPr>
              <a:t>libraries</a:t>
            </a:r>
            <a:r>
              <a:rPr lang="tr-TR" dirty="0">
                <a:latin typeface="Bahnschrift Light Condensed" panose="020B0502040204020203" pitchFamily="34" charset="0"/>
              </a:rPr>
              <a:t> </a:t>
            </a:r>
            <a:r>
              <a:rPr lang="tr-TR" dirty="0" err="1">
                <a:latin typeface="Bahnschrift Light Condensed" panose="020B0502040204020203" pitchFamily="34" charset="0"/>
              </a:rPr>
              <a:t>for</a:t>
            </a:r>
            <a:r>
              <a:rPr lang="tr-TR" dirty="0">
                <a:latin typeface="Bahnschrift Light Condensed" panose="020B0502040204020203" pitchFamily="34" charset="0"/>
              </a:rPr>
              <a:t> </a:t>
            </a:r>
            <a:r>
              <a:rPr lang="tr-TR" dirty="0" err="1">
                <a:latin typeface="Bahnschrift Light Condensed" panose="020B0502040204020203" pitchFamily="34" charset="0"/>
              </a:rPr>
              <a:t>your</a:t>
            </a:r>
            <a:r>
              <a:rPr lang="tr-TR" dirty="0">
                <a:latin typeface="Bahnschrift Light Condensed" panose="020B0502040204020203" pitchFamily="34" charset="0"/>
              </a:rPr>
              <a:t> platform.</a:t>
            </a:r>
          </a:p>
          <a:p>
            <a:r>
              <a:rPr lang="tr-TR" dirty="0" err="1">
                <a:latin typeface="Bahnschrift Light Condensed" panose="020B0502040204020203" pitchFamily="34" charset="0"/>
              </a:rPr>
              <a:t>Skipping</a:t>
            </a:r>
            <a:r>
              <a:rPr lang="tr-TR" dirty="0">
                <a:latin typeface="Bahnschrift Light Condensed" panose="020B0502040204020203" pitchFamily="34" charset="0"/>
              </a:rPr>
              <a:t> </a:t>
            </a:r>
            <a:r>
              <a:rPr lang="tr-TR" dirty="0" err="1">
                <a:latin typeface="Bahnschrift Light Condensed" panose="020B0502040204020203" pitchFamily="34" charset="0"/>
              </a:rPr>
              <a:t>registering</a:t>
            </a:r>
            <a:r>
              <a:rPr lang="tr-TR" dirty="0">
                <a:latin typeface="Bahnschrift Light Condensed" panose="020B0502040204020203" pitchFamily="34" charset="0"/>
              </a:rPr>
              <a:t> GPU </a:t>
            </a:r>
            <a:r>
              <a:rPr lang="tr-TR" dirty="0" err="1">
                <a:latin typeface="Bahnschrift Light Condensed" panose="020B0502040204020203" pitchFamily="34" charset="0"/>
              </a:rPr>
              <a:t>devices</a:t>
            </a:r>
            <a:r>
              <a:rPr lang="tr-TR" dirty="0">
                <a:latin typeface="Bahnschrift Light Condensed" panose="020B0502040204020203" pitchFamily="34" charset="0"/>
              </a:rPr>
              <a:t>...</a:t>
            </a:r>
          </a:p>
        </p:txBody>
      </p:sp>
    </p:spTree>
    <p:extLst>
      <p:ext uri="{BB962C8B-B14F-4D97-AF65-F5344CB8AC3E}">
        <p14:creationId xmlns:p14="http://schemas.microsoft.com/office/powerpoint/2010/main" val="180860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414334-2FD6-4C23-BBDD-ECF7B5F2BB01}"/>
              </a:ext>
            </a:extLst>
          </p:cNvPr>
          <p:cNvSpPr>
            <a:spLocks noGrp="1"/>
          </p:cNvSpPr>
          <p:nvPr>
            <p:ph idx="1"/>
          </p:nvPr>
        </p:nvSpPr>
        <p:spPr>
          <a:xfrm>
            <a:off x="685800" y="1868558"/>
            <a:ext cx="10820400" cy="4350128"/>
          </a:xfrm>
        </p:spPr>
        <p:txBody>
          <a:bodyPr>
            <a:normAutofit fontScale="85000" lnSpcReduction="20000"/>
          </a:bodyPr>
          <a:lstStyle/>
          <a:p>
            <a:r>
              <a:rPr lang="tr-TR" dirty="0">
                <a:latin typeface="Bahnschrift Light Condensed" panose="020B0502040204020203" pitchFamily="34" charset="0"/>
              </a:rPr>
              <a:t>2022-02-26 21:35:28.569246: I </a:t>
            </a:r>
            <a:r>
              <a:rPr lang="tr-TR" dirty="0" err="1">
                <a:latin typeface="Bahnschrift Light Condensed" panose="020B0502040204020203" pitchFamily="34" charset="0"/>
              </a:rPr>
              <a:t>tensorflow</a:t>
            </a:r>
            <a:r>
              <a:rPr lang="tr-TR" dirty="0">
                <a:latin typeface="Bahnschrift Light Condensed" panose="020B0502040204020203" pitchFamily="34" charset="0"/>
              </a:rPr>
              <a:t>/</a:t>
            </a:r>
            <a:r>
              <a:rPr lang="tr-TR" dirty="0" err="1">
                <a:latin typeface="Bahnschrift Light Condensed" panose="020B0502040204020203" pitchFamily="34" charset="0"/>
              </a:rPr>
              <a:t>core</a:t>
            </a:r>
            <a:r>
              <a:rPr lang="tr-TR" dirty="0">
                <a:latin typeface="Bahnschrift Light Condensed" panose="020B0502040204020203" pitchFamily="34" charset="0"/>
              </a:rPr>
              <a:t>/platform/cpu_feature_guard.cc:151] </a:t>
            </a:r>
            <a:r>
              <a:rPr lang="tr-TR" dirty="0" err="1">
                <a:latin typeface="Bahnschrift Light Condensed" panose="020B0502040204020203" pitchFamily="34" charset="0"/>
              </a:rPr>
              <a:t>This</a:t>
            </a:r>
            <a:r>
              <a:rPr lang="tr-TR" dirty="0">
                <a:latin typeface="Bahnschrift Light Condensed" panose="020B0502040204020203" pitchFamily="34" charset="0"/>
              </a:rPr>
              <a:t> </a:t>
            </a:r>
            <a:r>
              <a:rPr lang="tr-TR" dirty="0" err="1">
                <a:latin typeface="Bahnschrift Light Condensed" panose="020B0502040204020203" pitchFamily="34" charset="0"/>
              </a:rPr>
              <a:t>TensorFlow</a:t>
            </a:r>
            <a:r>
              <a:rPr lang="tr-TR" dirty="0">
                <a:latin typeface="Bahnschrift Light Condensed" panose="020B0502040204020203" pitchFamily="34" charset="0"/>
              </a:rPr>
              <a:t> </a:t>
            </a:r>
            <a:r>
              <a:rPr lang="tr-TR" dirty="0" err="1">
                <a:latin typeface="Bahnschrift Light Condensed" panose="020B0502040204020203" pitchFamily="34" charset="0"/>
              </a:rPr>
              <a:t>binary</a:t>
            </a:r>
            <a:r>
              <a:rPr lang="tr-TR" dirty="0">
                <a:latin typeface="Bahnschrift Light Condensed" panose="020B0502040204020203" pitchFamily="34" charset="0"/>
              </a:rPr>
              <a:t> is </a:t>
            </a:r>
            <a:r>
              <a:rPr lang="tr-TR" dirty="0" err="1">
                <a:latin typeface="Bahnschrift Light Condensed" panose="020B0502040204020203" pitchFamily="34" charset="0"/>
              </a:rPr>
              <a:t>optimized</a:t>
            </a:r>
            <a:r>
              <a:rPr lang="tr-TR" dirty="0">
                <a:latin typeface="Bahnschrift Light Condensed" panose="020B0502040204020203" pitchFamily="34" charset="0"/>
              </a:rPr>
              <a:t> </a:t>
            </a:r>
            <a:r>
              <a:rPr lang="tr-TR" dirty="0" err="1">
                <a:latin typeface="Bahnschrift Light Condensed" panose="020B0502040204020203" pitchFamily="34" charset="0"/>
              </a:rPr>
              <a:t>with</a:t>
            </a:r>
            <a:r>
              <a:rPr lang="tr-TR" dirty="0">
                <a:latin typeface="Bahnschrift Light Condensed" panose="020B0502040204020203" pitchFamily="34" charset="0"/>
              </a:rPr>
              <a:t> </a:t>
            </a:r>
            <a:r>
              <a:rPr lang="tr-TR" dirty="0" err="1">
                <a:latin typeface="Bahnschrift Light Condensed" panose="020B0502040204020203" pitchFamily="34" charset="0"/>
              </a:rPr>
              <a:t>oneAPI</a:t>
            </a:r>
            <a:r>
              <a:rPr lang="tr-TR" dirty="0">
                <a:latin typeface="Bahnschrift Light Condensed" panose="020B0502040204020203" pitchFamily="34" charset="0"/>
              </a:rPr>
              <a:t> </a:t>
            </a:r>
            <a:r>
              <a:rPr lang="tr-TR" dirty="0" err="1">
                <a:latin typeface="Bahnschrift Light Condensed" panose="020B0502040204020203" pitchFamily="34" charset="0"/>
              </a:rPr>
              <a:t>Deep</a:t>
            </a:r>
            <a:r>
              <a:rPr lang="tr-TR" dirty="0">
                <a:latin typeface="Bahnschrift Light Condensed" panose="020B0502040204020203" pitchFamily="34" charset="0"/>
              </a:rPr>
              <a:t> </a:t>
            </a:r>
            <a:r>
              <a:rPr lang="tr-TR" dirty="0" err="1">
                <a:latin typeface="Bahnschrift Light Condensed" panose="020B0502040204020203" pitchFamily="34" charset="0"/>
              </a:rPr>
              <a:t>Neural</a:t>
            </a:r>
            <a:r>
              <a:rPr lang="tr-TR" dirty="0">
                <a:latin typeface="Bahnschrift Light Condensed" panose="020B0502040204020203" pitchFamily="34" charset="0"/>
              </a:rPr>
              <a:t> Network Library (</a:t>
            </a:r>
            <a:r>
              <a:rPr lang="tr-TR" dirty="0" err="1">
                <a:latin typeface="Bahnschrift Light Condensed" panose="020B0502040204020203" pitchFamily="34" charset="0"/>
              </a:rPr>
              <a:t>oneDNN</a:t>
            </a:r>
            <a:r>
              <a:rPr lang="tr-TR" dirty="0">
                <a:latin typeface="Bahnschrift Light Condensed" panose="020B0502040204020203" pitchFamily="34" charset="0"/>
              </a:rPr>
              <a:t>) </a:t>
            </a:r>
            <a:r>
              <a:rPr lang="tr-TR" dirty="0" err="1">
                <a:latin typeface="Bahnschrift Light Condensed" panose="020B0502040204020203" pitchFamily="34" charset="0"/>
              </a:rPr>
              <a:t>to</a:t>
            </a:r>
            <a:r>
              <a:rPr lang="tr-TR" dirty="0">
                <a:latin typeface="Bahnschrift Light Condensed" panose="020B0502040204020203" pitchFamily="34" charset="0"/>
              </a:rPr>
              <a:t> </a:t>
            </a:r>
            <a:r>
              <a:rPr lang="tr-TR" dirty="0" err="1">
                <a:latin typeface="Bahnschrift Light Condensed" panose="020B0502040204020203" pitchFamily="34" charset="0"/>
              </a:rPr>
              <a:t>use</a:t>
            </a:r>
            <a:r>
              <a:rPr lang="tr-TR" dirty="0">
                <a:latin typeface="Bahnschrift Light Condensed" panose="020B0502040204020203" pitchFamily="34" charset="0"/>
              </a:rPr>
              <a:t>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following</a:t>
            </a:r>
            <a:r>
              <a:rPr lang="tr-TR" dirty="0">
                <a:latin typeface="Bahnschrift Light Condensed" panose="020B0502040204020203" pitchFamily="34" charset="0"/>
              </a:rPr>
              <a:t> CPU </a:t>
            </a:r>
            <a:r>
              <a:rPr lang="tr-TR" dirty="0" err="1">
                <a:latin typeface="Bahnschrift Light Condensed" panose="020B0502040204020203" pitchFamily="34" charset="0"/>
              </a:rPr>
              <a:t>instructions</a:t>
            </a:r>
            <a:r>
              <a:rPr lang="tr-TR" dirty="0">
                <a:latin typeface="Bahnschrift Light Condensed" panose="020B0502040204020203" pitchFamily="34" charset="0"/>
              </a:rPr>
              <a:t> in </a:t>
            </a:r>
            <a:r>
              <a:rPr lang="tr-TR" dirty="0" err="1">
                <a:latin typeface="Bahnschrift Light Condensed" panose="020B0502040204020203" pitchFamily="34" charset="0"/>
              </a:rPr>
              <a:t>performance-critical</a:t>
            </a:r>
            <a:r>
              <a:rPr lang="tr-TR" dirty="0">
                <a:latin typeface="Bahnschrift Light Condensed" panose="020B0502040204020203" pitchFamily="34" charset="0"/>
              </a:rPr>
              <a:t> </a:t>
            </a:r>
            <a:r>
              <a:rPr lang="tr-TR" dirty="0" err="1">
                <a:latin typeface="Bahnschrift Light Condensed" panose="020B0502040204020203" pitchFamily="34" charset="0"/>
              </a:rPr>
              <a:t>operations</a:t>
            </a:r>
            <a:r>
              <a:rPr lang="tr-TR" dirty="0">
                <a:latin typeface="Bahnschrift Light Condensed" panose="020B0502040204020203" pitchFamily="34" charset="0"/>
              </a:rPr>
              <a:t>:  AVX</a:t>
            </a:r>
          </a:p>
          <a:p>
            <a:r>
              <a:rPr lang="tr-TR" dirty="0" err="1">
                <a:latin typeface="Bahnschrift Light Condensed" panose="020B0502040204020203" pitchFamily="34" charset="0"/>
              </a:rPr>
              <a:t>To</a:t>
            </a:r>
            <a:r>
              <a:rPr lang="tr-TR" dirty="0">
                <a:latin typeface="Bahnschrift Light Condensed" panose="020B0502040204020203" pitchFamily="34" charset="0"/>
              </a:rPr>
              <a:t> </a:t>
            </a:r>
            <a:r>
              <a:rPr lang="tr-TR" dirty="0" err="1">
                <a:latin typeface="Bahnschrift Light Condensed" panose="020B0502040204020203" pitchFamily="34" charset="0"/>
              </a:rPr>
              <a:t>enable</a:t>
            </a:r>
            <a:r>
              <a:rPr lang="tr-TR" dirty="0">
                <a:latin typeface="Bahnschrift Light Condensed" panose="020B0502040204020203" pitchFamily="34" charset="0"/>
              </a:rPr>
              <a:t> </a:t>
            </a:r>
            <a:r>
              <a:rPr lang="tr-TR" dirty="0" err="1">
                <a:latin typeface="Bahnschrift Light Condensed" panose="020B0502040204020203" pitchFamily="34" charset="0"/>
              </a:rPr>
              <a:t>them</a:t>
            </a:r>
            <a:r>
              <a:rPr lang="tr-TR" dirty="0">
                <a:latin typeface="Bahnschrift Light Condensed" panose="020B0502040204020203" pitchFamily="34" charset="0"/>
              </a:rPr>
              <a:t> in </a:t>
            </a:r>
            <a:r>
              <a:rPr lang="tr-TR" dirty="0" err="1">
                <a:latin typeface="Bahnschrift Light Condensed" panose="020B0502040204020203" pitchFamily="34" charset="0"/>
              </a:rPr>
              <a:t>other</a:t>
            </a:r>
            <a:r>
              <a:rPr lang="tr-TR" dirty="0">
                <a:latin typeface="Bahnschrift Light Condensed" panose="020B0502040204020203" pitchFamily="34" charset="0"/>
              </a:rPr>
              <a:t> </a:t>
            </a:r>
            <a:r>
              <a:rPr lang="tr-TR" dirty="0" err="1">
                <a:latin typeface="Bahnschrift Light Condensed" panose="020B0502040204020203" pitchFamily="34" charset="0"/>
              </a:rPr>
              <a:t>operations</a:t>
            </a:r>
            <a:r>
              <a:rPr lang="tr-TR" dirty="0">
                <a:latin typeface="Bahnschrift Light Condensed" panose="020B0502040204020203" pitchFamily="34" charset="0"/>
              </a:rPr>
              <a:t>, </a:t>
            </a:r>
            <a:r>
              <a:rPr lang="tr-TR" dirty="0" err="1">
                <a:latin typeface="Bahnschrift Light Condensed" panose="020B0502040204020203" pitchFamily="34" charset="0"/>
              </a:rPr>
              <a:t>rebuild</a:t>
            </a:r>
            <a:r>
              <a:rPr lang="tr-TR" dirty="0">
                <a:latin typeface="Bahnschrift Light Condensed" panose="020B0502040204020203" pitchFamily="34" charset="0"/>
              </a:rPr>
              <a:t> </a:t>
            </a:r>
            <a:r>
              <a:rPr lang="tr-TR" dirty="0" err="1">
                <a:latin typeface="Bahnschrift Light Condensed" panose="020B0502040204020203" pitchFamily="34" charset="0"/>
              </a:rPr>
              <a:t>TensorFlow</a:t>
            </a:r>
            <a:r>
              <a:rPr lang="tr-TR" dirty="0">
                <a:latin typeface="Bahnschrift Light Condensed" panose="020B0502040204020203" pitchFamily="34" charset="0"/>
              </a:rPr>
              <a:t> </a:t>
            </a:r>
            <a:r>
              <a:rPr lang="tr-TR" dirty="0" err="1">
                <a:latin typeface="Bahnschrift Light Condensed" panose="020B0502040204020203" pitchFamily="34" charset="0"/>
              </a:rPr>
              <a:t>with</a:t>
            </a:r>
            <a:r>
              <a:rPr lang="tr-TR" dirty="0">
                <a:latin typeface="Bahnschrift Light Condensed" panose="020B0502040204020203" pitchFamily="34" charset="0"/>
              </a:rPr>
              <a:t> </a:t>
            </a:r>
            <a:r>
              <a:rPr lang="tr-TR" dirty="0" err="1">
                <a:latin typeface="Bahnschrift Light Condensed" panose="020B0502040204020203" pitchFamily="34" charset="0"/>
              </a:rPr>
              <a:t>the</a:t>
            </a:r>
            <a:r>
              <a:rPr lang="tr-TR" dirty="0">
                <a:latin typeface="Bahnschrift Light Condensed" panose="020B0502040204020203" pitchFamily="34" charset="0"/>
              </a:rPr>
              <a:t> </a:t>
            </a:r>
            <a:r>
              <a:rPr lang="tr-TR" dirty="0" err="1">
                <a:latin typeface="Bahnschrift Light Condensed" panose="020B0502040204020203" pitchFamily="34" charset="0"/>
              </a:rPr>
              <a:t>appropriate</a:t>
            </a:r>
            <a:r>
              <a:rPr lang="tr-TR" dirty="0">
                <a:latin typeface="Bahnschrift Light Condensed" panose="020B0502040204020203" pitchFamily="34" charset="0"/>
              </a:rPr>
              <a:t> </a:t>
            </a:r>
            <a:r>
              <a:rPr lang="tr-TR" dirty="0" err="1">
                <a:latin typeface="Bahnschrift Light Condensed" panose="020B0502040204020203" pitchFamily="34" charset="0"/>
              </a:rPr>
              <a:t>compiler</a:t>
            </a:r>
            <a:r>
              <a:rPr lang="tr-TR" dirty="0">
                <a:latin typeface="Bahnschrift Light Condensed" panose="020B0502040204020203" pitchFamily="34" charset="0"/>
              </a:rPr>
              <a:t> </a:t>
            </a:r>
            <a:r>
              <a:rPr lang="tr-TR" dirty="0" err="1">
                <a:latin typeface="Bahnschrift Light Condensed" panose="020B0502040204020203" pitchFamily="34" charset="0"/>
              </a:rPr>
              <a:t>flags</a:t>
            </a:r>
            <a:r>
              <a:rPr lang="tr-TR" dirty="0">
                <a:latin typeface="Bahnschrift Light Condensed" panose="020B0502040204020203" pitchFamily="34" charset="0"/>
              </a:rPr>
              <a:t>.</a:t>
            </a:r>
          </a:p>
          <a:p>
            <a:r>
              <a:rPr lang="tr-TR" dirty="0">
                <a:latin typeface="Bahnschrift Light Condensed" panose="020B0502040204020203" pitchFamily="34" charset="0"/>
              </a:rPr>
              <a:t>[ WARN:1@14.913] global D:\a\opencv-python\opencv-python\opencv\modules\videoio\src\cap_msmf.cpp (539) `</a:t>
            </a:r>
            <a:r>
              <a:rPr lang="tr-TR" dirty="0" err="1">
                <a:latin typeface="Bahnschrift Light Condensed" panose="020B0502040204020203" pitchFamily="34" charset="0"/>
              </a:rPr>
              <a:t>anonymous-namespace</a:t>
            </a:r>
            <a:r>
              <a:rPr lang="tr-TR" dirty="0">
                <a:latin typeface="Bahnschrift Light Condensed" panose="020B0502040204020203" pitchFamily="34" charset="0"/>
              </a:rPr>
              <a:t>'::</a:t>
            </a:r>
            <a:r>
              <a:rPr lang="tr-TR" dirty="0" err="1">
                <a:latin typeface="Bahnschrift Light Condensed" panose="020B0502040204020203" pitchFamily="34" charset="0"/>
              </a:rPr>
              <a:t>SourceReaderCB</a:t>
            </a:r>
            <a:r>
              <a:rPr lang="tr-TR" dirty="0">
                <a:latin typeface="Bahnschrift Light Condensed" panose="020B0502040204020203" pitchFamily="34" charset="0"/>
              </a:rPr>
              <a:t>::~</a:t>
            </a:r>
            <a:r>
              <a:rPr lang="tr-TR" dirty="0" err="1">
                <a:latin typeface="Bahnschrift Light Condensed" panose="020B0502040204020203" pitchFamily="34" charset="0"/>
              </a:rPr>
              <a:t>SourceReaderCB</a:t>
            </a:r>
            <a:r>
              <a:rPr lang="tr-TR" dirty="0">
                <a:latin typeface="Bahnschrift Light Condensed" panose="020B0502040204020203" pitchFamily="34" charset="0"/>
              </a:rPr>
              <a:t> </a:t>
            </a:r>
            <a:r>
              <a:rPr lang="tr-TR" dirty="0" err="1">
                <a:latin typeface="Bahnschrift Light Condensed" panose="020B0502040204020203" pitchFamily="34" charset="0"/>
              </a:rPr>
              <a:t>terminating</a:t>
            </a:r>
            <a:r>
              <a:rPr lang="tr-TR" dirty="0">
                <a:latin typeface="Bahnschrift Light Condensed" panose="020B0502040204020203" pitchFamily="34" charset="0"/>
              </a:rPr>
              <a:t> </a:t>
            </a:r>
            <a:r>
              <a:rPr lang="tr-TR" dirty="0" err="1">
                <a:latin typeface="Bahnschrift Light Condensed" panose="020B0502040204020203" pitchFamily="34" charset="0"/>
              </a:rPr>
              <a:t>async</a:t>
            </a:r>
            <a:r>
              <a:rPr lang="tr-TR" dirty="0">
                <a:latin typeface="Bahnschrift Light Condensed" panose="020B0502040204020203" pitchFamily="34" charset="0"/>
              </a:rPr>
              <a:t> </a:t>
            </a:r>
            <a:r>
              <a:rPr lang="tr-TR" dirty="0" err="1">
                <a:latin typeface="Bahnschrift Light Condensed" panose="020B0502040204020203" pitchFamily="34" charset="0"/>
              </a:rPr>
              <a:t>callback</a:t>
            </a:r>
            <a:endParaRPr lang="tr-TR" dirty="0">
              <a:latin typeface="Bahnschrift Light Condensed" panose="020B0502040204020203" pitchFamily="34" charset="0"/>
            </a:endParaRPr>
          </a:p>
          <a:p>
            <a:r>
              <a:rPr lang="tr-TR" dirty="0">
                <a:latin typeface="Bahnschrift Light Condensed" panose="020B0502040204020203" pitchFamily="34" charset="0"/>
              </a:rPr>
              <a:t>Uğur 0    0.999348</a:t>
            </a:r>
          </a:p>
          <a:p>
            <a:r>
              <a:rPr lang="tr-TR" dirty="0">
                <a:latin typeface="Bahnschrift Light Condensed" panose="020B0502040204020203" pitchFamily="34" charset="0"/>
              </a:rPr>
              <a:t>Name: 0, </a:t>
            </a:r>
            <a:r>
              <a:rPr lang="tr-TR" dirty="0" err="1">
                <a:latin typeface="Bahnschrift Light Condensed" panose="020B0502040204020203" pitchFamily="34" charset="0"/>
              </a:rPr>
              <a:t>dtype</a:t>
            </a:r>
            <a:r>
              <a:rPr lang="tr-TR" dirty="0">
                <a:latin typeface="Bahnschrift Light Condensed" panose="020B0502040204020203" pitchFamily="34" charset="0"/>
              </a:rPr>
              <a:t>: float32</a:t>
            </a:r>
          </a:p>
          <a:p>
            <a:r>
              <a:rPr lang="tr-TR" dirty="0">
                <a:latin typeface="Bahnschrift Light Condensed" panose="020B0502040204020203" pitchFamily="34" charset="0"/>
              </a:rPr>
              <a:t>Sonay 0    0.000026</a:t>
            </a:r>
          </a:p>
          <a:p>
            <a:r>
              <a:rPr lang="tr-TR" dirty="0">
                <a:latin typeface="Bahnschrift Light Condensed" panose="020B0502040204020203" pitchFamily="34" charset="0"/>
              </a:rPr>
              <a:t>Name: 1, </a:t>
            </a:r>
            <a:r>
              <a:rPr lang="tr-TR" dirty="0" err="1">
                <a:latin typeface="Bahnschrift Light Condensed" panose="020B0502040204020203" pitchFamily="34" charset="0"/>
              </a:rPr>
              <a:t>dtype</a:t>
            </a:r>
            <a:r>
              <a:rPr lang="tr-TR" dirty="0">
                <a:latin typeface="Bahnschrift Light Condensed" panose="020B0502040204020203" pitchFamily="34" charset="0"/>
              </a:rPr>
              <a:t>: float32</a:t>
            </a:r>
          </a:p>
          <a:p>
            <a:r>
              <a:rPr lang="tr-TR" dirty="0">
                <a:latin typeface="Bahnschrift Light Condensed" panose="020B0502040204020203" pitchFamily="34" charset="0"/>
              </a:rPr>
              <a:t>Aysel 0    0.000457</a:t>
            </a:r>
          </a:p>
          <a:p>
            <a:r>
              <a:rPr lang="tr-TR" dirty="0">
                <a:latin typeface="Bahnschrift Light Condensed" panose="020B0502040204020203" pitchFamily="34" charset="0"/>
              </a:rPr>
              <a:t>Name: 2, </a:t>
            </a:r>
            <a:r>
              <a:rPr lang="tr-TR" dirty="0" err="1">
                <a:latin typeface="Bahnschrift Light Condensed" panose="020B0502040204020203" pitchFamily="34" charset="0"/>
              </a:rPr>
              <a:t>dtype</a:t>
            </a:r>
            <a:r>
              <a:rPr lang="tr-TR" dirty="0">
                <a:latin typeface="Bahnschrift Light Condensed" panose="020B0502040204020203" pitchFamily="34" charset="0"/>
              </a:rPr>
              <a:t>: float32</a:t>
            </a:r>
          </a:p>
          <a:p>
            <a:r>
              <a:rPr lang="tr-TR" dirty="0">
                <a:latin typeface="Bahnschrift Light Condensed" panose="020B0502040204020203" pitchFamily="34" charset="0"/>
              </a:rPr>
              <a:t>Fatma 0    0.000169</a:t>
            </a:r>
          </a:p>
          <a:p>
            <a:r>
              <a:rPr lang="tr-TR" dirty="0">
                <a:latin typeface="Bahnschrift Light Condensed" panose="020B0502040204020203" pitchFamily="34" charset="0"/>
              </a:rPr>
              <a:t>Name: 3, </a:t>
            </a:r>
            <a:r>
              <a:rPr lang="tr-TR" dirty="0" err="1">
                <a:latin typeface="Bahnschrift Light Condensed" panose="020B0502040204020203" pitchFamily="34" charset="0"/>
              </a:rPr>
              <a:t>dtype</a:t>
            </a:r>
            <a:r>
              <a:rPr lang="tr-TR" dirty="0">
                <a:latin typeface="Bahnschrift Light Condensed" panose="020B0502040204020203" pitchFamily="34" charset="0"/>
              </a:rPr>
              <a:t>: float32</a:t>
            </a:r>
          </a:p>
          <a:p>
            <a:endParaRPr lang="tr-TR" dirty="0"/>
          </a:p>
        </p:txBody>
      </p:sp>
    </p:spTree>
    <p:extLst>
      <p:ext uri="{BB962C8B-B14F-4D97-AF65-F5344CB8AC3E}">
        <p14:creationId xmlns:p14="http://schemas.microsoft.com/office/powerpoint/2010/main" val="124805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E78683-1493-40DE-800F-667C26E49FBC}"/>
              </a:ext>
            </a:extLst>
          </p:cNvPr>
          <p:cNvSpPr>
            <a:spLocks noGrp="1"/>
          </p:cNvSpPr>
          <p:nvPr>
            <p:ph type="title"/>
          </p:nvPr>
        </p:nvSpPr>
        <p:spPr/>
        <p:txBody>
          <a:bodyPr/>
          <a:lstStyle/>
          <a:p>
            <a:pPr algn="ctr"/>
            <a:r>
              <a:rPr lang="tr-TR" dirty="0">
                <a:latin typeface="Bahnschrift Light Condensed" panose="020B0502040204020203" pitchFamily="34" charset="0"/>
              </a:rPr>
              <a:t>kaynak</a:t>
            </a:r>
          </a:p>
        </p:txBody>
      </p:sp>
      <p:sp>
        <p:nvSpPr>
          <p:cNvPr id="3" name="İçerik Yer Tutucusu 2">
            <a:extLst>
              <a:ext uri="{FF2B5EF4-FFF2-40B4-BE49-F238E27FC236}">
                <a16:creationId xmlns:a16="http://schemas.microsoft.com/office/drawing/2014/main" id="{70045FE8-F32F-4EDC-928E-A1ADE038412B}"/>
              </a:ext>
            </a:extLst>
          </p:cNvPr>
          <p:cNvSpPr>
            <a:spLocks noGrp="1"/>
          </p:cNvSpPr>
          <p:nvPr>
            <p:ph idx="1"/>
          </p:nvPr>
        </p:nvSpPr>
        <p:spPr/>
        <p:txBody>
          <a:bodyPr/>
          <a:lstStyle/>
          <a:p>
            <a:r>
              <a:rPr lang="tr-TR" dirty="0" err="1">
                <a:latin typeface="Bahnschrift Light Condensed" panose="020B0502040204020203" pitchFamily="34" charset="0"/>
              </a:rPr>
              <a:t>Tensorflow</a:t>
            </a:r>
            <a:endParaRPr lang="tr-TR" dirty="0">
              <a:latin typeface="Bahnschrift Light Condensed" panose="020B0502040204020203" pitchFamily="34" charset="0"/>
            </a:endParaRPr>
          </a:p>
          <a:p>
            <a:r>
              <a:rPr lang="tr-TR" dirty="0" err="1">
                <a:latin typeface="Bahnschrift Light Condensed" panose="020B0502040204020203" pitchFamily="34" charset="0"/>
              </a:rPr>
              <a:t>Teachable</a:t>
            </a:r>
            <a:r>
              <a:rPr lang="tr-TR" dirty="0">
                <a:latin typeface="Bahnschrift Light Condensed" panose="020B0502040204020203" pitchFamily="34" charset="0"/>
              </a:rPr>
              <a:t> Machine</a:t>
            </a:r>
          </a:p>
          <a:p>
            <a:r>
              <a:rPr lang="tr-TR" dirty="0">
                <a:latin typeface="Bahnschrift Light Condensed" panose="020B0502040204020203" pitchFamily="34" charset="0"/>
              </a:rPr>
              <a:t>Gazi Youtube</a:t>
            </a:r>
          </a:p>
          <a:p>
            <a:r>
              <a:rPr lang="tr-TR" dirty="0" err="1">
                <a:latin typeface="Bahnschrift Light Condensed" panose="020B0502040204020203" pitchFamily="34" charset="0"/>
              </a:rPr>
              <a:t>Opencv</a:t>
            </a:r>
            <a:endParaRPr lang="tr-TR" dirty="0">
              <a:latin typeface="Bahnschrift Light Condensed" panose="020B0502040204020203" pitchFamily="34" charset="0"/>
            </a:endParaRPr>
          </a:p>
          <a:p>
            <a:r>
              <a:rPr lang="tr-TR" dirty="0" err="1">
                <a:latin typeface="Bahnschrift Light Condensed" panose="020B0502040204020203" pitchFamily="34" charset="0"/>
              </a:rPr>
              <a:t>Kaggle</a:t>
            </a:r>
            <a:endParaRPr lang="tr-TR" dirty="0">
              <a:latin typeface="Bahnschrift Light Condensed" panose="020B0502040204020203" pitchFamily="34" charset="0"/>
            </a:endParaRPr>
          </a:p>
          <a:p>
            <a:endParaRPr lang="tr-TR" dirty="0"/>
          </a:p>
        </p:txBody>
      </p:sp>
    </p:spTree>
    <p:extLst>
      <p:ext uri="{BB962C8B-B14F-4D97-AF65-F5344CB8AC3E}">
        <p14:creationId xmlns:p14="http://schemas.microsoft.com/office/powerpoint/2010/main" val="1818740547"/>
      </p:ext>
    </p:extLst>
  </p:cSld>
  <p:clrMapOvr>
    <a:masterClrMapping/>
  </p:clrMapOvr>
</p:sld>
</file>

<file path=ppt/theme/theme1.xml><?xml version="1.0" encoding="utf-8"?>
<a:theme xmlns:a="http://schemas.openxmlformats.org/drawingml/2006/main" name="Uçak İzi">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TM04033937[[fn=Uçak İzi]]</Template>
  <TotalTime>67</TotalTime>
  <Words>1228</Words>
  <Application>Microsoft Office PowerPoint</Application>
  <PresentationFormat>Geniş ekran</PresentationFormat>
  <Paragraphs>76</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Bahnschrift Light Condensed</vt:lpstr>
      <vt:lpstr>Century Gothic</vt:lpstr>
      <vt:lpstr>Consolas</vt:lpstr>
      <vt:lpstr>Uçak İzi</vt:lpstr>
      <vt:lpstr>Yüz tanıLAMa </vt:lpstr>
      <vt:lpstr>Kullandığım Kütüphaneler</vt:lpstr>
      <vt:lpstr>Kullanım amacı ve kullanıldığı yerler</vt:lpstr>
      <vt:lpstr>PowerPoint Sunusu</vt:lpstr>
      <vt:lpstr>code</vt:lpstr>
      <vt:lpstr>PowerPoint Sunusu</vt:lpstr>
      <vt:lpstr>Çalışma ekranı</vt:lpstr>
      <vt:lpstr>PowerPoint Sunusu</vt:lpstr>
      <vt:lpstr>kaynak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Yüz tanımLAMa </dc:title>
  <dc:creator>uğur elemen</dc:creator>
  <cp:lastModifiedBy>uğur elemen</cp:lastModifiedBy>
  <cp:revision>2</cp:revision>
  <dcterms:created xsi:type="dcterms:W3CDTF">2022-02-26T17:43:12Z</dcterms:created>
  <dcterms:modified xsi:type="dcterms:W3CDTF">2022-02-26T18:50:34Z</dcterms:modified>
</cp:coreProperties>
</file>