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0" roundtripDataSignature="AMtx7mjb2gr82FsbHsq6u1Zks8EK7UAU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grpSp>
        <p:nvGrpSpPr>
          <p:cNvPr id="10" name="Google Shape;10;p12"/>
          <p:cNvGrpSpPr/>
          <p:nvPr/>
        </p:nvGrpSpPr>
        <p:grpSpPr>
          <a:xfrm>
            <a:off x="0" y="3903669"/>
            <a:ext cx="9144000" cy="1239925"/>
            <a:chOff x="0" y="3903669"/>
            <a:chExt cx="9144000" cy="1239925"/>
          </a:xfrm>
        </p:grpSpPr>
        <p:sp>
          <p:nvSpPr>
            <p:cNvPr id="11" name="Google Shape;11;p12"/>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2"/>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2"/>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 name="Google Shape;17;p1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21"/>
          <p:cNvGrpSpPr/>
          <p:nvPr/>
        </p:nvGrpSpPr>
        <p:grpSpPr>
          <a:xfrm>
            <a:off x="6098378" y="5"/>
            <a:ext cx="3045625" cy="2030570"/>
            <a:chOff x="6098378" y="5"/>
            <a:chExt cx="3045625" cy="2030570"/>
          </a:xfrm>
        </p:grpSpPr>
        <p:sp>
          <p:nvSpPr>
            <p:cNvPr id="71" name="Google Shape;71;p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21"/>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2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78" name="Google Shape;78;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9" name="Shape 19"/>
        <p:cNvGrpSpPr/>
        <p:nvPr/>
      </p:nvGrpSpPr>
      <p:grpSpPr>
        <a:xfrm>
          <a:off x="0" y="0"/>
          <a:ext cx="0" cy="0"/>
          <a:chOff x="0" y="0"/>
          <a:chExt cx="0" cy="0"/>
        </a:xfrm>
      </p:grpSpPr>
      <p:grpSp>
        <p:nvGrpSpPr>
          <p:cNvPr id="20" name="Google Shape;20;p13"/>
          <p:cNvGrpSpPr/>
          <p:nvPr/>
        </p:nvGrpSpPr>
        <p:grpSpPr>
          <a:xfrm>
            <a:off x="6098378" y="5"/>
            <a:ext cx="3045625" cy="2030570"/>
            <a:chOff x="6098378" y="5"/>
            <a:chExt cx="3045625" cy="2030570"/>
          </a:xfrm>
        </p:grpSpPr>
        <p:sp>
          <p:nvSpPr>
            <p:cNvPr id="21" name="Google Shape;21;p1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13"/>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27" name="Google Shape;27;p13"/>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28" name="Google Shape;28;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14"/>
          <p:cNvGrpSpPr/>
          <p:nvPr/>
        </p:nvGrpSpPr>
        <p:grpSpPr>
          <a:xfrm>
            <a:off x="6098378" y="5"/>
            <a:ext cx="3045625" cy="2030570"/>
            <a:chOff x="6098378" y="5"/>
            <a:chExt cx="3045625" cy="2030570"/>
          </a:xfrm>
        </p:grpSpPr>
        <p:sp>
          <p:nvSpPr>
            <p:cNvPr id="31" name="Google Shape;31;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15"/>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15"/>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17"/>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9" name="Google Shape;49;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18"/>
          <p:cNvGrpSpPr/>
          <p:nvPr/>
        </p:nvGrpSpPr>
        <p:grpSpPr>
          <a:xfrm>
            <a:off x="6098378" y="5"/>
            <a:ext cx="3045625" cy="2030570"/>
            <a:chOff x="6098378" y="5"/>
            <a:chExt cx="3045625" cy="2030570"/>
          </a:xfrm>
        </p:grpSpPr>
        <p:sp>
          <p:nvSpPr>
            <p:cNvPr id="52" name="Google Shape;52;p1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1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1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1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19"/>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1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65" name="Google Shape;65;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2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8" name="Google Shape;68;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idx="1" type="body"/>
          </p:nvPr>
        </p:nvSpPr>
        <p:spPr>
          <a:xfrm>
            <a:off x="0" y="0"/>
            <a:ext cx="9071100" cy="50721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ctr">
              <a:lnSpc>
                <a:spcPct val="115000"/>
              </a:lnSpc>
              <a:spcBef>
                <a:spcPts val="1200"/>
              </a:spcBef>
              <a:spcAft>
                <a:spcPts val="0"/>
              </a:spcAft>
              <a:buSzPct val="117647"/>
              <a:buNone/>
            </a:pPr>
            <a:r>
              <a:t/>
            </a:r>
            <a:endParaRPr b="1">
              <a:solidFill>
                <a:srgbClr val="000000"/>
              </a:solidFill>
              <a:latin typeface="Times New Roman"/>
              <a:ea typeface="Times New Roman"/>
              <a:cs typeface="Times New Roman"/>
              <a:sym typeface="Times New Roman"/>
            </a:endParaRPr>
          </a:p>
          <a:p>
            <a:pPr indent="0" lvl="0" marL="0" rtl="0" algn="ctr">
              <a:lnSpc>
                <a:spcPct val="115000"/>
              </a:lnSpc>
              <a:spcBef>
                <a:spcPts val="1200"/>
              </a:spcBef>
              <a:spcAft>
                <a:spcPts val="0"/>
              </a:spcAft>
              <a:buSzPct val="117647"/>
              <a:buNone/>
            </a:pPr>
            <a:r>
              <a:rPr b="1" lang="en">
                <a:solidFill>
                  <a:srgbClr val="000000"/>
                </a:solidFill>
                <a:latin typeface="Times New Roman"/>
                <a:ea typeface="Times New Roman"/>
                <a:cs typeface="Times New Roman"/>
                <a:sym typeface="Times New Roman"/>
              </a:rPr>
              <a:t>SAVEETHA SCHOOL OF ENGINEERING</a:t>
            </a:r>
            <a:endParaRPr b="1">
              <a:solidFill>
                <a:srgbClr val="000000"/>
              </a:solidFill>
              <a:latin typeface="Times New Roman"/>
              <a:ea typeface="Times New Roman"/>
              <a:cs typeface="Times New Roman"/>
              <a:sym typeface="Times New Roman"/>
            </a:endParaRPr>
          </a:p>
          <a:p>
            <a:pPr indent="0" lvl="0" marL="0" rtl="0" algn="ctr">
              <a:lnSpc>
                <a:spcPct val="115000"/>
              </a:lnSpc>
              <a:spcBef>
                <a:spcPts val="1200"/>
              </a:spcBef>
              <a:spcAft>
                <a:spcPts val="0"/>
              </a:spcAft>
              <a:buSzPct val="88235"/>
              <a:buNone/>
            </a:pPr>
            <a:r>
              <a:rPr b="1" lang="en" sz="2400">
                <a:solidFill>
                  <a:srgbClr val="000000"/>
                </a:solidFill>
                <a:latin typeface="Times New Roman"/>
                <a:ea typeface="Times New Roman"/>
                <a:cs typeface="Times New Roman"/>
                <a:sym typeface="Times New Roman"/>
              </a:rPr>
              <a:t> CAPSTONE PROJECT</a:t>
            </a:r>
            <a:endParaRPr b="1" sz="2400">
              <a:solidFill>
                <a:srgbClr val="000000"/>
              </a:solidFill>
              <a:latin typeface="Times New Roman"/>
              <a:ea typeface="Times New Roman"/>
              <a:cs typeface="Times New Roman"/>
              <a:sym typeface="Times New Roman"/>
            </a:endParaRPr>
          </a:p>
          <a:p>
            <a:pPr indent="0" lvl="0" marL="0" rtl="0" algn="ctr">
              <a:lnSpc>
                <a:spcPct val="115000"/>
              </a:lnSpc>
              <a:spcBef>
                <a:spcPts val="1200"/>
              </a:spcBef>
              <a:spcAft>
                <a:spcPts val="0"/>
              </a:spcAft>
              <a:buSzPct val="88235"/>
              <a:buNone/>
            </a:pPr>
            <a:r>
              <a:rPr b="1" lang="en" sz="2400">
                <a:solidFill>
                  <a:srgbClr val="000000"/>
                </a:solidFill>
                <a:latin typeface="Times New Roman"/>
                <a:ea typeface="Times New Roman"/>
                <a:cs typeface="Times New Roman"/>
                <a:sym typeface="Times New Roman"/>
              </a:rPr>
              <a:t> </a:t>
            </a:r>
            <a:r>
              <a:rPr b="1" lang="en">
                <a:solidFill>
                  <a:srgbClr val="000000"/>
                </a:solidFill>
                <a:latin typeface="Times New Roman"/>
                <a:ea typeface="Times New Roman"/>
                <a:cs typeface="Times New Roman"/>
                <a:sym typeface="Times New Roman"/>
              </a:rPr>
              <a:t>COURSE CODE: </a:t>
            </a:r>
            <a:r>
              <a:rPr lang="en">
                <a:solidFill>
                  <a:srgbClr val="000000"/>
                </a:solidFill>
                <a:latin typeface="Times New Roman"/>
                <a:ea typeface="Times New Roman"/>
                <a:cs typeface="Times New Roman"/>
                <a:sym typeface="Times New Roman"/>
              </a:rPr>
              <a:t>ITA0518</a:t>
            </a:r>
            <a:endParaRPr>
              <a:solidFill>
                <a:srgbClr val="000000"/>
              </a:solidFill>
              <a:latin typeface="Times New Roman"/>
              <a:ea typeface="Times New Roman"/>
              <a:cs typeface="Times New Roman"/>
              <a:sym typeface="Times New Roman"/>
            </a:endParaRPr>
          </a:p>
          <a:p>
            <a:pPr indent="0" lvl="0" marL="0" rtl="0" algn="ctr">
              <a:lnSpc>
                <a:spcPct val="115000"/>
              </a:lnSpc>
              <a:spcBef>
                <a:spcPts val="1200"/>
              </a:spcBef>
              <a:spcAft>
                <a:spcPts val="0"/>
              </a:spcAft>
              <a:buSzPct val="117647"/>
              <a:buNone/>
            </a:pPr>
            <a:r>
              <a:rPr b="1" lang="en">
                <a:solidFill>
                  <a:srgbClr val="000000"/>
                </a:solidFill>
                <a:latin typeface="Times New Roman"/>
                <a:ea typeface="Times New Roman"/>
                <a:cs typeface="Times New Roman"/>
                <a:sym typeface="Times New Roman"/>
              </a:rPr>
              <a:t>COURSE NAME: </a:t>
            </a:r>
            <a:r>
              <a:rPr lang="en">
                <a:solidFill>
                  <a:srgbClr val="000000"/>
                </a:solidFill>
                <a:latin typeface="Times New Roman"/>
                <a:ea typeface="Times New Roman"/>
                <a:cs typeface="Times New Roman"/>
                <a:sym typeface="Times New Roman"/>
              </a:rPr>
              <a:t>Computer Vision For Edge Detection</a:t>
            </a:r>
            <a:endParaRPr>
              <a:solidFill>
                <a:srgbClr val="000000"/>
              </a:solidFill>
              <a:latin typeface="Times New Roman"/>
              <a:ea typeface="Times New Roman"/>
              <a:cs typeface="Times New Roman"/>
              <a:sym typeface="Times New Roman"/>
            </a:endParaRPr>
          </a:p>
          <a:p>
            <a:pPr indent="0" lvl="0" marL="0" rtl="0" algn="ctr">
              <a:lnSpc>
                <a:spcPct val="115000"/>
              </a:lnSpc>
              <a:spcBef>
                <a:spcPts val="1200"/>
              </a:spcBef>
              <a:spcAft>
                <a:spcPts val="0"/>
              </a:spcAft>
              <a:buSzPct val="132352"/>
              <a:buNone/>
            </a:pPr>
            <a:r>
              <a:rPr b="1" lang="en" sz="1600">
                <a:solidFill>
                  <a:srgbClr val="000000"/>
                </a:solidFill>
                <a:latin typeface="Times New Roman"/>
                <a:ea typeface="Times New Roman"/>
                <a:cs typeface="Times New Roman"/>
                <a:sym typeface="Times New Roman"/>
              </a:rPr>
              <a:t> </a:t>
            </a:r>
            <a:r>
              <a:rPr b="1" lang="en" sz="2200">
                <a:solidFill>
                  <a:srgbClr val="000000"/>
                </a:solidFill>
                <a:latin typeface="Times New Roman"/>
                <a:ea typeface="Times New Roman"/>
                <a:cs typeface="Times New Roman"/>
                <a:sym typeface="Times New Roman"/>
              </a:rPr>
              <a:t>PROJECT TITLE</a:t>
            </a:r>
            <a:endParaRPr b="1" sz="2200">
              <a:solidFill>
                <a:srgbClr val="000000"/>
              </a:solidFill>
              <a:latin typeface="Times New Roman"/>
              <a:ea typeface="Times New Roman"/>
              <a:cs typeface="Times New Roman"/>
              <a:sym typeface="Times New Roman"/>
            </a:endParaRPr>
          </a:p>
          <a:p>
            <a:pPr indent="0" lvl="0" marL="0" rtl="0" algn="ctr">
              <a:lnSpc>
                <a:spcPct val="115000"/>
              </a:lnSpc>
              <a:spcBef>
                <a:spcPts val="1200"/>
              </a:spcBef>
              <a:spcAft>
                <a:spcPts val="0"/>
              </a:spcAft>
              <a:buSzPct val="75630"/>
              <a:buNone/>
            </a:pPr>
            <a:r>
              <a:rPr b="1" lang="en" sz="2800">
                <a:solidFill>
                  <a:srgbClr val="000000"/>
                </a:solidFill>
                <a:latin typeface="Times New Roman"/>
                <a:ea typeface="Times New Roman"/>
                <a:cs typeface="Times New Roman"/>
                <a:sym typeface="Times New Roman"/>
              </a:rPr>
              <a:t>Music Recommendation system Based on Face Emotion Recognition</a:t>
            </a:r>
            <a:endParaRPr b="1" sz="16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ct val="132352"/>
              <a:buNone/>
            </a:pPr>
            <a:r>
              <a:rPr lang="en" sz="1600">
                <a:solidFill>
                  <a:srgbClr val="000000"/>
                </a:solidFill>
                <a:latin typeface="Times New Roman"/>
                <a:ea typeface="Times New Roman"/>
                <a:cs typeface="Times New Roman"/>
                <a:sym typeface="Times New Roman"/>
              </a:rPr>
              <a:t>                                                                                           </a:t>
            </a:r>
            <a:r>
              <a:rPr b="1" lang="en" sz="1729">
                <a:solidFill>
                  <a:srgbClr val="000000"/>
                </a:solidFill>
                <a:latin typeface="Times New Roman"/>
                <a:ea typeface="Times New Roman"/>
                <a:cs typeface="Times New Roman"/>
                <a:sym typeface="Times New Roman"/>
              </a:rPr>
              <a:t>Submitted by:</a:t>
            </a:r>
            <a:endParaRPr b="1" sz="1729">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ct val="144057"/>
              <a:buNone/>
            </a:pPr>
            <a:r>
              <a:rPr b="1" lang="en" sz="1470">
                <a:solidFill>
                  <a:srgbClr val="000000"/>
                </a:solidFill>
                <a:latin typeface="Times New Roman"/>
                <a:ea typeface="Times New Roman"/>
                <a:cs typeface="Times New Roman"/>
                <a:sym typeface="Times New Roman"/>
              </a:rPr>
              <a:t>                                                                                              P.keerthana-192125008</a:t>
            </a:r>
            <a:endParaRPr b="1" sz="147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ct val="144057"/>
              <a:buNone/>
            </a:pPr>
            <a:r>
              <a:rPr b="1" lang="en" sz="1470">
                <a:solidFill>
                  <a:srgbClr val="000000"/>
                </a:solidFill>
                <a:latin typeface="Times New Roman"/>
                <a:ea typeface="Times New Roman"/>
                <a:cs typeface="Times New Roman"/>
                <a:sym typeface="Times New Roman"/>
              </a:rPr>
              <a:t>                                                                                      Chavakula Nagasrimayi-192125025</a:t>
            </a:r>
            <a:endParaRPr b="1" sz="147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ct val="144057"/>
              <a:buNone/>
            </a:pPr>
            <a:r>
              <a:rPr b="1" lang="en" sz="1470">
                <a:solidFill>
                  <a:srgbClr val="000000"/>
                </a:solidFill>
                <a:latin typeface="Times New Roman"/>
                <a:ea typeface="Times New Roman"/>
                <a:cs typeface="Times New Roman"/>
                <a:sym typeface="Times New Roman"/>
              </a:rPr>
              <a:t>                                                                                             Department of AI and ML</a:t>
            </a:r>
            <a:endParaRPr b="1" sz="147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ct val="235294"/>
              <a:buNone/>
            </a:pPr>
            <a:r>
              <a:t/>
            </a:r>
            <a:endParaRPr sz="900"/>
          </a:p>
        </p:txBody>
      </p:sp>
      <p:pic>
        <p:nvPicPr>
          <p:cNvPr id="86" name="Google Shape;86;p1"/>
          <p:cNvPicPr preferRelativeResize="0"/>
          <p:nvPr/>
        </p:nvPicPr>
        <p:blipFill rotWithShape="1">
          <a:blip r:embed="rId3">
            <a:alphaModFix/>
          </a:blip>
          <a:srcRect b="0" l="0" r="0" t="0"/>
          <a:stretch/>
        </p:blipFill>
        <p:spPr>
          <a:xfrm>
            <a:off x="437525" y="202750"/>
            <a:ext cx="1358525" cy="1358525"/>
          </a:xfrm>
          <a:prstGeom prst="rect">
            <a:avLst/>
          </a:prstGeom>
          <a:noFill/>
          <a:ln>
            <a:noFill/>
          </a:ln>
        </p:spPr>
      </p:pic>
      <p:pic>
        <p:nvPicPr>
          <p:cNvPr id="87" name="Google Shape;87;p1"/>
          <p:cNvPicPr preferRelativeResize="0"/>
          <p:nvPr/>
        </p:nvPicPr>
        <p:blipFill rotWithShape="1">
          <a:blip r:embed="rId4">
            <a:alphaModFix/>
          </a:blip>
          <a:srcRect b="0" l="0" r="0" t="0"/>
          <a:stretch/>
        </p:blipFill>
        <p:spPr>
          <a:xfrm>
            <a:off x="7476075" y="401550"/>
            <a:ext cx="1424200" cy="1424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141" name="Google Shape;141;p10"/>
          <p:cNvSpPr txBox="1"/>
          <p:nvPr>
            <p:ph idx="1" type="body"/>
          </p:nvPr>
        </p:nvSpPr>
        <p:spPr>
          <a:xfrm>
            <a:off x="311700" y="1017800"/>
            <a:ext cx="8520600" cy="3268200"/>
          </a:xfrm>
          <a:prstGeom prst="rect">
            <a:avLst/>
          </a:prstGeom>
          <a:noFill/>
          <a:ln>
            <a:noFill/>
          </a:ln>
        </p:spPr>
        <p:txBody>
          <a:bodyPr anchorCtr="0" anchor="t" bIns="91425" lIns="91425" spcFirstLastPara="1" rIns="91425" wrap="square" tIns="91425">
            <a:normAutofit/>
          </a:bodyPr>
          <a:lstStyle/>
          <a:p>
            <a:pPr indent="-330200" lvl="0" marL="457200" rtl="0" algn="just">
              <a:lnSpc>
                <a:spcPct val="115000"/>
              </a:lnSpc>
              <a:spcBef>
                <a:spcPts val="0"/>
              </a:spcBef>
              <a:spcAft>
                <a:spcPts val="0"/>
              </a:spcAft>
              <a:buSzPts val="1600"/>
              <a:buFont typeface="Times New Roman"/>
              <a:buChar char="❏"/>
            </a:pPr>
            <a:r>
              <a:rPr b="1" lang="en" sz="1600">
                <a:latin typeface="Times New Roman"/>
                <a:ea typeface="Times New Roman"/>
                <a:cs typeface="Times New Roman"/>
                <a:sym typeface="Times New Roman"/>
              </a:rPr>
              <a:t> Lu, J., &amp; Yang, J. “Music recommendation based on emotion”, “Proceedings of the 8th ACM Conference on Recommender Systems” pp. 347-350, 2016.</a:t>
            </a:r>
            <a:endParaRPr b="1"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b="1" lang="en" sz="1600">
                <a:latin typeface="Times New Roman"/>
                <a:ea typeface="Times New Roman"/>
                <a:cs typeface="Times New Roman"/>
                <a:sym typeface="Times New Roman"/>
              </a:rPr>
              <a:t>Yang, Z., Tan, X., Feng, J., &amp; Wang, Z, “Emotion-aware music recommendation system based on brainwave signals”, ”12th International Congress on Image and Signal Processing”, Biomedical Engineering and Informatics (CISP-BMEI), pp. 1-6, 2019.</a:t>
            </a:r>
            <a:endParaRPr b="1"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b="1" lang="en" sz="1600">
                <a:latin typeface="Times New Roman"/>
                <a:ea typeface="Times New Roman"/>
                <a:cs typeface="Times New Roman"/>
                <a:sym typeface="Times New Roman"/>
              </a:rPr>
              <a:t>Yang, S., Liu, M., Yuan, C., &amp; Jia, J, “Music emotion recognition and recommendation based on deep neural networks”, “ Proceedings of the 2018 3rd International Conference on Image, Vision and Computing (ICIVC)”, pp. 85-90, 2018.</a:t>
            </a:r>
            <a:endParaRPr b="1"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b="1" lang="en" sz="1600">
                <a:latin typeface="Times New Roman"/>
                <a:ea typeface="Times New Roman"/>
                <a:cs typeface="Times New Roman"/>
                <a:sym typeface="Times New Roman"/>
              </a:rPr>
              <a:t>Kim, Y., &amp; Lee, J. H, “Emotion-based music recommendation system using deep learning”, “IEEE International Conference on Big Data and Smart Computing (BigComp)”, pp. 350-353, 2018.</a:t>
            </a:r>
            <a:endParaRPr b="1"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Abstract</a:t>
            </a:r>
            <a:r>
              <a:rPr b="1" lang="en"/>
              <a:t>:</a:t>
            </a:r>
            <a:endParaRPr b="1"/>
          </a:p>
        </p:txBody>
      </p:sp>
      <p:sp>
        <p:nvSpPr>
          <p:cNvPr id="93" name="Google Shape;93;p2"/>
          <p:cNvSpPr txBox="1"/>
          <p:nvPr>
            <p:ph idx="1" type="body"/>
          </p:nvPr>
        </p:nvSpPr>
        <p:spPr>
          <a:xfrm>
            <a:off x="255675" y="1084200"/>
            <a:ext cx="8520600" cy="33390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09000"/>
              </a:lnSpc>
              <a:spcBef>
                <a:spcPts val="0"/>
              </a:spcBef>
              <a:spcAft>
                <a:spcPts val="0"/>
              </a:spcAft>
              <a:buSzPts val="1800"/>
              <a:buNone/>
            </a:pPr>
            <a:r>
              <a:rPr b="1" lang="en" sz="1400">
                <a:solidFill>
                  <a:srgbClr val="000000"/>
                </a:solidFill>
                <a:latin typeface="Times New Roman"/>
                <a:ea typeface="Times New Roman"/>
                <a:cs typeface="Times New Roman"/>
                <a:sym typeface="Times New Roman"/>
              </a:rPr>
              <a:t>In this paper, proposed a new vision to personify music recommendation by face emotion recognition technology. Emotions play a crucial role in the way humans perceive and respond to music. This system aims to enhance the user experience by recommending music based on their real-time facial expressions, allowing for a more immersive and emotionally resonant listening experience. So here employed deep learning techniques to detect facial emotions accurately and use them as input to our music recommendation algorithm. The proposed method modified convolution neural network ensures user privacy and data security by processing emotions locally on the user's device without uploading any sensitive information to external servers. Through experimental evaluation, here demonstrate the effectiveness and usability of the emotion-based music recommendation system and finally shown this method is very effective with the help of accuracy and F1 score.</a:t>
            </a:r>
            <a:endParaRPr b="1" sz="1400">
              <a:solidFill>
                <a:srgbClr val="000000"/>
              </a:solidFill>
              <a:latin typeface="Times New Roman"/>
              <a:ea typeface="Times New Roman"/>
              <a:cs typeface="Times New Roman"/>
              <a:sym typeface="Times New Roman"/>
            </a:endParaRPr>
          </a:p>
          <a:p>
            <a:pPr indent="0" lvl="0" marL="0" rtl="0" algn="l">
              <a:lnSpc>
                <a:spcPct val="109000"/>
              </a:lnSpc>
              <a:spcBef>
                <a:spcPts val="800"/>
              </a:spcBef>
              <a:spcAft>
                <a:spcPts val="0"/>
              </a:spcAft>
              <a:buSzPts val="1800"/>
              <a:buNone/>
            </a:pPr>
            <a:r>
              <a:t/>
            </a:r>
            <a:endParaRPr b="1" sz="1200">
              <a:solidFill>
                <a:srgbClr val="000000"/>
              </a:solidFill>
              <a:latin typeface="Times New Roman"/>
              <a:ea typeface="Times New Roman"/>
              <a:cs typeface="Times New Roman"/>
              <a:sym typeface="Times New Roman"/>
            </a:endParaRPr>
          </a:p>
          <a:p>
            <a:pPr indent="0" lvl="0" marL="0" rtl="0" algn="l">
              <a:lnSpc>
                <a:spcPct val="109000"/>
              </a:lnSpc>
              <a:spcBef>
                <a:spcPts val="800"/>
              </a:spcBef>
              <a:spcAft>
                <a:spcPts val="0"/>
              </a:spcAft>
              <a:buSzPts val="1800"/>
              <a:buNone/>
            </a:pPr>
            <a:r>
              <a:rPr b="1" i="1" lang="en" sz="1200">
                <a:solidFill>
                  <a:srgbClr val="000000"/>
                </a:solidFill>
                <a:latin typeface="Times New Roman"/>
                <a:ea typeface="Times New Roman"/>
                <a:cs typeface="Times New Roman"/>
                <a:sym typeface="Times New Roman"/>
              </a:rPr>
              <a:t>Index Terms</a:t>
            </a:r>
            <a:r>
              <a:rPr lang="en" sz="1200">
                <a:solidFill>
                  <a:srgbClr val="231F20"/>
                </a:solidFill>
                <a:latin typeface="Times New Roman"/>
                <a:ea typeface="Times New Roman"/>
                <a:cs typeface="Times New Roman"/>
                <a:sym typeface="Times New Roman"/>
              </a:rPr>
              <a:t>—</a:t>
            </a:r>
            <a:r>
              <a:rPr b="1" i="1" lang="en" sz="1200">
                <a:solidFill>
                  <a:srgbClr val="231F20"/>
                </a:solidFill>
                <a:latin typeface="Times New Roman"/>
                <a:ea typeface="Times New Roman"/>
                <a:cs typeface="Times New Roman"/>
                <a:sym typeface="Times New Roman"/>
              </a:rPr>
              <a:t>Music Recommendation, Face Emotion</a:t>
            </a:r>
            <a:r>
              <a:rPr b="1" i="1" lang="en" sz="1200">
                <a:solidFill>
                  <a:srgbClr val="000000"/>
                </a:solidFill>
                <a:latin typeface="Times New Roman"/>
                <a:ea typeface="Times New Roman"/>
                <a:cs typeface="Times New Roman"/>
                <a:sym typeface="Times New Roman"/>
              </a:rPr>
              <a:t>, Deep Learning, Data Security, Modified Convolution neural network</a:t>
            </a:r>
            <a:endParaRPr b="1" i="1" sz="1200">
              <a:solidFill>
                <a:srgbClr val="000000"/>
              </a:solidFill>
              <a:latin typeface="Times New Roman"/>
              <a:ea typeface="Times New Roman"/>
              <a:cs typeface="Times New Roman"/>
              <a:sym typeface="Times New Roman"/>
            </a:endParaRPr>
          </a:p>
          <a:p>
            <a:pPr indent="0" lvl="0" marL="0" rtl="0" algn="l">
              <a:lnSpc>
                <a:spcPct val="115000"/>
              </a:lnSpc>
              <a:spcBef>
                <a:spcPts val="100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311700" y="286725"/>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99" name="Google Shape;99;p3"/>
          <p:cNvSpPr txBox="1"/>
          <p:nvPr>
            <p:ph idx="1" type="body"/>
          </p:nvPr>
        </p:nvSpPr>
        <p:spPr>
          <a:xfrm>
            <a:off x="311700" y="950250"/>
            <a:ext cx="8520600" cy="3618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en" sz="1200">
                <a:solidFill>
                  <a:srgbClr val="000000"/>
                </a:solidFill>
                <a:latin typeface="Times New Roman"/>
                <a:ea typeface="Times New Roman"/>
                <a:cs typeface="Times New Roman"/>
                <a:sym typeface="Times New Roman"/>
              </a:rPr>
              <a:t>Music is a powerful art form that has the unique ability to evoke a wide range of emotions in its listeners. The way individuals perceive and connect with music is deeply influenced by their emotional states. Understanding and harnessing this emotional aspect of music can significantly enhance the user experience in music recommendation systems .Traditional music recommendation approaches often rely on user preferences, historical listening data, or collaborative filtering techniques, which may not fully capture the real-time emotional states of users. In recent years, the field of facial emotion recognition has seen significant advancements with the advent of deep learning techniques . Facial emotion recognition models can accurately detect and interpret the emotional expressions exhibited by users while they interact with content, including music. This opens exciting possibilities for incorporating real-time facial emotion data into music recommendation systems. </a:t>
            </a:r>
            <a:endParaRPr b="1"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1000"/>
              </a:spcAft>
              <a:buSzPts val="1800"/>
              <a:buNone/>
            </a:pPr>
            <a:r>
              <a:rPr b="1" lang="en" sz="1200">
                <a:solidFill>
                  <a:srgbClr val="000000"/>
                </a:solidFill>
                <a:latin typeface="Times New Roman"/>
                <a:ea typeface="Times New Roman"/>
                <a:cs typeface="Times New Roman"/>
                <a:sym typeface="Times New Roman"/>
              </a:rPr>
              <a:t>The key motivation behind our research lies in bridging the space between emotions and music recommendations . By analyzing the user's facial expressions, it can obtain valuable insights into their emotional state, which can be effectively used to curate a playlist that aligns with their feelings. This approach also has the potential to address the cold-start problem faced by conventional recommendation systems for new users, as emotions are likely to remain consistent despite limited historical data . We recognize the importance of user privacy and data security, particularly when dealing with facial images. </a:t>
            </a:r>
            <a:endParaRPr sz="10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311700" y="33155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Materials and Methods:</a:t>
            </a:r>
            <a:endParaRPr b="1">
              <a:latin typeface="Times New Roman"/>
              <a:ea typeface="Times New Roman"/>
              <a:cs typeface="Times New Roman"/>
              <a:sym typeface="Times New Roman"/>
            </a:endParaRPr>
          </a:p>
        </p:txBody>
      </p:sp>
      <p:sp>
        <p:nvSpPr>
          <p:cNvPr id="105" name="Google Shape;105;p4"/>
          <p:cNvSpPr txBox="1"/>
          <p:nvPr>
            <p:ph idx="1" type="body"/>
          </p:nvPr>
        </p:nvSpPr>
        <p:spPr>
          <a:xfrm>
            <a:off x="311700" y="1035425"/>
            <a:ext cx="8520600" cy="35334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15000"/>
              </a:lnSpc>
              <a:spcBef>
                <a:spcPts val="1200"/>
              </a:spcBef>
              <a:spcAft>
                <a:spcPts val="0"/>
              </a:spcAft>
              <a:buSzPts val="1800"/>
              <a:buNone/>
            </a:pPr>
            <a:r>
              <a:rPr b="1" lang="en">
                <a:solidFill>
                  <a:srgbClr val="000000"/>
                </a:solidFill>
                <a:latin typeface="Times New Roman"/>
                <a:ea typeface="Times New Roman"/>
                <a:cs typeface="Times New Roman"/>
                <a:sym typeface="Times New Roman"/>
              </a:rPr>
              <a:t>Data Collection and Sources:</a:t>
            </a:r>
            <a:endParaRPr b="1">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b="1" lang="en" sz="1600">
                <a:solidFill>
                  <a:srgbClr val="000000"/>
                </a:solidFill>
                <a:latin typeface="Times New Roman"/>
                <a:ea typeface="Times New Roman"/>
                <a:cs typeface="Times New Roman"/>
                <a:sym typeface="Times New Roman"/>
              </a:rPr>
              <a:t>                The data preparation phase of this project involves gathering two main types of data: facial images for emotion recognition and music metadata for the recommendation system. Facial expression datasets such as CK+, FER-2013, and Affect Net offer labeled images covering various emotions, while custom data collection may involve sourcing diverse facial images from online platforms. Ethical considerations are paramount in this process to ensure user privacy and consent. Concurrently, music metadata containing song titles, genres, and user preferences can be sourced from publicly available datasets like the Million Song Dataset or Last.fm, as well as APIs provided by music streaming platforms such as Spotify or Pandora.</a:t>
            </a:r>
            <a:endParaRPr b="1" sz="16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b="1" sz="14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idx="1" type="body"/>
          </p:nvPr>
        </p:nvSpPr>
        <p:spPr>
          <a:xfrm>
            <a:off x="274500" y="363050"/>
            <a:ext cx="8595000" cy="3802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t/>
            </a:r>
            <a:endParaRPr b="1">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b="1" lang="en">
                <a:solidFill>
                  <a:srgbClr val="000000"/>
                </a:solidFill>
                <a:latin typeface="Times New Roman"/>
                <a:ea typeface="Times New Roman"/>
                <a:cs typeface="Times New Roman"/>
                <a:sym typeface="Times New Roman"/>
              </a:rPr>
              <a:t>Preprocessing and Augmentation:   </a:t>
            </a:r>
            <a:endParaRPr b="1">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SzPts val="1800"/>
              <a:buNone/>
            </a:pPr>
            <a:r>
              <a:rPr b="1" lang="en">
                <a:solidFill>
                  <a:srgbClr val="000000"/>
                </a:solidFill>
                <a:latin typeface="Times New Roman"/>
                <a:ea typeface="Times New Roman"/>
                <a:cs typeface="Times New Roman"/>
                <a:sym typeface="Times New Roman"/>
              </a:rPr>
              <a:t>      </a:t>
            </a:r>
            <a:r>
              <a:rPr b="1" lang="en" sz="1600">
                <a:solidFill>
                  <a:srgbClr val="000000"/>
                </a:solidFill>
                <a:latin typeface="Times New Roman"/>
                <a:ea typeface="Times New Roman"/>
                <a:cs typeface="Times New Roman"/>
                <a:sym typeface="Times New Roman"/>
              </a:rPr>
              <a:t> Data cleaning and preprocessing techniques are then applied to enhance the quality and consistency of the datasets. For facial images, this includes removing duplicates and low-quality images, as well as standardizing sizes and orientations through techniques like face detection and normalization. Music metadata undergoes cleaning to eliminate irrelevant entries and preprocesses categorical variables through encoding methods. Furthermore, data augmentation techniques are employed to enrich the datasets, such as augmenting facial images with rotations and flips, and expanding music playlists synthetically</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Discussion:</a:t>
            </a:r>
            <a:endParaRPr b="1">
              <a:latin typeface="Times New Roman"/>
              <a:ea typeface="Times New Roman"/>
              <a:cs typeface="Times New Roman"/>
              <a:sym typeface="Times New Roman"/>
            </a:endParaRPr>
          </a:p>
        </p:txBody>
      </p:sp>
      <p:sp>
        <p:nvSpPr>
          <p:cNvPr id="116" name="Google Shape;116;p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200"/>
              </a:spcBef>
              <a:spcAft>
                <a:spcPts val="0"/>
              </a:spcAft>
              <a:buSzPts val="1800"/>
              <a:buNone/>
            </a:pPr>
            <a:r>
              <a:rPr b="1" lang="en" sz="1400">
                <a:latin typeface="Times New Roman"/>
                <a:ea typeface="Times New Roman"/>
                <a:cs typeface="Times New Roman"/>
                <a:sym typeface="Times New Roman"/>
              </a:rPr>
              <a:t>This type of detection works on the computer vision algorithm that aims to locate and recognize human faces within an image or a video stream. This technology plays a merging role in this advanced growing technology, including facial recognition, emotion analysis, surveillance, photography, and more In face detection it detects the face of the user and negligee the surrounding for better result. The face detection aim to remove the noise in the image data after detecting the face of the user the system detect the emotion of the face by comparing the trained data set. It involves training a </a:t>
            </a:r>
            <a:r>
              <a:rPr b="1" lang="en" sz="1400">
                <a:latin typeface="Times New Roman"/>
                <a:ea typeface="Times New Roman"/>
                <a:cs typeface="Times New Roman"/>
                <a:sym typeface="Times New Roman"/>
              </a:rPr>
              <a:t>CNN</a:t>
            </a:r>
            <a:r>
              <a:rPr b="1" lang="en" sz="1400">
                <a:latin typeface="Times New Roman"/>
                <a:ea typeface="Times New Roman"/>
                <a:cs typeface="Times New Roman"/>
                <a:sym typeface="Times New Roman"/>
              </a:rPr>
              <a:t> model on a labeled dataset containing images of various facial expressions corresponding to different emotions like happy, sad, angry, surprised, etc. The trained CNN model learns to extract meaningful features from the images, enabling it to classify new facial expressions into relevant emotional categories. Convolutional layers help in extracting relevant features from the input images, while pooling layers reduce spatial dimensions and computational complexity.</a:t>
            </a:r>
            <a:endParaRPr b="1" sz="1400">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311700" y="32035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sp>
        <p:nvSpPr>
          <p:cNvPr id="122" name="Google Shape;122;p7"/>
          <p:cNvSpPr txBox="1"/>
          <p:nvPr>
            <p:ph idx="1" type="body"/>
          </p:nvPr>
        </p:nvSpPr>
        <p:spPr>
          <a:xfrm>
            <a:off x="311700" y="1084200"/>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b="1" lang="en">
                <a:solidFill>
                  <a:srgbClr val="000000"/>
                </a:solidFill>
                <a:latin typeface="Times New Roman"/>
                <a:ea typeface="Times New Roman"/>
                <a:cs typeface="Times New Roman"/>
                <a:sym typeface="Times New Roman"/>
              </a:rPr>
              <a:t>Experimental Results:   </a:t>
            </a:r>
            <a:r>
              <a:rPr b="1" lang="en" sz="1400">
                <a:solidFill>
                  <a:srgbClr val="000000"/>
                </a:solidFill>
                <a:latin typeface="Times New Roman"/>
                <a:ea typeface="Times New Roman"/>
                <a:cs typeface="Times New Roman"/>
                <a:sym typeface="Times New Roman"/>
              </a:rPr>
              <a:t>We will present the experimental results including accuracy, confusion matrices, and class-wise performance metrics.</a:t>
            </a:r>
            <a:endParaRPr b="1" sz="14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1600">
                <a:solidFill>
                  <a:srgbClr val="000000"/>
                </a:solidFill>
                <a:latin typeface="Times New Roman"/>
                <a:ea typeface="Times New Roman"/>
                <a:cs typeface="Times New Roman"/>
                <a:sym typeface="Times New Roman"/>
              </a:rPr>
              <a:t> </a:t>
            </a:r>
            <a:r>
              <a:rPr b="1" lang="en">
                <a:solidFill>
                  <a:srgbClr val="000000"/>
                </a:solidFill>
                <a:latin typeface="Times New Roman"/>
                <a:ea typeface="Times New Roman"/>
                <a:cs typeface="Times New Roman"/>
                <a:sym typeface="Times New Roman"/>
              </a:rPr>
              <a:t>Critical Analysis:     </a:t>
            </a:r>
            <a:r>
              <a:rPr b="1" lang="en" sz="1400">
                <a:solidFill>
                  <a:srgbClr val="000000"/>
                </a:solidFill>
                <a:latin typeface="Times New Roman"/>
                <a:ea typeface="Times New Roman"/>
                <a:cs typeface="Times New Roman"/>
                <a:sym typeface="Times New Roman"/>
              </a:rPr>
              <a:t>We will critically analyze the strengths and weaknesses of the proposed approach, comparing it with existing methods.</a:t>
            </a:r>
            <a:endParaRPr b="1" sz="14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t/>
            </a:r>
            <a:endParaRPr/>
          </a:p>
        </p:txBody>
      </p:sp>
      <p:pic>
        <p:nvPicPr>
          <p:cNvPr id="123" name="Google Shape;123;p7"/>
          <p:cNvPicPr preferRelativeResize="0"/>
          <p:nvPr/>
        </p:nvPicPr>
        <p:blipFill rotWithShape="1">
          <a:blip r:embed="rId3">
            <a:alphaModFix/>
          </a:blip>
          <a:srcRect b="0" l="0" r="0" t="0"/>
          <a:stretch/>
        </p:blipFill>
        <p:spPr>
          <a:xfrm>
            <a:off x="2543525" y="2571750"/>
            <a:ext cx="3269224" cy="22070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Conclusion</a:t>
            </a:r>
            <a:r>
              <a:rPr lang="en"/>
              <a:t>:</a:t>
            </a:r>
            <a:endParaRPr/>
          </a:p>
        </p:txBody>
      </p:sp>
      <p:sp>
        <p:nvSpPr>
          <p:cNvPr id="129" name="Google Shape;129;p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b="1" lang="en" sz="1600">
                <a:latin typeface="Times New Roman"/>
                <a:ea typeface="Times New Roman"/>
                <a:cs typeface="Times New Roman"/>
                <a:sym typeface="Times New Roman"/>
              </a:rPr>
              <a:t> In this recommendation system, explained how music affects the user's mood and how to choose the right music to improve the user's mood. A practical system can capture the user's emotions. The motions the body can capture are happiness, sadness, anger, neutrality, or surprise. After determining the user's mood, the system prepares provide the user with a playlist with music matching the desired look. Processing large files requires a lot of memory and CPU. This may be complicated of this development of this system. The motivation is to develop this application in the cheapest way and build it as a useful for facial recognition based music recommendations to reduce users' workload of creating and managing playlists.</a:t>
            </a:r>
            <a:endParaRPr b="1"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Future Scope:</a:t>
            </a:r>
            <a:endParaRPr b="1">
              <a:latin typeface="Times New Roman"/>
              <a:ea typeface="Times New Roman"/>
              <a:cs typeface="Times New Roman"/>
              <a:sym typeface="Times New Roman"/>
            </a:endParaRPr>
          </a:p>
        </p:txBody>
      </p:sp>
      <p:sp>
        <p:nvSpPr>
          <p:cNvPr id="135" name="Google Shape;135;p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sz="1600"/>
              <a:t> </a:t>
            </a:r>
            <a:r>
              <a:rPr b="1" lang="en" sz="1600">
                <a:latin typeface="Times New Roman"/>
                <a:ea typeface="Times New Roman"/>
                <a:cs typeface="Times New Roman"/>
                <a:sym typeface="Times New Roman"/>
              </a:rPr>
              <a:t>The future scope of a music recommendation system based on emotion detection is promising and has the potential to greatly enhance user experiences in the music streaming industry. By combining emotion detection with advanced algorithms and machine learning techniques, music recommendation systems can create personalized playlists that resonate with users’ emotional states, leading to increased engagement and satisfaction. Here are some ideas for the future development of such a system: Fine-Grained Emotion Detection Instead of basic emotions (happy, sad, angry), the system could detect more nuanced emotions like nostalgia, excitement, etc. This would require a more complex emotion recognition model, possibly utilizing multimodal data sources like lyrics, audio features, and even user interactions. </a:t>
            </a:r>
            <a:endParaRPr b="1"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