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57" r:id="rId4"/>
    <p:sldId id="259" r:id="rId5"/>
    <p:sldId id="258" r:id="rId6"/>
    <p:sldId id="261" r:id="rId7"/>
    <p:sldId id="260" r:id="rId8"/>
    <p:sldId id="262" r:id="rId9"/>
    <p:sldId id="263" r:id="rId10"/>
    <p:sldId id="264" r:id="rId11"/>
    <p:sldId id="265" r:id="rId12"/>
    <p:sldId id="266" r:id="rId13"/>
    <p:sldId id="267" r:id="rId14"/>
    <p:sldId id="269" r:id="rId15"/>
    <p:sldId id="268" r:id="rId16"/>
    <p:sldId id="270" r:id="rId17"/>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B8AA1-BE84-4865-B90C-D8D518220CE9}" type="datetimeFigureOut">
              <a:rPr lang="es-DO" smtClean="0"/>
              <a:t>30/07/2017</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FAA3E-4B14-42FD-8A3B-D3EE0E12C3EE}" type="slidenum">
              <a:rPr lang="es-DO" smtClean="0"/>
              <a:t>‹Nº›</a:t>
            </a:fld>
            <a:endParaRPr lang="es-DO"/>
          </a:p>
        </p:txBody>
      </p:sp>
    </p:spTree>
    <p:extLst>
      <p:ext uri="{BB962C8B-B14F-4D97-AF65-F5344CB8AC3E}">
        <p14:creationId xmlns:p14="http://schemas.microsoft.com/office/powerpoint/2010/main" val="99261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DO" dirty="0" err="1" smtClean="0"/>
              <a:t>Habitus</a:t>
            </a:r>
            <a:r>
              <a:rPr lang="es-DO" dirty="0" smtClean="0"/>
              <a:t>, forma</a:t>
            </a:r>
            <a:r>
              <a:rPr lang="es-DO" baseline="0" dirty="0" smtClean="0"/>
              <a:t> de obrar o </a:t>
            </a:r>
            <a:r>
              <a:rPr lang="es-DO" baseline="0" dirty="0" err="1" smtClean="0"/>
              <a:t>pensarl</a:t>
            </a:r>
            <a:r>
              <a:rPr lang="es-DO" baseline="0" dirty="0" smtClean="0"/>
              <a:t>, de acuerdo a su estatus.</a:t>
            </a:r>
            <a:endParaRPr lang="es-DO" dirty="0"/>
          </a:p>
        </p:txBody>
      </p:sp>
      <p:sp>
        <p:nvSpPr>
          <p:cNvPr id="4" name="Marcador de número de diapositiva 3"/>
          <p:cNvSpPr>
            <a:spLocks noGrp="1"/>
          </p:cNvSpPr>
          <p:nvPr>
            <p:ph type="sldNum" sz="quarter" idx="10"/>
          </p:nvPr>
        </p:nvSpPr>
        <p:spPr/>
        <p:txBody>
          <a:bodyPr/>
          <a:lstStyle/>
          <a:p>
            <a:fld id="{306FAA3E-4B14-42FD-8A3B-D3EE0E12C3EE}" type="slidenum">
              <a:rPr lang="es-DO" smtClean="0"/>
              <a:t>3</a:t>
            </a:fld>
            <a:endParaRPr lang="es-DO"/>
          </a:p>
        </p:txBody>
      </p:sp>
    </p:spTree>
    <p:extLst>
      <p:ext uri="{BB962C8B-B14F-4D97-AF65-F5344CB8AC3E}">
        <p14:creationId xmlns:p14="http://schemas.microsoft.com/office/powerpoint/2010/main" val="336145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DO" dirty="0" smtClean="0"/>
              <a:t>Cultura valores </a:t>
            </a:r>
            <a:r>
              <a:rPr lang="es-DO" dirty="0" err="1" smtClean="0"/>
              <a:t>habitos</a:t>
            </a:r>
            <a:r>
              <a:rPr lang="es-DO" dirty="0" smtClean="0"/>
              <a:t> formas</a:t>
            </a:r>
            <a:r>
              <a:rPr lang="es-DO" baseline="0" dirty="0" smtClean="0"/>
              <a:t> de hacer las cosas, como </a:t>
            </a:r>
            <a:r>
              <a:rPr lang="es-DO" baseline="0" dirty="0" err="1" smtClean="0"/>
              <a:t>miembrs</a:t>
            </a:r>
            <a:r>
              <a:rPr lang="es-DO" baseline="0" dirty="0" smtClean="0"/>
              <a:t> del colectivo</a:t>
            </a:r>
            <a:endParaRPr lang="es-DO" dirty="0"/>
          </a:p>
        </p:txBody>
      </p:sp>
      <p:sp>
        <p:nvSpPr>
          <p:cNvPr id="4" name="Marcador de número de diapositiva 3"/>
          <p:cNvSpPr>
            <a:spLocks noGrp="1"/>
          </p:cNvSpPr>
          <p:nvPr>
            <p:ph type="sldNum" sz="quarter" idx="10"/>
          </p:nvPr>
        </p:nvSpPr>
        <p:spPr/>
        <p:txBody>
          <a:bodyPr/>
          <a:lstStyle/>
          <a:p>
            <a:fld id="{306FAA3E-4B14-42FD-8A3B-D3EE0E12C3EE}" type="slidenum">
              <a:rPr lang="es-DO" smtClean="0"/>
              <a:t>4</a:t>
            </a:fld>
            <a:endParaRPr lang="es-DO"/>
          </a:p>
        </p:txBody>
      </p:sp>
    </p:spTree>
    <p:extLst>
      <p:ext uri="{BB962C8B-B14F-4D97-AF65-F5344CB8AC3E}">
        <p14:creationId xmlns:p14="http://schemas.microsoft.com/office/powerpoint/2010/main" val="130352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DO" dirty="0" err="1" smtClean="0"/>
              <a:t>Habitus</a:t>
            </a:r>
            <a:r>
              <a:rPr lang="es-DO" dirty="0" smtClean="0"/>
              <a:t>, forma de obrar o pensar, acorde a su estatus.</a:t>
            </a:r>
            <a:endParaRPr lang="es-DO" dirty="0"/>
          </a:p>
        </p:txBody>
      </p:sp>
      <p:sp>
        <p:nvSpPr>
          <p:cNvPr id="4" name="Marcador de número de diapositiva 3"/>
          <p:cNvSpPr>
            <a:spLocks noGrp="1"/>
          </p:cNvSpPr>
          <p:nvPr>
            <p:ph type="sldNum" sz="quarter" idx="10"/>
          </p:nvPr>
        </p:nvSpPr>
        <p:spPr/>
        <p:txBody>
          <a:bodyPr/>
          <a:lstStyle/>
          <a:p>
            <a:fld id="{306FAA3E-4B14-42FD-8A3B-D3EE0E12C3EE}" type="slidenum">
              <a:rPr lang="es-DO" smtClean="0"/>
              <a:t>6</a:t>
            </a:fld>
            <a:endParaRPr lang="es-DO"/>
          </a:p>
        </p:txBody>
      </p:sp>
    </p:spTree>
    <p:extLst>
      <p:ext uri="{BB962C8B-B14F-4D97-AF65-F5344CB8AC3E}">
        <p14:creationId xmlns:p14="http://schemas.microsoft.com/office/powerpoint/2010/main" val="268135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3BB128-AC8D-4BDB-A46F-2384EBC45059}" type="datetimeFigureOut">
              <a:rPr lang="es-DO" smtClean="0"/>
              <a:t>30/07/2017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145649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3BB128-AC8D-4BDB-A46F-2384EBC45059}" type="datetimeFigureOut">
              <a:rPr lang="es-DO" smtClean="0"/>
              <a:t>30/07/2017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16421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3BB128-AC8D-4BDB-A46F-2384EBC45059}" type="datetimeFigureOut">
              <a:rPr lang="es-DO" smtClean="0"/>
              <a:t>30/07/2017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00734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3BB128-AC8D-4BDB-A46F-2384EBC45059}" type="datetimeFigureOut">
              <a:rPr lang="es-DO" smtClean="0"/>
              <a:t>30/07/2017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37891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93BB128-AC8D-4BDB-A46F-2384EBC45059}" type="datetimeFigureOut">
              <a:rPr lang="es-DO" smtClean="0"/>
              <a:t>30/07/2017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26757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D93BB128-AC8D-4BDB-A46F-2384EBC45059}" type="datetimeFigureOut">
              <a:rPr lang="es-DO" smtClean="0"/>
              <a:t>30/07/2017</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74671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D93BB128-AC8D-4BDB-A46F-2384EBC45059}" type="datetimeFigureOut">
              <a:rPr lang="es-DO" smtClean="0"/>
              <a:t>30/07/2017</a:t>
            </a:fld>
            <a:endParaRPr lang="es-DO"/>
          </a:p>
        </p:txBody>
      </p:sp>
      <p:sp>
        <p:nvSpPr>
          <p:cNvPr id="11" name="Footer Placeholder 10"/>
          <p:cNvSpPr>
            <a:spLocks noGrp="1"/>
          </p:cNvSpPr>
          <p:nvPr>
            <p:ph type="ftr" sz="quarter" idx="11"/>
          </p:nvPr>
        </p:nvSpPr>
        <p:spPr/>
        <p:txBody>
          <a:bodyPr/>
          <a:lstStyle/>
          <a:p>
            <a:endParaRPr lang="es-DO"/>
          </a:p>
        </p:txBody>
      </p:sp>
      <p:sp>
        <p:nvSpPr>
          <p:cNvPr id="12" name="Slide Number Placeholder 11"/>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04778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D93BB128-AC8D-4BDB-A46F-2384EBC45059}" type="datetimeFigureOut">
              <a:rPr lang="es-DO" smtClean="0"/>
              <a:t>30/07/2017</a:t>
            </a:fld>
            <a:endParaRPr lang="es-DO"/>
          </a:p>
        </p:txBody>
      </p:sp>
      <p:sp>
        <p:nvSpPr>
          <p:cNvPr id="7" name="Footer Placeholder 6"/>
          <p:cNvSpPr>
            <a:spLocks noGrp="1"/>
          </p:cNvSpPr>
          <p:nvPr>
            <p:ph type="ftr" sz="quarter" idx="11"/>
          </p:nvPr>
        </p:nvSpPr>
        <p:spPr/>
        <p:txBody>
          <a:bodyPr/>
          <a:lstStyle/>
          <a:p>
            <a:endParaRPr lang="es-DO"/>
          </a:p>
        </p:txBody>
      </p:sp>
      <p:sp>
        <p:nvSpPr>
          <p:cNvPr id="8" name="Slide Number Placeholder 7"/>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386723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3BB128-AC8D-4BDB-A46F-2384EBC45059}" type="datetimeFigureOut">
              <a:rPr lang="es-DO" smtClean="0"/>
              <a:t>30/07/2017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70828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93BB128-AC8D-4BDB-A46F-2384EBC45059}" type="datetimeFigureOut">
              <a:rPr lang="es-DO" smtClean="0"/>
              <a:t>30/07/2017</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8772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93BB128-AC8D-4BDB-A46F-2384EBC45059}" type="datetimeFigureOut">
              <a:rPr lang="es-DO" smtClean="0"/>
              <a:t>30/07/2017</a:t>
            </a:fld>
            <a:endParaRPr lang="es-DO"/>
          </a:p>
        </p:txBody>
      </p:sp>
      <p:sp>
        <p:nvSpPr>
          <p:cNvPr id="9" name="Footer Placeholder 8"/>
          <p:cNvSpPr>
            <a:spLocks noGrp="1"/>
          </p:cNvSpPr>
          <p:nvPr>
            <p:ph type="ftr" sz="quarter" idx="11"/>
          </p:nvPr>
        </p:nvSpPr>
        <p:spPr>
          <a:xfrm>
            <a:off x="3499101" y="6356350"/>
            <a:ext cx="5911517" cy="365125"/>
          </a:xfrm>
        </p:spPr>
        <p:txBody>
          <a:bodyPr/>
          <a:lstStyle/>
          <a:p>
            <a:endParaRPr lang="es-DO"/>
          </a:p>
        </p:txBody>
      </p:sp>
      <p:sp>
        <p:nvSpPr>
          <p:cNvPr id="10" name="Slide Number Placeholder 9"/>
          <p:cNvSpPr>
            <a:spLocks noGrp="1"/>
          </p:cNvSpPr>
          <p:nvPr>
            <p:ph type="sldNum" sz="quarter" idx="12"/>
          </p:nvPr>
        </p:nvSpPr>
        <p:spPr/>
        <p:txBody>
          <a:bodyPr/>
          <a:lstStyle/>
          <a:p>
            <a:fld id="{F1981145-54AA-4E64-B729-296AF96D6247}" type="slidenum">
              <a:rPr lang="es-DO" smtClean="0"/>
              <a:t>‹Nº›</a:t>
            </a:fld>
            <a:endParaRPr lang="es-DO"/>
          </a:p>
        </p:txBody>
      </p:sp>
    </p:spTree>
    <p:extLst>
      <p:ext uri="{BB962C8B-B14F-4D97-AF65-F5344CB8AC3E}">
        <p14:creationId xmlns:p14="http://schemas.microsoft.com/office/powerpoint/2010/main" val="218857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93BB128-AC8D-4BDB-A46F-2384EBC45059}" type="datetimeFigureOut">
              <a:rPr lang="es-DO" smtClean="0"/>
              <a:t>30/07/2017</a:t>
            </a:fld>
            <a:endParaRPr lang="es-DO"/>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DO"/>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1981145-54AA-4E64-B729-296AF96D6247}" type="slidenum">
              <a:rPr lang="es-DO" smtClean="0"/>
              <a:t>‹Nº›</a:t>
            </a:fld>
            <a:endParaRPr lang="es-DO"/>
          </a:p>
        </p:txBody>
      </p:sp>
    </p:spTree>
    <p:extLst>
      <p:ext uri="{BB962C8B-B14F-4D97-AF65-F5344CB8AC3E}">
        <p14:creationId xmlns:p14="http://schemas.microsoft.com/office/powerpoint/2010/main" val="4061130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12124" y="2965232"/>
            <a:ext cx="8693239" cy="3255264"/>
          </a:xfrm>
        </p:spPr>
        <p:txBody>
          <a:bodyPr>
            <a:normAutofit fontScale="90000"/>
          </a:bodyPr>
          <a:lstStyle/>
          <a:p>
            <a:pPr algn="ctr"/>
            <a:r>
              <a:rPr lang="es-DO" sz="4000" b="1" dirty="0" smtClean="0"/>
              <a:t>UNIVERSIDAD TECNOLÓGICA DE SANTIAGO</a:t>
            </a:r>
            <a:br>
              <a:rPr lang="es-DO" sz="4000" b="1" dirty="0" smtClean="0"/>
            </a:br>
            <a:r>
              <a:rPr lang="es-DO" sz="4000" b="1" dirty="0" smtClean="0"/>
              <a:t>(UTESA)</a:t>
            </a:r>
            <a:br>
              <a:rPr lang="es-DO" sz="4000" b="1" dirty="0" smtClean="0"/>
            </a:br>
            <a:r>
              <a:rPr lang="es-DO" sz="4000" b="1" dirty="0" smtClean="0"/>
              <a:t>Diplomado en Habilitación Docente</a:t>
            </a:r>
            <a:br>
              <a:rPr lang="es-DO" sz="4000" b="1" dirty="0" smtClean="0"/>
            </a:br>
            <a:r>
              <a:rPr lang="es-DO" sz="4000" b="1" dirty="0" smtClean="0"/>
              <a:t/>
            </a:r>
            <a:br>
              <a:rPr lang="es-DO" sz="4000" b="1" dirty="0" smtClean="0"/>
            </a:br>
            <a:r>
              <a:rPr lang="es-DO" sz="3600" i="1" dirty="0" smtClean="0"/>
              <a:t>Asignatura</a:t>
            </a:r>
            <a:r>
              <a:rPr lang="es-DO" sz="3600" i="1" dirty="0"/>
              <a:t>:  Educación e Identidad del Docente</a:t>
            </a:r>
            <a:br>
              <a:rPr lang="es-DO" sz="3600" i="1" dirty="0"/>
            </a:br>
            <a:r>
              <a:rPr lang="es-DO" sz="3600" i="1" dirty="0"/>
              <a:t/>
            </a:r>
            <a:br>
              <a:rPr lang="es-DO" sz="3600" i="1" dirty="0"/>
            </a:br>
            <a:r>
              <a:rPr lang="es-DO" sz="3600" i="1" dirty="0"/>
              <a:t>Tema:  Vertientes y dimensiones de la Identidad del Docente</a:t>
            </a:r>
            <a:br>
              <a:rPr lang="es-DO" sz="3600" i="1" dirty="0"/>
            </a:br>
            <a:endParaRPr lang="es-DO" sz="3600" b="1" dirty="0"/>
          </a:p>
        </p:txBody>
      </p:sp>
      <p:sp>
        <p:nvSpPr>
          <p:cNvPr id="5" name="CuadroTexto 4"/>
          <p:cNvSpPr txBox="1"/>
          <p:nvPr/>
        </p:nvSpPr>
        <p:spPr>
          <a:xfrm>
            <a:off x="7109138" y="6220496"/>
            <a:ext cx="3335629" cy="369332"/>
          </a:xfrm>
          <a:prstGeom prst="rect">
            <a:avLst/>
          </a:prstGeom>
          <a:noFill/>
        </p:spPr>
        <p:txBody>
          <a:bodyPr wrap="square" rtlCol="0">
            <a:spAutoFit/>
          </a:bodyPr>
          <a:lstStyle/>
          <a:p>
            <a:r>
              <a:rPr lang="es-DO" dirty="0" smtClean="0"/>
              <a:t>Mirian Matos, </a:t>
            </a:r>
            <a:r>
              <a:rPr lang="es-DO" dirty="0" smtClean="0"/>
              <a:t>MA</a:t>
            </a:r>
            <a:endParaRPr lang="es-DO" dirty="0"/>
          </a:p>
        </p:txBody>
      </p:sp>
      <p:pic>
        <p:nvPicPr>
          <p:cNvPr id="1026" name="Picture 2" descr="Resultado de imagen para imagen maes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88" y="772732"/>
            <a:ext cx="2919211" cy="340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4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363738" cy="4601183"/>
          </a:xfrm>
        </p:spPr>
        <p:txBody>
          <a:bodyPr>
            <a:normAutofit/>
          </a:bodyPr>
          <a:lstStyle/>
          <a:p>
            <a:r>
              <a:rPr lang="es-DO" b="1" dirty="0" smtClean="0"/>
              <a:t/>
            </a:r>
            <a:br>
              <a:rPr lang="es-DO" b="1" dirty="0" smtClean="0"/>
            </a:br>
            <a:r>
              <a:rPr lang="es-DO" b="1" dirty="0" smtClean="0"/>
              <a:t>MECANISMOS DE ADQUISICIÓN DE LA IDENTIDAD PROFESIONAL DOCENTE</a:t>
            </a:r>
            <a:r>
              <a:rPr lang="es-DO" b="1" dirty="0" smtClean="0"/>
              <a:t>.</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0" indent="0">
              <a:buNone/>
            </a:pPr>
            <a:r>
              <a:rPr lang="es-DO" sz="2400" dirty="0"/>
              <a:t>c</a:t>
            </a:r>
            <a:r>
              <a:rPr lang="es-DO" sz="2400" dirty="0" smtClean="0"/>
              <a:t>) Los </a:t>
            </a:r>
            <a:r>
              <a:rPr lang="es-DO" sz="2400" dirty="0"/>
              <a:t>cambios en la estructura organizativa de los centros educativos. Esto se da en materia de legislación educativa, estructura y estructuración de los centros, o titularidad de los mismos, conllevan el paso de una continuidad a otra, a partir del momento de discontinuidad de grupo.</a:t>
            </a:r>
          </a:p>
          <a:p>
            <a:pPr marL="0" indent="0">
              <a:buNone/>
            </a:pPr>
            <a:r>
              <a:rPr lang="es-DO" sz="2400" dirty="0"/>
              <a:t>d</a:t>
            </a:r>
            <a:r>
              <a:rPr lang="es-DO" sz="2400" dirty="0" smtClean="0"/>
              <a:t>) Años </a:t>
            </a:r>
            <a:r>
              <a:rPr lang="es-DO" sz="2400" dirty="0"/>
              <a:t>de experiencia en la docencia. Es la que han obtenido con el paso de los años, lo que es enfatizado como una importante influencia tanto en su ejercicio docente, como en el aprendizaje de una cultura docente concreta. </a:t>
            </a:r>
          </a:p>
          <a:p>
            <a:pPr marL="0" indent="0">
              <a:buNone/>
            </a:pPr>
            <a:endParaRPr lang="es-DO" sz="2400" dirty="0"/>
          </a:p>
        </p:txBody>
      </p:sp>
    </p:spTree>
    <p:extLst>
      <p:ext uri="{BB962C8B-B14F-4D97-AF65-F5344CB8AC3E}">
        <p14:creationId xmlns:p14="http://schemas.microsoft.com/office/powerpoint/2010/main" val="294649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159982" cy="4601183"/>
          </a:xfrm>
        </p:spPr>
        <p:txBody>
          <a:bodyPr>
            <a:normAutofit fontScale="90000"/>
          </a:bodyPr>
          <a:lstStyle/>
          <a:p>
            <a:pPr algn="ctr"/>
            <a:r>
              <a:rPr lang="es-DO" sz="3100" b="1" dirty="0" smtClean="0"/>
              <a:t/>
            </a:r>
            <a:br>
              <a:rPr lang="es-DO" sz="3100" b="1" dirty="0" smtClean="0"/>
            </a:br>
            <a:r>
              <a:rPr lang="es-DO" sz="3100" b="1" dirty="0" smtClean="0"/>
              <a:t>VALORES FUNDAMENTALES PARA EDUCAR EN EL SIGLO XXI QUE NO PUEDE DEJAR DE CULTIVAR UN DOCENTE EN LA CONSTRUCCIÓN DE SU IDENTIDAD. </a:t>
            </a:r>
            <a:r>
              <a:rPr lang="es-DO" dirty="0" smtClean="0"/>
              <a:t/>
            </a:r>
            <a:br>
              <a:rPr lang="es-DO" dirty="0" smtClean="0"/>
            </a:br>
            <a:endParaRPr lang="es-DO" dirty="0"/>
          </a:p>
        </p:txBody>
      </p:sp>
      <p:sp>
        <p:nvSpPr>
          <p:cNvPr id="3" name="Marcador de contenido 2"/>
          <p:cNvSpPr>
            <a:spLocks noGrp="1"/>
          </p:cNvSpPr>
          <p:nvPr>
            <p:ph idx="1"/>
          </p:nvPr>
        </p:nvSpPr>
        <p:spPr>
          <a:xfrm>
            <a:off x="3869268" y="864107"/>
            <a:ext cx="7315200" cy="5523813"/>
          </a:xfrm>
        </p:spPr>
        <p:txBody>
          <a:bodyPr>
            <a:noAutofit/>
          </a:bodyPr>
          <a:lstStyle/>
          <a:p>
            <a:pPr marL="0" indent="0">
              <a:buNone/>
            </a:pPr>
            <a:r>
              <a:rPr lang="es-DO" sz="2400" b="1" dirty="0" smtClean="0"/>
              <a:t> </a:t>
            </a:r>
            <a:endParaRPr lang="es-DO" sz="2400" dirty="0"/>
          </a:p>
          <a:p>
            <a:pPr marL="0" indent="0">
              <a:buNone/>
            </a:pPr>
            <a:r>
              <a:rPr lang="es-DO" sz="2400" dirty="0"/>
              <a:t>“No podéis preparar a vuestros alumnos para que construyan mañana el mundo de sus sueños; no podéis prepararlos para la vida, si no creéis en ella; no podríais mostrar el camino, si os habéis sentado, cansado, y desalentados en la encrucijada de los caminos” (</a:t>
            </a:r>
            <a:r>
              <a:rPr lang="es-DO" sz="2400" dirty="0" err="1" smtClean="0"/>
              <a:t>Celestin</a:t>
            </a:r>
            <a:r>
              <a:rPr lang="es-DO" sz="2400" dirty="0" smtClean="0"/>
              <a:t> </a:t>
            </a:r>
            <a:r>
              <a:rPr lang="es-DO" sz="2400" dirty="0" err="1" smtClean="0"/>
              <a:t>Freinet</a:t>
            </a:r>
            <a:r>
              <a:rPr lang="es-DO" sz="2400" dirty="0" smtClean="0"/>
              <a:t>).</a:t>
            </a:r>
            <a:endParaRPr lang="es-DO" sz="2400" dirty="0"/>
          </a:p>
          <a:p>
            <a:pPr marL="0" indent="0">
              <a:buNone/>
            </a:pPr>
            <a:r>
              <a:rPr lang="es-DO" sz="2400" dirty="0"/>
              <a:t>La enseñanza y el proceso de aprendizaje transmite los contenidos, pero también algún valor. Si la escuela y el educador no incorporan los valores que pueden impulsar el desarrollo de alumnos, pues es un fracaso. </a:t>
            </a:r>
          </a:p>
          <a:p>
            <a:pPr marL="0" indent="0">
              <a:buNone/>
            </a:pPr>
            <a:r>
              <a:rPr lang="es-DO" sz="2400" dirty="0"/>
              <a:t>De modo que para forjar una identidad profesional acorde con las exigencias que se dan en los nuevos tiempos del Siglo XXI, se recomienda tomar muy en cuenta estos </a:t>
            </a:r>
            <a:r>
              <a:rPr lang="es-DO" sz="2400" dirty="0" smtClean="0"/>
              <a:t>diez </a:t>
            </a:r>
            <a:r>
              <a:rPr lang="es-DO" sz="2400" dirty="0"/>
              <a:t>valores recomendados por los autores modernos. </a:t>
            </a:r>
          </a:p>
        </p:txBody>
      </p:sp>
    </p:spTree>
    <p:extLst>
      <p:ext uri="{BB962C8B-B14F-4D97-AF65-F5344CB8AC3E}">
        <p14:creationId xmlns:p14="http://schemas.microsoft.com/office/powerpoint/2010/main" val="55319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83" y="2098865"/>
            <a:ext cx="3205766" cy="1325563"/>
          </a:xfrm>
        </p:spPr>
        <p:txBody>
          <a:bodyPr>
            <a:normAutofit fontScale="90000"/>
          </a:bodyPr>
          <a:lstStyle/>
          <a:p>
            <a:pPr algn="ctr"/>
            <a:r>
              <a:rPr lang="es-DO" sz="2700" b="1" dirty="0" smtClean="0"/>
              <a:t>VALORES FUNDAMENTALES PARA EDUCAR EN EL SIGLO XXI QUE NO PUEDE DEJAR DE CULTIVAR UN DOCENTE EN LA CONSTRUCCIÓN DE SU IDENTIDAD. </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DO" dirty="0" smtClean="0"/>
              <a:t>Flexibilidad</a:t>
            </a:r>
            <a:r>
              <a:rPr lang="es-DO" dirty="0"/>
              <a:t>: Perder el miedo a los cambios, adaptarse a ellos. Es un valor </a:t>
            </a:r>
            <a:r>
              <a:rPr lang="es-DO" dirty="0" smtClean="0"/>
              <a:t>  imprescindible </a:t>
            </a:r>
            <a:r>
              <a:rPr lang="es-DO" dirty="0"/>
              <a:t>para las personas en esta sociedad en la que los cambios se han acelerado exponencialmente. Implica también que la educación debe ser continua, se aprende durante toda la vida. “Nada es permanente a excepción del cambio”, Heráclito. </a:t>
            </a:r>
          </a:p>
          <a:p>
            <a:pPr marL="514350" indent="-514350">
              <a:buFont typeface="+mj-lt"/>
              <a:buAutoNum type="arabicPeriod"/>
            </a:pPr>
            <a:r>
              <a:rPr lang="es-DO" dirty="0" smtClean="0"/>
              <a:t>Curiosidad</a:t>
            </a:r>
            <a:r>
              <a:rPr lang="es-DO" dirty="0"/>
              <a:t>: Tiene que ver con el espíritu investigador, con las ganas de conocer lo que nos rodea. Es el motor del aprendizaje. “El aburrimiento se cura con curiosidad. La curiosidad no se cura con nada.” </a:t>
            </a:r>
            <a:r>
              <a:rPr lang="es-DO" dirty="0" err="1" smtClean="0"/>
              <a:t>Dorothy</a:t>
            </a:r>
            <a:r>
              <a:rPr lang="es-DO" dirty="0" smtClean="0"/>
              <a:t> Parker</a:t>
            </a:r>
            <a:r>
              <a:rPr lang="es-DO" dirty="0"/>
              <a:t>.</a:t>
            </a:r>
          </a:p>
          <a:p>
            <a:pPr marL="514350" indent="-514350">
              <a:buFont typeface="+mj-lt"/>
              <a:buAutoNum type="arabicPeriod"/>
            </a:pPr>
            <a:r>
              <a:rPr lang="es-DO" dirty="0" smtClean="0"/>
              <a:t>Autonomía</a:t>
            </a:r>
            <a:r>
              <a:rPr lang="es-DO" dirty="0"/>
              <a:t>: Ser capaz de hacer ciertas cosas por uno mismo, sin depender de nadie. También tiene que ver con tener ideas propias. “La gente suele decir que tal o cual persona no se ha encontrado todavía a si mismo Pero la autonomía no es algo que uno encuentra, es algo que uno crea.” Thomas </a:t>
            </a:r>
            <a:r>
              <a:rPr lang="es-DO" dirty="0" err="1"/>
              <a:t>Szasz</a:t>
            </a:r>
            <a:r>
              <a:rPr lang="es-DO" dirty="0"/>
              <a:t>.</a:t>
            </a:r>
          </a:p>
        </p:txBody>
      </p:sp>
    </p:spTree>
    <p:extLst>
      <p:ext uri="{BB962C8B-B14F-4D97-AF65-F5344CB8AC3E}">
        <p14:creationId xmlns:p14="http://schemas.microsoft.com/office/powerpoint/2010/main" val="419172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477" y="800168"/>
            <a:ext cx="3869268" cy="4601183"/>
          </a:xfrm>
        </p:spPr>
        <p:txBody>
          <a:bodyPr>
            <a:noAutofit/>
          </a:bodyPr>
          <a:lstStyle/>
          <a:p>
            <a:pPr algn="ctr"/>
            <a:r>
              <a:rPr lang="es-DO" sz="3200" b="1" dirty="0" smtClean="0">
                <a:solidFill>
                  <a:srgbClr val="7030A0"/>
                </a:solidFill>
              </a:rPr>
              <a:t>VALORES FUNDAMENTALES PARA EDUCAR EN EL SIGLO XXI QUE NO PUEDE DEJAR DE CULTIVAR UN DOCENTE EN LA CONSTRUCCIÓN DE SU IDENTIDAD. </a:t>
            </a:r>
            <a:endParaRPr lang="es-DO" sz="3200" dirty="0">
              <a:solidFill>
                <a:srgbClr val="7030A0"/>
              </a:solidFill>
            </a:endParaRPr>
          </a:p>
        </p:txBody>
      </p:sp>
      <p:sp>
        <p:nvSpPr>
          <p:cNvPr id="3" name="Marcador de contenido 2"/>
          <p:cNvSpPr>
            <a:spLocks noGrp="1"/>
          </p:cNvSpPr>
          <p:nvPr>
            <p:ph idx="1"/>
          </p:nvPr>
        </p:nvSpPr>
        <p:spPr/>
        <p:txBody>
          <a:bodyPr>
            <a:normAutofit/>
          </a:bodyPr>
          <a:lstStyle/>
          <a:p>
            <a:endParaRPr lang="es-DO" dirty="0"/>
          </a:p>
          <a:p>
            <a:pPr marL="0" indent="0">
              <a:buNone/>
            </a:pPr>
            <a:r>
              <a:rPr lang="es-DO" i="1" dirty="0" smtClean="0"/>
              <a:t>4. </a:t>
            </a:r>
            <a:r>
              <a:rPr lang="es-DO" dirty="0" smtClean="0"/>
              <a:t>Emprendimiento</a:t>
            </a:r>
            <a:r>
              <a:rPr lang="es-DO" dirty="0"/>
              <a:t>: Muy relacionado con la autonomía, es la capacidad de </a:t>
            </a:r>
            <a:r>
              <a:rPr lang="es-DO" dirty="0" smtClean="0"/>
              <a:t>  actuar </a:t>
            </a:r>
            <a:r>
              <a:rPr lang="es-DO" dirty="0"/>
              <a:t>responsablemente sabiendo lo que se hace (proyecto) y prever las consecuencias. “Emprender, una forma de ser, una forma de hacer, una forma de vivir…..una forma de enseñar.” María </a:t>
            </a:r>
            <a:r>
              <a:rPr lang="es-DO" dirty="0" err="1"/>
              <a:t>Batet</a:t>
            </a:r>
            <a:r>
              <a:rPr lang="es-DO" dirty="0"/>
              <a:t>. </a:t>
            </a:r>
          </a:p>
          <a:p>
            <a:pPr marL="0" indent="0">
              <a:buNone/>
            </a:pPr>
            <a:r>
              <a:rPr lang="es-DO" dirty="0" smtClean="0"/>
              <a:t>5.  Creatividad</a:t>
            </a:r>
            <a:r>
              <a:rPr lang="es-DO" dirty="0"/>
              <a:t>: Dar soluciones distintas a situaciones comunes o buscar respuestas a nuevas situaciones. Significa buscar nuevos caminos, cambiar la mirada, la perspectiva… “La creatividad se aprende igual que se aprende a leer.” Ken Robinson. </a:t>
            </a:r>
          </a:p>
          <a:p>
            <a:pPr marL="0" indent="0">
              <a:buNone/>
            </a:pPr>
            <a:r>
              <a:rPr lang="es-DO" dirty="0" smtClean="0"/>
              <a:t>6. Tolerancia</a:t>
            </a:r>
            <a:r>
              <a:rPr lang="es-DO" dirty="0"/>
              <a:t>: Es la base para la vida en sociedad. Es tener respeto por las personas con las que convivimos aunque puedan tener diferente cultura, religión, opiniones políticas… “Todos estamos llenos de debilidades y errores; perdonémonos recíprocamente nuestras tonterías: es ésta la primera ley de la naturaleza.” Voltaire. </a:t>
            </a:r>
          </a:p>
        </p:txBody>
      </p:sp>
    </p:spTree>
    <p:extLst>
      <p:ext uri="{BB962C8B-B14F-4D97-AF65-F5344CB8AC3E}">
        <p14:creationId xmlns:p14="http://schemas.microsoft.com/office/powerpoint/2010/main" val="18917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DO"/>
          </a:p>
        </p:txBody>
      </p:sp>
      <p:sp>
        <p:nvSpPr>
          <p:cNvPr id="3" name="Marcador de contenido 2"/>
          <p:cNvSpPr>
            <a:spLocks noGrp="1"/>
          </p:cNvSpPr>
          <p:nvPr>
            <p:ph idx="1"/>
          </p:nvPr>
        </p:nvSpPr>
        <p:spPr/>
        <p:txBody>
          <a:bodyPr>
            <a:normAutofit/>
          </a:bodyPr>
          <a:lstStyle/>
          <a:p>
            <a:pPr marL="0" indent="0">
              <a:buNone/>
            </a:pPr>
            <a:r>
              <a:rPr lang="es-DO" sz="2400" b="1" dirty="0"/>
              <a:t>ORIENTACIÓN FINAL:</a:t>
            </a:r>
            <a:endParaRPr lang="es-DO" sz="2400" dirty="0"/>
          </a:p>
          <a:p>
            <a:pPr marL="0" indent="0">
              <a:buNone/>
            </a:pPr>
            <a:r>
              <a:rPr lang="es-DO" sz="2400" dirty="0" smtClean="0"/>
              <a:t>“La construcción de la identidad profesional que se inicia en la formación inicial del docente y se prolonga durante todo su ejercicio profesional. Esa identidad no surge automáticamente como resultado de un título profesional, por el contrario, es preciso construirla. Y esto requiere de un proceso individual y colectivo de naturaleza compleja y dinámica lo que lleva a la configuración de representaciones subjetivas acerca de la profesión docente”.</a:t>
            </a:r>
            <a:endParaRPr lang="es-DO" sz="2400" dirty="0"/>
          </a:p>
        </p:txBody>
      </p:sp>
    </p:spTree>
    <p:extLst>
      <p:ext uri="{BB962C8B-B14F-4D97-AF65-F5344CB8AC3E}">
        <p14:creationId xmlns:p14="http://schemas.microsoft.com/office/powerpoint/2010/main" val="51394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031" y="2618927"/>
            <a:ext cx="3374265" cy="1325563"/>
          </a:xfrm>
        </p:spPr>
        <p:txBody>
          <a:bodyPr>
            <a:noAutofit/>
          </a:bodyPr>
          <a:lstStyle/>
          <a:p>
            <a:r>
              <a:rPr lang="es-DO" sz="2800" b="1" dirty="0" smtClean="0"/>
              <a:t>VALORES FUNDAMENTALES PARA EDUCAR EN EL SIGLO XXI QUE NO PUEDE DEJAR DE CULTIVAR UN DOCENTE EN LA CONSTRUCCIÓN DE SU IDENTIDAD. </a:t>
            </a:r>
            <a:r>
              <a:rPr lang="es-DO" sz="2800" dirty="0" smtClean="0"/>
              <a:t/>
            </a:r>
            <a:br>
              <a:rPr lang="es-DO" sz="2800" dirty="0" smtClean="0"/>
            </a:br>
            <a:endParaRPr lang="es-DO" sz="2800" dirty="0"/>
          </a:p>
        </p:txBody>
      </p:sp>
      <p:sp>
        <p:nvSpPr>
          <p:cNvPr id="3" name="Marcador de contenido 2"/>
          <p:cNvSpPr>
            <a:spLocks noGrp="1"/>
          </p:cNvSpPr>
          <p:nvPr>
            <p:ph idx="1"/>
          </p:nvPr>
        </p:nvSpPr>
        <p:spPr/>
        <p:txBody>
          <a:bodyPr>
            <a:normAutofit lnSpcReduction="10000"/>
          </a:bodyPr>
          <a:lstStyle/>
          <a:p>
            <a:pPr marL="0" indent="0">
              <a:buNone/>
            </a:pPr>
            <a:r>
              <a:rPr lang="es-DO" dirty="0" smtClean="0"/>
              <a:t>7. Cooperación</a:t>
            </a:r>
            <a:r>
              <a:rPr lang="es-DO" dirty="0"/>
              <a:t>: Colaborar con los demás, compartir ideas, opiniones… nos hace mejores, da mejores resultados. La cooperación tiene más sentido cuando siendo autónoma elegimos compartir. “Yo hago lo que usted no puede, y usted hace lo que yo no puedo. Juntos podemos hacer grandes cosas.” Madre Teresa de Calcuta.</a:t>
            </a:r>
          </a:p>
          <a:p>
            <a:pPr marL="0" indent="0">
              <a:buNone/>
            </a:pPr>
            <a:r>
              <a:rPr lang="es-DO" dirty="0" smtClean="0"/>
              <a:t>8. Responsabilidad</a:t>
            </a:r>
            <a:r>
              <a:rPr lang="es-DO" dirty="0"/>
              <a:t>: Ser conscientes de lo que hacemos o de lo que dejamos de hacer puede tener sobre los demás o sobre uno mismo ciertas consecuencias. “La libertad significa responsabilidad. Es por eso que la mayoría de los hombres la ignoran.” George Bernard Shaw. </a:t>
            </a:r>
          </a:p>
          <a:p>
            <a:pPr marL="0" indent="0">
              <a:buNone/>
            </a:pPr>
            <a:r>
              <a:rPr lang="es-DO" dirty="0" smtClean="0"/>
              <a:t>9. Transparencia</a:t>
            </a:r>
            <a:r>
              <a:rPr lang="es-DO" dirty="0"/>
              <a:t>: Ser honesto con uno mismo y con los demás. Es un valor fundamental para trabajar en equipo. “Lo que las leyes no prohíben, puede prohibirlo la honestidad.” Lucio </a:t>
            </a:r>
            <a:r>
              <a:rPr lang="es-DO" dirty="0" err="1" smtClean="0"/>
              <a:t>Anneo</a:t>
            </a:r>
            <a:r>
              <a:rPr lang="es-DO" dirty="0" smtClean="0"/>
              <a:t> Séneca</a:t>
            </a:r>
            <a:r>
              <a:rPr lang="es-DO" dirty="0"/>
              <a:t>. </a:t>
            </a:r>
          </a:p>
          <a:p>
            <a:pPr marL="0" indent="0">
              <a:buNone/>
            </a:pPr>
            <a:r>
              <a:rPr lang="es-DO" dirty="0" smtClean="0"/>
              <a:t>10. Entusiasmo</a:t>
            </a:r>
            <a:r>
              <a:rPr lang="es-DO" dirty="0"/>
              <a:t>: Es lo que nos impulsa a actuar, a llevar a cabo cualquier proyecto. “No dejes apagar el entusiasmo, virtud tan valiosa como necesaria; trabaja, aspira, tiende siempre hacia la altura”. Rubén Darío. </a:t>
            </a:r>
          </a:p>
        </p:txBody>
      </p:sp>
    </p:spTree>
    <p:extLst>
      <p:ext uri="{BB962C8B-B14F-4D97-AF65-F5344CB8AC3E}">
        <p14:creationId xmlns:p14="http://schemas.microsoft.com/office/powerpoint/2010/main" val="194012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b="1" dirty="0" smtClean="0"/>
              <a:t>Referencias bibliográficas</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r>
              <a:rPr lang="es-DO" dirty="0" err="1" smtClean="0"/>
              <a:t>Argemi</a:t>
            </a:r>
            <a:r>
              <a:rPr lang="es-DO" dirty="0" smtClean="0"/>
              <a:t> </a:t>
            </a:r>
            <a:r>
              <a:rPr lang="es-DO" dirty="0" err="1" smtClean="0"/>
              <a:t>Baldich</a:t>
            </a:r>
            <a:r>
              <a:rPr lang="es-DO" dirty="0" smtClean="0"/>
              <a:t>, R. (</a:t>
            </a:r>
            <a:r>
              <a:rPr lang="es-DO" dirty="0" err="1" smtClean="0"/>
              <a:t>s.f</a:t>
            </a:r>
            <a:r>
              <a:rPr lang="es-DO" dirty="0" smtClean="0"/>
              <a:t>). </a:t>
            </a:r>
            <a:r>
              <a:rPr lang="es-DO" dirty="0"/>
              <a:t>“La Identidad Profesional Docente: Concepto en constante renovación y reconfiguración. Estudio de caso. </a:t>
            </a:r>
            <a:endParaRPr lang="es-DO" dirty="0" smtClean="0"/>
          </a:p>
          <a:p>
            <a:r>
              <a:rPr lang="es-DO" dirty="0" smtClean="0"/>
              <a:t>Bolívar</a:t>
            </a:r>
            <a:r>
              <a:rPr lang="es-DO" dirty="0"/>
              <a:t>, A., Fernández, M., &amp; Molina, E. (2005). Investigar la identidad profesional del profesorado: Una triangulación secuencial. </a:t>
            </a:r>
            <a:r>
              <a:rPr lang="es-DO" i="1" dirty="0" err="1"/>
              <a:t>Forum</a:t>
            </a:r>
            <a:r>
              <a:rPr lang="es-DO" i="1" dirty="0"/>
              <a:t>: </a:t>
            </a:r>
            <a:r>
              <a:rPr lang="es-DO" i="1" dirty="0" err="1"/>
              <a:t>QualitativeSocial</a:t>
            </a:r>
            <a:r>
              <a:rPr lang="es-DO" i="1" dirty="0"/>
              <a:t> </a:t>
            </a:r>
            <a:r>
              <a:rPr lang="es-DO" i="1" dirty="0" err="1"/>
              <a:t>Research</a:t>
            </a:r>
            <a:r>
              <a:rPr lang="es-DO" dirty="0"/>
              <a:t>, </a:t>
            </a:r>
            <a:r>
              <a:rPr lang="es-DO" i="1" dirty="0"/>
              <a:t>6</a:t>
            </a:r>
            <a:r>
              <a:rPr lang="es-DO" dirty="0"/>
              <a:t>(1) , Art 12. Retrievedfromhttp://www.qualitative-research.net</a:t>
            </a:r>
          </a:p>
          <a:p>
            <a:r>
              <a:rPr lang="es-DO" dirty="0" err="1"/>
              <a:t>Hargreaves</a:t>
            </a:r>
            <a:r>
              <a:rPr lang="es-DO" dirty="0"/>
              <a:t>, A. (1994). </a:t>
            </a:r>
            <a:r>
              <a:rPr lang="es-DO" i="1" dirty="0"/>
              <a:t>Profesorado, cultura y posmodernidad (cambian los tiempos, cambia el profesorado)</a:t>
            </a:r>
            <a:r>
              <a:rPr lang="es-DO" dirty="0"/>
              <a:t>(Vol. 2005). Madrid</a:t>
            </a:r>
            <a:r>
              <a:rPr lang="es-DO" dirty="0" smtClean="0"/>
              <a:t>: </a:t>
            </a:r>
            <a:r>
              <a:rPr lang="es-DO" dirty="0"/>
              <a:t>Morata.</a:t>
            </a:r>
          </a:p>
          <a:p>
            <a:r>
              <a:rPr lang="es-DO" dirty="0" err="1"/>
              <a:t>Spindler</a:t>
            </a:r>
            <a:r>
              <a:rPr lang="es-DO" dirty="0"/>
              <a:t>, G. (1987). La transmisión de la cultura. In H. Velasco </a:t>
            </a:r>
            <a:r>
              <a:rPr lang="es-DO" dirty="0" err="1"/>
              <a:t>Maillo</a:t>
            </a:r>
            <a:r>
              <a:rPr lang="es-DO" dirty="0"/>
              <a:t>, F. J. García Castaño, &amp; Á. Díaz de Rada (Eds.), </a:t>
            </a:r>
            <a:r>
              <a:rPr lang="es-DO" i="1" dirty="0"/>
              <a:t>Lecturas de antropología para educadores. El ámbito de la antropología de la educación y de la etnografía escolar</a:t>
            </a:r>
            <a:r>
              <a:rPr lang="es-DO" dirty="0"/>
              <a:t>(Vol. 2005, pp. 205–241). Madrid: </a:t>
            </a:r>
            <a:r>
              <a:rPr lang="es-DO" dirty="0" smtClean="0"/>
              <a:t> </a:t>
            </a:r>
            <a:r>
              <a:rPr lang="es-DO" dirty="0" err="1"/>
              <a:t>Trotta</a:t>
            </a:r>
            <a:r>
              <a:rPr lang="es-DO" dirty="0"/>
              <a:t>.</a:t>
            </a:r>
          </a:p>
        </p:txBody>
      </p:sp>
    </p:spTree>
    <p:extLst>
      <p:ext uri="{BB962C8B-B14F-4D97-AF65-F5344CB8AC3E}">
        <p14:creationId xmlns:p14="http://schemas.microsoft.com/office/powerpoint/2010/main" val="310298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t>OBJETIVO</a:t>
            </a:r>
            <a:endParaRPr lang="es-DO" dirty="0"/>
          </a:p>
        </p:txBody>
      </p:sp>
      <p:sp>
        <p:nvSpPr>
          <p:cNvPr id="3" name="Marcador de contenido 2"/>
          <p:cNvSpPr>
            <a:spLocks noGrp="1"/>
          </p:cNvSpPr>
          <p:nvPr>
            <p:ph idx="1"/>
          </p:nvPr>
        </p:nvSpPr>
        <p:spPr/>
        <p:txBody>
          <a:bodyPr/>
          <a:lstStyle/>
          <a:p>
            <a:pPr marL="0" indent="0" algn="just">
              <a:buNone/>
            </a:pPr>
            <a:r>
              <a:rPr lang="es-DO" sz="3600" dirty="0" smtClean="0"/>
              <a:t>Presentar las diferentes vertientes y dimensiones de la identidad del docente, con la finalidad de lograr en el participante una reflexión que permita contribuir a una mejor construcción de su identidad profesional docente</a:t>
            </a:r>
            <a:r>
              <a:rPr lang="es-DO" dirty="0" smtClean="0"/>
              <a:t>.</a:t>
            </a:r>
            <a:endParaRPr lang="es-DO" dirty="0"/>
          </a:p>
        </p:txBody>
      </p:sp>
    </p:spTree>
    <p:extLst>
      <p:ext uri="{BB962C8B-B14F-4D97-AF65-F5344CB8AC3E}">
        <p14:creationId xmlns:p14="http://schemas.microsoft.com/office/powerpoint/2010/main" val="38541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Vertientes de la identidad del docente</a:t>
            </a:r>
            <a:endParaRPr lang="es-DO" dirty="0"/>
          </a:p>
        </p:txBody>
      </p:sp>
      <p:sp>
        <p:nvSpPr>
          <p:cNvPr id="5" name="Marcador de contenido 4"/>
          <p:cNvSpPr>
            <a:spLocks noGrp="1"/>
          </p:cNvSpPr>
          <p:nvPr>
            <p:ph idx="1"/>
          </p:nvPr>
        </p:nvSpPr>
        <p:spPr/>
        <p:txBody>
          <a:bodyPr>
            <a:noAutofit/>
          </a:bodyPr>
          <a:lstStyle/>
          <a:p>
            <a:pPr marL="0" indent="0" algn="just">
              <a:buNone/>
            </a:pPr>
            <a:r>
              <a:rPr lang="es-DO" sz="2400" i="0" u="none" strike="noStrike" baseline="0" dirty="0" smtClean="0">
                <a:solidFill>
                  <a:srgbClr val="000000"/>
                </a:solidFill>
                <a:latin typeface="Garamond" panose="02020404030301010803" pitchFamily="18" charset="0"/>
              </a:rPr>
              <a:t>Existen dos vertientes: la individual y la colectiva. Entre ambas vertientes podemos situar la identidad profesional del docente.</a:t>
            </a:r>
          </a:p>
          <a:p>
            <a:pPr marL="0" indent="0" algn="just">
              <a:buNone/>
            </a:pPr>
            <a:r>
              <a:rPr lang="es-DO" sz="2400" i="0" u="none" strike="noStrike" baseline="0" dirty="0" smtClean="0">
                <a:solidFill>
                  <a:srgbClr val="000000"/>
                </a:solidFill>
                <a:latin typeface="Garamond" panose="02020404030301010803" pitchFamily="18" charset="0"/>
              </a:rPr>
              <a:t>La Vertiente Individual: Sitúa al docente como sujeto cultural condicionado por sus </a:t>
            </a:r>
            <a:r>
              <a:rPr lang="es-DO" sz="2400" i="0" u="none" strike="noStrike" baseline="0" dirty="0" err="1" smtClean="0">
                <a:solidFill>
                  <a:srgbClr val="000000"/>
                </a:solidFill>
                <a:latin typeface="Garamond" panose="02020404030301010803" pitchFamily="18" charset="0"/>
              </a:rPr>
              <a:t>habitus</a:t>
            </a:r>
            <a:r>
              <a:rPr lang="es-DO" sz="2400" i="0" u="none" strike="noStrike" baseline="0" dirty="0" smtClean="0">
                <a:solidFill>
                  <a:srgbClr val="000000"/>
                </a:solidFill>
                <a:latin typeface="Garamond" panose="02020404030301010803" pitchFamily="18" charset="0"/>
              </a:rPr>
              <a:t>. El docente tiene una vida y una trayectoria que van más allá de sus tareas habituales en el centro educativo. Tiene una historia y una historicidad, con pensamientos e ideas propias, con experiencias vividas en encuentros culturalmente estructurados, competencias y habilidades concretas y, con expectativas personales y profesionales determinadas</a:t>
            </a:r>
            <a:r>
              <a:rPr lang="es-DO" sz="2400" b="1" i="0" u="none" strike="noStrike" baseline="0" dirty="0" smtClean="0">
                <a:solidFill>
                  <a:srgbClr val="000000"/>
                </a:solidFill>
                <a:latin typeface="Garamond" panose="02020404030301010803" pitchFamily="18" charset="0"/>
              </a:rPr>
              <a:t>. </a:t>
            </a:r>
            <a:endParaRPr lang="es-DO" sz="2400" dirty="0"/>
          </a:p>
        </p:txBody>
      </p:sp>
    </p:spTree>
    <p:extLst>
      <p:ext uri="{BB962C8B-B14F-4D97-AF65-F5344CB8AC3E}">
        <p14:creationId xmlns:p14="http://schemas.microsoft.com/office/powerpoint/2010/main" val="407938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8" y="1123837"/>
            <a:ext cx="3616350" cy="4601183"/>
          </a:xfrm>
        </p:spPr>
        <p:txBody>
          <a:bodyPr>
            <a:normAutofit/>
          </a:bodyPr>
          <a:lstStyle/>
          <a:p>
            <a:pPr algn="ctr"/>
            <a:r>
              <a:rPr lang="es-DO" sz="4000" b="1" dirty="0" smtClean="0"/>
              <a:t>VERTIENTES DE LA IDENTIDAD PROFESIONAL DOCENTE </a:t>
            </a:r>
            <a:endParaRPr lang="es-DO" sz="4000" b="1" dirty="0"/>
          </a:p>
        </p:txBody>
      </p:sp>
      <p:sp>
        <p:nvSpPr>
          <p:cNvPr id="3" name="Marcador de contenido 2"/>
          <p:cNvSpPr>
            <a:spLocks noGrp="1"/>
          </p:cNvSpPr>
          <p:nvPr>
            <p:ph idx="1"/>
          </p:nvPr>
        </p:nvSpPr>
        <p:spPr/>
        <p:txBody>
          <a:bodyPr>
            <a:normAutofit/>
          </a:bodyPr>
          <a:lstStyle/>
          <a:p>
            <a:pPr marL="0" indent="0">
              <a:buNone/>
            </a:pPr>
            <a:r>
              <a:rPr lang="es-DO" sz="2400" dirty="0"/>
              <a:t>La Vertiente Colectiva: Lo sitúa como miembro de la sociedad, donde se desarrolla e interacciona y como miembro de un colectivo profesional/laboral determinado. </a:t>
            </a:r>
          </a:p>
          <a:p>
            <a:pPr marL="0" indent="0">
              <a:buNone/>
            </a:pPr>
            <a:r>
              <a:rPr lang="es-DO" sz="2400" dirty="0"/>
              <a:t>Como miembros de este colectivo docente, desarrollan lo que de acuerdo a los autores se denominan culturas de la enseñanza, que son creencias, valores, hábitos y formas de hacer las cosas asumidas por las comunidades de profesores que tienen que afrontar exigencias y limitaciones similares y transmiten a sus similares en el transcurso de muchos años. </a:t>
            </a:r>
          </a:p>
        </p:txBody>
      </p:sp>
    </p:spTree>
    <p:extLst>
      <p:ext uri="{BB962C8B-B14F-4D97-AF65-F5344CB8AC3E}">
        <p14:creationId xmlns:p14="http://schemas.microsoft.com/office/powerpoint/2010/main" val="96501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8" y="1123837"/>
            <a:ext cx="3418329" cy="4601183"/>
          </a:xfrm>
        </p:spPr>
        <p:txBody>
          <a:bodyPr>
            <a:normAutofit/>
          </a:bodyPr>
          <a:lstStyle/>
          <a:p>
            <a:r>
              <a:rPr lang="es-DO" b="1" dirty="0" smtClean="0"/>
              <a:t>DIMENSIONES DE LA IDENTIDAD PROFESIONAL DOCENTE </a:t>
            </a:r>
            <a:r>
              <a:rPr lang="es-DO" dirty="0" smtClean="0"/>
              <a:t/>
            </a:r>
            <a:br>
              <a:rPr lang="es-DO" dirty="0" smtClean="0"/>
            </a:br>
            <a:endParaRPr lang="es-DO" dirty="0"/>
          </a:p>
        </p:txBody>
      </p:sp>
      <p:sp>
        <p:nvSpPr>
          <p:cNvPr id="3" name="Marcador de contenido 2"/>
          <p:cNvSpPr>
            <a:spLocks noGrp="1"/>
          </p:cNvSpPr>
          <p:nvPr>
            <p:ph idx="1"/>
          </p:nvPr>
        </p:nvSpPr>
        <p:spPr>
          <a:xfrm>
            <a:off x="4185634" y="1690688"/>
            <a:ext cx="7168166" cy="4351338"/>
          </a:xfrm>
        </p:spPr>
        <p:txBody>
          <a:bodyPr>
            <a:normAutofit/>
          </a:bodyPr>
          <a:lstStyle/>
          <a:p>
            <a:pPr marL="0" indent="0">
              <a:buNone/>
            </a:pPr>
            <a:r>
              <a:rPr lang="es-DO" sz="2400" dirty="0" smtClean="0"/>
              <a:t>Los </a:t>
            </a:r>
            <a:r>
              <a:rPr lang="es-DO" sz="2400" dirty="0"/>
              <a:t>procesos de socialización y el ejercicio de la profesión docente generan formas de ver y actuar positivas y negativas, que acostumbran a configurar una identidad profesional del docente desde una perspectiva holística, la cual permite recoger las distintas dimensiones que conforman al propio docente. A saber:</a:t>
            </a:r>
          </a:p>
          <a:p>
            <a:pPr marL="0" indent="0">
              <a:buNone/>
            </a:pPr>
            <a:r>
              <a:rPr lang="es-DO" sz="2400" dirty="0" smtClean="0"/>
              <a:t>    a) La </a:t>
            </a:r>
            <a:r>
              <a:rPr lang="es-DO" sz="2400" dirty="0"/>
              <a:t>Dimensión Personal</a:t>
            </a:r>
          </a:p>
          <a:p>
            <a:pPr marL="0" indent="0">
              <a:buNone/>
            </a:pPr>
            <a:r>
              <a:rPr lang="es-DO" sz="2400" dirty="0" smtClean="0"/>
              <a:t>    b) La </a:t>
            </a:r>
            <a:r>
              <a:rPr lang="es-DO" sz="2400" dirty="0"/>
              <a:t>Dimensión Profesional</a:t>
            </a:r>
          </a:p>
          <a:p>
            <a:pPr marL="0" indent="0">
              <a:buNone/>
            </a:pPr>
            <a:r>
              <a:rPr lang="es-DO" sz="2400" dirty="0" smtClean="0"/>
              <a:t>    c) La </a:t>
            </a:r>
            <a:r>
              <a:rPr lang="es-DO" sz="2400" dirty="0"/>
              <a:t>Dimensión Situacional.</a:t>
            </a:r>
          </a:p>
          <a:p>
            <a:pPr marL="0" indent="0">
              <a:buNone/>
            </a:pPr>
            <a:endParaRPr lang="es-DO" sz="2400" dirty="0"/>
          </a:p>
        </p:txBody>
      </p:sp>
    </p:spTree>
    <p:extLst>
      <p:ext uri="{BB962C8B-B14F-4D97-AF65-F5344CB8AC3E}">
        <p14:creationId xmlns:p14="http://schemas.microsoft.com/office/powerpoint/2010/main" val="255322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275892" cy="4601183"/>
          </a:xfrm>
        </p:spPr>
        <p:txBody>
          <a:bodyPr>
            <a:normAutofit/>
          </a:bodyPr>
          <a:lstStyle/>
          <a:p>
            <a:pPr algn="ctr"/>
            <a:r>
              <a:rPr lang="es-DO" sz="4000" b="1" i="0" u="none" strike="noStrike" baseline="0" dirty="0" smtClean="0">
                <a:solidFill>
                  <a:srgbClr val="000000"/>
                </a:solidFill>
                <a:latin typeface="Garamond" panose="02020404030301010803" pitchFamily="18" charset="0"/>
              </a:rPr>
              <a:t/>
            </a:r>
            <a:br>
              <a:rPr lang="es-DO" sz="4000" b="1" i="0" u="none" strike="noStrike" baseline="0" dirty="0" smtClean="0">
                <a:solidFill>
                  <a:srgbClr val="000000"/>
                </a:solidFill>
                <a:latin typeface="Garamond" panose="02020404030301010803" pitchFamily="18" charset="0"/>
              </a:rPr>
            </a:br>
            <a:r>
              <a:rPr lang="es-DO" sz="4000" b="1" i="0" u="none" strike="noStrike" baseline="0" dirty="0" smtClean="0">
                <a:solidFill>
                  <a:schemeClr val="bg1"/>
                </a:solidFill>
                <a:latin typeface="Garamond" panose="02020404030301010803" pitchFamily="18" charset="0"/>
              </a:rPr>
              <a:t>LA DIMENSIÓN PERSONAL</a:t>
            </a:r>
            <a:r>
              <a:rPr lang="es-DO" sz="4000" b="0" i="0" u="none" strike="noStrike" baseline="0" dirty="0" smtClean="0">
                <a:solidFill>
                  <a:schemeClr val="bg1"/>
                </a:solidFill>
                <a:latin typeface="Garamond" panose="02020404030301010803" pitchFamily="18" charset="0"/>
              </a:rPr>
              <a:t/>
            </a:r>
            <a:br>
              <a:rPr lang="es-DO" sz="4000" b="0" i="0" u="none" strike="noStrike" baseline="0" dirty="0" smtClean="0">
                <a:solidFill>
                  <a:schemeClr val="bg1"/>
                </a:solidFill>
                <a:latin typeface="Garamond" panose="02020404030301010803" pitchFamily="18" charset="0"/>
              </a:rPr>
            </a:br>
            <a:endParaRPr lang="es-DO" sz="4000"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pPr marL="0" indent="0">
              <a:buNone/>
            </a:pPr>
            <a:r>
              <a:rPr lang="es-DO" sz="3200" i="0" u="none" strike="noStrike" baseline="0" dirty="0" smtClean="0">
                <a:solidFill>
                  <a:srgbClr val="000000"/>
                </a:solidFill>
                <a:latin typeface="Garamond" panose="02020404030301010803" pitchFamily="18" charset="0"/>
              </a:rPr>
              <a:t>Esta se constituye a partir de múltiples pertinencias y contextos, los cuales nunca se dan de forma idéntica a dos personas distintas, lo que conlleva que la dimensión personal sea compleja, única, singular e insustituible. </a:t>
            </a:r>
          </a:p>
          <a:p>
            <a:pPr marL="0" indent="0">
              <a:buNone/>
            </a:pPr>
            <a:r>
              <a:rPr lang="es-DO" sz="3200" i="0" u="none" strike="noStrike" baseline="0" dirty="0" smtClean="0">
                <a:solidFill>
                  <a:srgbClr val="000000"/>
                </a:solidFill>
                <a:latin typeface="Garamond" panose="02020404030301010803" pitchFamily="18" charset="0"/>
              </a:rPr>
              <a:t>La identidad no viene determinada de antemano, es cambiante e inestable y se construye y transforma a través de la existencia de la persona a partir de la influencia tanto de amigos y de personas próximas, como de extraños y de las fuerzas sociales, culturales, políticas e históricas con las que interacciona </a:t>
            </a:r>
            <a:endParaRPr lang="es-DO" sz="3200" dirty="0"/>
          </a:p>
        </p:txBody>
      </p:sp>
    </p:spTree>
    <p:extLst>
      <p:ext uri="{BB962C8B-B14F-4D97-AF65-F5344CB8AC3E}">
        <p14:creationId xmlns:p14="http://schemas.microsoft.com/office/powerpoint/2010/main" val="61147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152" y="1123837"/>
            <a:ext cx="3451537" cy="4601183"/>
          </a:xfrm>
        </p:spPr>
        <p:txBody>
          <a:bodyPr>
            <a:normAutofit/>
          </a:bodyPr>
          <a:lstStyle/>
          <a:p>
            <a:pPr algn="ctr"/>
            <a:r>
              <a:rPr lang="es-DO" sz="4000" b="1" dirty="0" smtClean="0"/>
              <a:t/>
            </a:r>
            <a:br>
              <a:rPr lang="es-DO" sz="4000" b="1" dirty="0" smtClean="0"/>
            </a:br>
            <a:r>
              <a:rPr lang="es-DO" sz="4000" b="1" dirty="0" smtClean="0"/>
              <a:t>LA DIMENSIÓN PROFESIONAL</a:t>
            </a:r>
            <a:r>
              <a:rPr lang="es-DO" sz="4000" dirty="0" smtClean="0"/>
              <a:t/>
            </a:r>
            <a:br>
              <a:rPr lang="es-DO" sz="4000" dirty="0" smtClean="0"/>
            </a:br>
            <a:endParaRPr lang="es-DO" sz="4000" dirty="0"/>
          </a:p>
        </p:txBody>
      </p:sp>
      <p:sp>
        <p:nvSpPr>
          <p:cNvPr id="3" name="Marcador de contenido 2"/>
          <p:cNvSpPr>
            <a:spLocks noGrp="1"/>
          </p:cNvSpPr>
          <p:nvPr>
            <p:ph idx="1"/>
          </p:nvPr>
        </p:nvSpPr>
        <p:spPr>
          <a:xfrm>
            <a:off x="3869268" y="586854"/>
            <a:ext cx="7315200" cy="5397894"/>
          </a:xfrm>
        </p:spPr>
        <p:txBody>
          <a:bodyPr>
            <a:normAutofit/>
          </a:bodyPr>
          <a:lstStyle/>
          <a:p>
            <a:r>
              <a:rPr lang="es-DO" sz="2400" dirty="0" smtClean="0"/>
              <a:t>Es </a:t>
            </a:r>
            <a:r>
              <a:rPr lang="es-DO" sz="2400" dirty="0"/>
              <a:t>una construcción más o menos estable que se compone de la adhesión a unos modelos profesionales concretos, y se modela a partir de las interpretaciones y reinterpretaciones que los individuos hacen de las experiencias vividas dentro del mismo contexto laboral. </a:t>
            </a:r>
          </a:p>
          <a:p>
            <a:r>
              <a:rPr lang="es-DO" sz="2400" dirty="0" smtClean="0"/>
              <a:t>Se constituye como un espacio común compartido entre el individuo, su entorno personal y social, y la institución donde trabaja, siendo esta iniciada durante el periodo escolar y construida durante el periodo de ejercicio profesional. </a:t>
            </a:r>
            <a:endParaRPr lang="es-DO" sz="2400" dirty="0"/>
          </a:p>
        </p:txBody>
      </p:sp>
    </p:spTree>
    <p:extLst>
      <p:ext uri="{BB962C8B-B14F-4D97-AF65-F5344CB8AC3E}">
        <p14:creationId xmlns:p14="http://schemas.microsoft.com/office/powerpoint/2010/main" val="260596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3836"/>
            <a:ext cx="3418329" cy="4601183"/>
          </a:xfrm>
        </p:spPr>
        <p:txBody>
          <a:bodyPr>
            <a:normAutofit/>
          </a:bodyPr>
          <a:lstStyle/>
          <a:p>
            <a:pPr algn="ctr"/>
            <a:r>
              <a:rPr lang="es-DO" b="1" dirty="0" smtClean="0"/>
              <a:t/>
            </a:r>
            <a:br>
              <a:rPr lang="es-DO" b="1" dirty="0" smtClean="0"/>
            </a:br>
            <a:r>
              <a:rPr lang="es-DO" b="1" dirty="0" smtClean="0"/>
              <a:t>LA DIMENSIÓN SITUACIONAL</a:t>
            </a:r>
            <a:r>
              <a:rPr lang="es-DO" dirty="0" smtClean="0"/>
              <a:t/>
            </a:r>
            <a:br>
              <a:rPr lang="es-DO" dirty="0" smtClean="0"/>
            </a:br>
            <a:endParaRPr lang="es-DO" dirty="0"/>
          </a:p>
        </p:txBody>
      </p:sp>
      <p:sp>
        <p:nvSpPr>
          <p:cNvPr id="3" name="Marcador de contenido 2"/>
          <p:cNvSpPr>
            <a:spLocks noGrp="1"/>
          </p:cNvSpPr>
          <p:nvPr>
            <p:ph idx="1"/>
          </p:nvPr>
        </p:nvSpPr>
        <p:spPr/>
        <p:txBody>
          <a:bodyPr>
            <a:normAutofit/>
          </a:bodyPr>
          <a:lstStyle/>
          <a:p>
            <a:pPr marL="0" indent="0">
              <a:buNone/>
            </a:pPr>
            <a:r>
              <a:rPr lang="es-DO" sz="2400" dirty="0" smtClean="0"/>
              <a:t>En </a:t>
            </a:r>
            <a:r>
              <a:rPr lang="es-DO" sz="2400" dirty="0"/>
              <a:t>un contenido de trabajo concreto se desarrollan una serie de procesos específicos que dan lugar a una identidad situada, en el caso de la escuela, la identidad docente. </a:t>
            </a:r>
          </a:p>
          <a:p>
            <a:pPr marL="0" indent="0">
              <a:buNone/>
            </a:pPr>
            <a:r>
              <a:rPr lang="es-DO" sz="2400" dirty="0"/>
              <a:t>Como cualquier identidad profesional, la docencia, implica aprender una cultura profesional, una progresiva identificación con el rol a desarrollar, una apropiación de normas, reglas y valores profesionales propios del grupo y, la adquisición de un universo simbólico definido y construido en referencia al campo de actividad profesional. </a:t>
            </a:r>
          </a:p>
        </p:txBody>
      </p:sp>
    </p:spTree>
    <p:extLst>
      <p:ext uri="{BB962C8B-B14F-4D97-AF65-F5344CB8AC3E}">
        <p14:creationId xmlns:p14="http://schemas.microsoft.com/office/powerpoint/2010/main" val="41607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366044" cy="4601183"/>
          </a:xfrm>
        </p:spPr>
        <p:txBody>
          <a:bodyPr>
            <a:normAutofit/>
          </a:bodyPr>
          <a:lstStyle/>
          <a:p>
            <a:r>
              <a:rPr lang="es-DO" sz="3200" b="1" dirty="0" smtClean="0"/>
              <a:t/>
            </a:r>
            <a:br>
              <a:rPr lang="es-DO" sz="3200" b="1" dirty="0" smtClean="0"/>
            </a:br>
            <a:r>
              <a:rPr lang="es-DO" sz="3200" b="1" dirty="0" smtClean="0"/>
              <a:t>MECANISMOS DE ADQUISICIÓN DE LA IDENTIDAD PROFESIONAL DOCENTE.</a:t>
            </a:r>
            <a:r>
              <a:rPr lang="es-DO" sz="3200" dirty="0" smtClean="0"/>
              <a:t/>
            </a:r>
            <a:br>
              <a:rPr lang="es-DO" sz="3200" dirty="0" smtClean="0"/>
            </a:br>
            <a:endParaRPr lang="es-DO" sz="3200" dirty="0"/>
          </a:p>
        </p:txBody>
      </p:sp>
      <p:sp>
        <p:nvSpPr>
          <p:cNvPr id="3" name="Marcador de contenido 2"/>
          <p:cNvSpPr>
            <a:spLocks noGrp="1"/>
          </p:cNvSpPr>
          <p:nvPr>
            <p:ph idx="1"/>
          </p:nvPr>
        </p:nvSpPr>
        <p:spPr>
          <a:xfrm>
            <a:off x="3869267" y="864108"/>
            <a:ext cx="7979295" cy="5120640"/>
          </a:xfrm>
        </p:spPr>
        <p:txBody>
          <a:bodyPr>
            <a:noAutofit/>
          </a:bodyPr>
          <a:lstStyle/>
          <a:p>
            <a:pPr marL="0" indent="0">
              <a:buNone/>
            </a:pPr>
            <a:r>
              <a:rPr lang="es-DO" sz="2400" dirty="0" smtClean="0"/>
              <a:t>a) La </a:t>
            </a:r>
            <a:r>
              <a:rPr lang="es-DO" sz="2400" dirty="0"/>
              <a:t>formación horizontal. Es la transmisión de valores, hábitos, formas de hacer las cosas y enfocar la docencia, manera de posicionarse ante la tarea docente, que los docentes reciben de los compañeros que ocupan su misma ocupación profesional dentro del centro educativo. Mediante trabajos de investigación se ha demostrado que esta formación emanada de los colegas ejerce una gran influencia en la identidad profesional del docente. </a:t>
            </a:r>
          </a:p>
          <a:p>
            <a:pPr marL="0" indent="0">
              <a:buNone/>
            </a:pPr>
            <a:r>
              <a:rPr lang="es-DO" sz="2400" dirty="0"/>
              <a:t>b</a:t>
            </a:r>
            <a:r>
              <a:rPr lang="es-DO" sz="2400" dirty="0" smtClean="0"/>
              <a:t>) Los </a:t>
            </a:r>
            <a:r>
              <a:rPr lang="es-DO" sz="2400" dirty="0"/>
              <a:t>alumnos. Representan una gran influencia en la adquisición de la identidad profesional docente. Esta identidad no va directamente dirigida a la adquisición de normas, reglas y valores profesionales, sino que se centra en aspectos como las maneras de enfocar la docencia, forma de estructurar la relación docente/discente, o posicionamiento y manera de relacionarse con los alumnos </a:t>
            </a:r>
          </a:p>
          <a:p>
            <a:pPr marL="0" indent="0">
              <a:buNone/>
            </a:pPr>
            <a:endParaRPr lang="es-DO" sz="2400" dirty="0"/>
          </a:p>
        </p:txBody>
      </p:sp>
    </p:spTree>
    <p:extLst>
      <p:ext uri="{BB962C8B-B14F-4D97-AF65-F5344CB8AC3E}">
        <p14:creationId xmlns:p14="http://schemas.microsoft.com/office/powerpoint/2010/main" val="2210663504"/>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8575</TotalTime>
  <Words>1821</Words>
  <Application>Microsoft Office PowerPoint</Application>
  <PresentationFormat>Panorámica</PresentationFormat>
  <Paragraphs>62</Paragraphs>
  <Slides>16</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Calibri</vt:lpstr>
      <vt:lpstr>Corbel</vt:lpstr>
      <vt:lpstr>Garamond</vt:lpstr>
      <vt:lpstr>Wingdings 2</vt:lpstr>
      <vt:lpstr>Marco</vt:lpstr>
      <vt:lpstr>UNIVERSIDAD TECNOLÓGICA DE SANTIAGO (UTESA) Diplomado en Habilitación Docente  Asignatura:  Educación e Identidad del Docente  Tema:  Vertientes y dimensiones de la Identidad del Docente </vt:lpstr>
      <vt:lpstr>OBJETIVO</vt:lpstr>
      <vt:lpstr>Vertientes de la identidad del docente</vt:lpstr>
      <vt:lpstr>VERTIENTES DE LA IDENTIDAD PROFESIONAL DOCENTE </vt:lpstr>
      <vt:lpstr>DIMENSIONES DE LA IDENTIDAD PROFESIONAL DOCENTE  </vt:lpstr>
      <vt:lpstr> LA DIMENSIÓN PERSONAL </vt:lpstr>
      <vt:lpstr> LA DIMENSIÓN PROFESIONAL </vt:lpstr>
      <vt:lpstr> LA DIMENSIÓN SITUACIONAL </vt:lpstr>
      <vt:lpstr> MECANISMOS DE ADQUISICIÓN DE LA IDENTIDAD PROFESIONAL DOCENTE. </vt:lpstr>
      <vt:lpstr> MECANISMOS DE ADQUISICIÓN DE LA IDENTIDAD PROFESIONAL DOCENTE. </vt:lpstr>
      <vt:lpstr> VALORES FUNDAMENTALES PARA EDUCAR EN EL SIGLO XXI QUE NO PUEDE DEJAR DE CULTIVAR UN DOCENTE EN LA CONSTRUCCIÓN DE SU IDENTIDAD.  </vt:lpstr>
      <vt:lpstr>VALORES FUNDAMENTALES PARA EDUCAR EN EL SIGLO XXI QUE NO PUEDE DEJAR DE CULTIVAR UN DOCENTE EN LA CONSTRUCCIÓN DE SU IDENTIDAD.  </vt:lpstr>
      <vt:lpstr>VALORES FUNDAMENTALES PARA EDUCAR EN EL SIGLO XXI QUE NO PUEDE DEJAR DE CULTIVAR UN DOCENTE EN LA CONSTRUCCIÓN DE SU IDENTIDAD. </vt:lpstr>
      <vt:lpstr>Presentación de PowerPoint</vt:lpstr>
      <vt:lpstr>VALORES FUNDAMENTALES PARA EDUCAR EN EL SIGLO XXI QUE NO PUEDE DEJAR DE CULTIVAR UN DOCENTE EN LA CONSTRUCCIÓN DE SU IDENTIDAD.  </vt:lpstr>
      <vt:lpstr>Referencias bibliográficas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Mirian Matos</dc:creator>
  <cp:lastModifiedBy>Mirian Matos</cp:lastModifiedBy>
  <cp:revision>15</cp:revision>
  <dcterms:created xsi:type="dcterms:W3CDTF">2017-05-22T02:19:38Z</dcterms:created>
  <dcterms:modified xsi:type="dcterms:W3CDTF">2017-07-31T00:36:04Z</dcterms:modified>
</cp:coreProperties>
</file>