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1" r:id="rId3"/>
    <p:sldId id="267" r:id="rId4"/>
    <p:sldId id="257" r:id="rId5"/>
    <p:sldId id="259" r:id="rId6"/>
    <p:sldId id="263" r:id="rId7"/>
    <p:sldId id="265" r:id="rId8"/>
    <p:sldId id="271" r:id="rId9"/>
    <p:sldId id="272" r:id="rId10"/>
    <p:sldId id="260" r:id="rId11"/>
    <p:sldId id="273" r:id="rId12"/>
    <p:sldId id="274"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644C05-F69E-4A15-80D7-B011FAA1E67A}" type="datetimeFigureOut">
              <a:rPr lang="es-MX" smtClean="0"/>
              <a:t>23/07/2017</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025A8-76F8-4E4A-B5B5-E2BE92A80359}" type="slidenum">
              <a:rPr lang="es-MX" smtClean="0"/>
              <a:t>‹#›</a:t>
            </a:fld>
            <a:endParaRPr lang="es-MX"/>
          </a:p>
        </p:txBody>
      </p:sp>
    </p:spTree>
    <p:extLst>
      <p:ext uri="{BB962C8B-B14F-4D97-AF65-F5344CB8AC3E}">
        <p14:creationId xmlns:p14="http://schemas.microsoft.com/office/powerpoint/2010/main" val="3991907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7/23/2017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7/23/2017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www.notasti.com/"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s://applesencia.com/2014/11/recopilacion-aplicaciones-control-sueno" TargetMode="External"/><Relationship Id="rId3" Type="http://schemas.openxmlformats.org/officeDocument/2006/relationships/hyperlink" Target="https://sites.google.com/site/thecnoworld/" TargetMode="External"/><Relationship Id="rId7" Type="http://schemas.openxmlformats.org/officeDocument/2006/relationships/hyperlink" Target="https://articles-images.sftcdn.net/" TargetMode="External"/><Relationship Id="rId2" Type="http://schemas.openxmlformats.org/officeDocument/2006/relationships/hyperlink" Target="https://ton.twimg.com/" TargetMode="External"/><Relationship Id="rId1" Type="http://schemas.openxmlformats.org/officeDocument/2006/relationships/slideLayout" Target="../slideLayouts/slideLayout2.xml"/><Relationship Id="rId6" Type="http://schemas.openxmlformats.org/officeDocument/2006/relationships/hyperlink" Target="http://descargar.info/" TargetMode="External"/><Relationship Id="rId5" Type="http://schemas.openxmlformats.org/officeDocument/2006/relationships/hyperlink" Target="http://www.dogguie.net/" TargetMode="External"/><Relationship Id="rId4" Type="http://schemas.openxmlformats.org/officeDocument/2006/relationships/hyperlink" Target="https://es.wikipedia.org/wiki/IPod" TargetMode="External"/><Relationship Id="rId9" Type="http://schemas.openxmlformats.org/officeDocument/2006/relationships/hyperlink" Target="https://pbs.twimg.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9273-8311-4C07-9076-11CFB2451566}"/>
              </a:ext>
            </a:extLst>
          </p:cNvPr>
          <p:cNvSpPr>
            <a:spLocks noGrp="1"/>
          </p:cNvSpPr>
          <p:nvPr>
            <p:ph type="ctrTitle"/>
          </p:nvPr>
        </p:nvSpPr>
        <p:spPr>
          <a:xfrm>
            <a:off x="1876424" y="2531165"/>
            <a:ext cx="8791575" cy="978798"/>
          </a:xfrm>
        </p:spPr>
        <p:txBody>
          <a:bodyPr>
            <a:normAutofit fontScale="90000"/>
          </a:bodyPr>
          <a:lstStyle/>
          <a:p>
            <a:r>
              <a:rPr lang="es-DO" dirty="0"/>
              <a:t>Tecnologías</a:t>
            </a:r>
            <a:r>
              <a:rPr lang="en-US" dirty="0"/>
              <a:t> del Ayer </a:t>
            </a:r>
            <a:r>
              <a:rPr lang="es-MX" dirty="0"/>
              <a:t>Reemplazadas</a:t>
            </a:r>
            <a:r>
              <a:rPr lang="en-US" dirty="0"/>
              <a:t> </a:t>
            </a:r>
            <a:r>
              <a:rPr lang="es-MX" dirty="0"/>
              <a:t>por</a:t>
            </a:r>
            <a:r>
              <a:rPr lang="en-US" dirty="0"/>
              <a:t> apps del hoy</a:t>
            </a:r>
            <a:endParaRPr lang="es-DO" dirty="0"/>
          </a:p>
        </p:txBody>
      </p:sp>
      <p:sp>
        <p:nvSpPr>
          <p:cNvPr id="3" name="Subtitle 2">
            <a:extLst>
              <a:ext uri="{FF2B5EF4-FFF2-40B4-BE49-F238E27FC236}">
                <a16:creationId xmlns:a16="http://schemas.microsoft.com/office/drawing/2014/main" id="{07E5C867-EF22-4B40-9919-94B66AA0BB8B}"/>
              </a:ext>
            </a:extLst>
          </p:cNvPr>
          <p:cNvSpPr>
            <a:spLocks noGrp="1"/>
          </p:cNvSpPr>
          <p:nvPr>
            <p:ph type="subTitle" idx="1"/>
          </p:nvPr>
        </p:nvSpPr>
        <p:spPr>
          <a:xfrm>
            <a:off x="1876424" y="3602038"/>
            <a:ext cx="8791575" cy="1655762"/>
          </a:xfrm>
        </p:spPr>
        <p:txBody>
          <a:bodyPr/>
          <a:lstStyle/>
          <a:p>
            <a:r>
              <a:rPr lang="en-US" dirty="0"/>
              <a:t>MCE. Starling Germosen Reynoso</a:t>
            </a:r>
            <a:endParaRPr lang="es-DO" dirty="0"/>
          </a:p>
        </p:txBody>
      </p:sp>
      <p:sp>
        <p:nvSpPr>
          <p:cNvPr id="4" name="AutoShape 4" descr="Resultado de imagen para utesa cedese">
            <a:extLst>
              <a:ext uri="{FF2B5EF4-FFF2-40B4-BE49-F238E27FC236}">
                <a16:creationId xmlns:a16="http://schemas.microsoft.com/office/drawing/2014/main" id="{D6D3C8C1-01F2-4D31-8DEB-BB39C88AC4B4}"/>
              </a:ext>
            </a:extLst>
          </p:cNvPr>
          <p:cNvSpPr>
            <a:spLocks noChangeAspect="1" noChangeArrowheads="1"/>
          </p:cNvSpPr>
          <p:nvPr/>
        </p:nvSpPr>
        <p:spPr bwMode="auto">
          <a:xfrm>
            <a:off x="5943600" y="3276600"/>
            <a:ext cx="3650974" cy="36509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DO"/>
          </a:p>
        </p:txBody>
      </p:sp>
      <p:sp>
        <p:nvSpPr>
          <p:cNvPr id="5" name="AutoShape 6" descr="http://servidorinternet.mipropia.com/imagenes%20de%20la%20pagina/Cedese%20Transparente.png">
            <a:extLst>
              <a:ext uri="{FF2B5EF4-FFF2-40B4-BE49-F238E27FC236}">
                <a16:creationId xmlns:a16="http://schemas.microsoft.com/office/drawing/2014/main" id="{C2122E1B-0F24-49AE-BE76-F11D148BA71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DO"/>
          </a:p>
        </p:txBody>
      </p:sp>
      <p:pic>
        <p:nvPicPr>
          <p:cNvPr id="8" name="Picture 7">
            <a:extLst>
              <a:ext uri="{FF2B5EF4-FFF2-40B4-BE49-F238E27FC236}">
                <a16:creationId xmlns:a16="http://schemas.microsoft.com/office/drawing/2014/main" id="{E66D4442-E06A-4FDD-8245-4AB978213BA8}"/>
              </a:ext>
            </a:extLst>
          </p:cNvPr>
          <p:cNvPicPr>
            <a:picLocks noChangeAspect="1"/>
          </p:cNvPicPr>
          <p:nvPr/>
        </p:nvPicPr>
        <p:blipFill>
          <a:blip r:embed="rId2"/>
          <a:stretch>
            <a:fillRect/>
          </a:stretch>
        </p:blipFill>
        <p:spPr>
          <a:xfrm>
            <a:off x="0" y="4572000"/>
            <a:ext cx="2286000" cy="2286000"/>
          </a:xfrm>
          <a:prstGeom prst="rect">
            <a:avLst/>
          </a:prstGeom>
        </p:spPr>
      </p:pic>
      <p:pic>
        <p:nvPicPr>
          <p:cNvPr id="10" name="Picture 9">
            <a:extLst>
              <a:ext uri="{FF2B5EF4-FFF2-40B4-BE49-F238E27FC236}">
                <a16:creationId xmlns:a16="http://schemas.microsoft.com/office/drawing/2014/main" id="{EAB633E9-3F94-404F-BA23-986428592FFF}"/>
              </a:ext>
            </a:extLst>
          </p:cNvPr>
          <p:cNvPicPr>
            <a:picLocks noChangeAspect="1"/>
          </p:cNvPicPr>
          <p:nvPr/>
        </p:nvPicPr>
        <p:blipFill>
          <a:blip r:embed="rId3"/>
          <a:stretch>
            <a:fillRect/>
          </a:stretch>
        </p:blipFill>
        <p:spPr>
          <a:xfrm>
            <a:off x="9770165" y="4483483"/>
            <a:ext cx="2421835" cy="2374517"/>
          </a:xfrm>
          <a:prstGeom prst="rect">
            <a:avLst/>
          </a:prstGeom>
        </p:spPr>
      </p:pic>
      <p:sp>
        <p:nvSpPr>
          <p:cNvPr id="11" name="TextBox 10">
            <a:extLst>
              <a:ext uri="{FF2B5EF4-FFF2-40B4-BE49-F238E27FC236}">
                <a16:creationId xmlns:a16="http://schemas.microsoft.com/office/drawing/2014/main" id="{EAFADB1A-7242-4A2E-AFF5-DD85205C809D}"/>
              </a:ext>
            </a:extLst>
          </p:cNvPr>
          <p:cNvSpPr txBox="1"/>
          <p:nvPr/>
        </p:nvSpPr>
        <p:spPr>
          <a:xfrm>
            <a:off x="2622438" y="5165209"/>
            <a:ext cx="7127849" cy="369332"/>
          </a:xfrm>
          <a:prstGeom prst="rect">
            <a:avLst/>
          </a:prstGeom>
          <a:noFill/>
        </p:spPr>
        <p:txBody>
          <a:bodyPr wrap="none" rtlCol="0">
            <a:spAutoFit/>
          </a:bodyPr>
          <a:lstStyle/>
          <a:p>
            <a:r>
              <a:rPr lang="en-US" dirty="0">
                <a:solidFill>
                  <a:srgbClr val="FFFF00"/>
                </a:solidFill>
              </a:rPr>
              <a:t>Este </a:t>
            </a:r>
            <a:r>
              <a:rPr lang="es-DO" dirty="0">
                <a:solidFill>
                  <a:srgbClr val="FFFF00"/>
                </a:solidFill>
              </a:rPr>
              <a:t>contenido</a:t>
            </a:r>
            <a:r>
              <a:rPr lang="en-US" dirty="0">
                <a:solidFill>
                  <a:srgbClr val="FFFF00"/>
                </a:solidFill>
              </a:rPr>
              <a:t> </a:t>
            </a:r>
            <a:r>
              <a:rPr lang="es-DO" dirty="0">
                <a:solidFill>
                  <a:srgbClr val="FFFF00"/>
                </a:solidFill>
              </a:rPr>
              <a:t>es distribuido </a:t>
            </a:r>
            <a:r>
              <a:rPr lang="en-US" dirty="0">
                <a:solidFill>
                  <a:srgbClr val="FFFF00"/>
                </a:solidFill>
              </a:rPr>
              <a:t>bajo </a:t>
            </a:r>
            <a:r>
              <a:rPr lang="es-DO" dirty="0">
                <a:solidFill>
                  <a:srgbClr val="FFFF00"/>
                </a:solidFill>
              </a:rPr>
              <a:t>licencia</a:t>
            </a:r>
            <a:r>
              <a:rPr lang="en-US" dirty="0">
                <a:solidFill>
                  <a:srgbClr val="FFFF00"/>
                </a:solidFill>
              </a:rPr>
              <a:t> MIT, </a:t>
            </a:r>
            <a:r>
              <a:rPr lang="es-DO" dirty="0">
                <a:solidFill>
                  <a:srgbClr val="FFFF00"/>
                </a:solidFill>
              </a:rPr>
              <a:t>cortesía</a:t>
            </a:r>
            <a:r>
              <a:rPr lang="en-US" dirty="0">
                <a:solidFill>
                  <a:srgbClr val="FFFF00"/>
                </a:solidFill>
              </a:rPr>
              <a:t> de </a:t>
            </a:r>
            <a:r>
              <a:rPr lang="en-US" dirty="0">
                <a:solidFill>
                  <a:srgbClr val="FFFF00"/>
                </a:solidFill>
                <a:hlinkClick r:id="rId4"/>
              </a:rPr>
              <a:t>www.NotasTI.com</a:t>
            </a:r>
            <a:endParaRPr lang="es-DO" dirty="0">
              <a:solidFill>
                <a:srgbClr val="FFFF00"/>
              </a:solidFill>
            </a:endParaRPr>
          </a:p>
        </p:txBody>
      </p:sp>
    </p:spTree>
    <p:extLst>
      <p:ext uri="{BB962C8B-B14F-4D97-AF65-F5344CB8AC3E}">
        <p14:creationId xmlns:p14="http://schemas.microsoft.com/office/powerpoint/2010/main" val="158153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808FA-CB48-49EB-90ED-A066518697E5}"/>
              </a:ext>
            </a:extLst>
          </p:cNvPr>
          <p:cNvSpPr>
            <a:spLocks noGrp="1"/>
          </p:cNvSpPr>
          <p:nvPr>
            <p:ph type="title"/>
          </p:nvPr>
        </p:nvSpPr>
        <p:spPr/>
        <p:txBody>
          <a:bodyPr/>
          <a:lstStyle/>
          <a:p>
            <a:r>
              <a:rPr lang="en-US" dirty="0" err="1"/>
              <a:t>WebGrafia</a:t>
            </a:r>
            <a:endParaRPr lang="es-DO" dirty="0"/>
          </a:p>
        </p:txBody>
      </p:sp>
      <p:sp>
        <p:nvSpPr>
          <p:cNvPr id="3" name="Content Placeholder 2">
            <a:extLst>
              <a:ext uri="{FF2B5EF4-FFF2-40B4-BE49-F238E27FC236}">
                <a16:creationId xmlns:a16="http://schemas.microsoft.com/office/drawing/2014/main" id="{E51C8DD8-8BC6-4D97-801D-B631EF39F0CB}"/>
              </a:ext>
            </a:extLst>
          </p:cNvPr>
          <p:cNvSpPr>
            <a:spLocks noGrp="1"/>
          </p:cNvSpPr>
          <p:nvPr>
            <p:ph idx="1"/>
          </p:nvPr>
        </p:nvSpPr>
        <p:spPr>
          <a:xfrm>
            <a:off x="1141412" y="2249487"/>
            <a:ext cx="9905999" cy="4403104"/>
          </a:xfrm>
        </p:spPr>
        <p:txBody>
          <a:bodyPr>
            <a:normAutofit lnSpcReduction="10000"/>
          </a:bodyPr>
          <a:lstStyle/>
          <a:p>
            <a:r>
              <a:rPr lang="es-DO" dirty="0">
                <a:hlinkClick r:id="rId2"/>
              </a:rPr>
              <a:t>https://ton.twimg.com</a:t>
            </a:r>
            <a:endParaRPr lang="es-DO" dirty="0"/>
          </a:p>
          <a:p>
            <a:r>
              <a:rPr lang="es-DO" dirty="0">
                <a:hlinkClick r:id="rId3"/>
              </a:rPr>
              <a:t>https://sites.google.com/site/thecnoworld/</a:t>
            </a:r>
            <a:endParaRPr lang="es-DO" dirty="0"/>
          </a:p>
          <a:p>
            <a:r>
              <a:rPr lang="es-DO" dirty="0">
                <a:hlinkClick r:id="rId4"/>
              </a:rPr>
              <a:t>https://es.wikipedia.org/wiki/IPod</a:t>
            </a:r>
            <a:endParaRPr lang="es-DO" dirty="0"/>
          </a:p>
          <a:p>
            <a:r>
              <a:rPr lang="es-DO" dirty="0">
                <a:hlinkClick r:id="rId5"/>
              </a:rPr>
              <a:t>http://www.dogguie.net/</a:t>
            </a:r>
            <a:endParaRPr lang="es-DO" dirty="0"/>
          </a:p>
          <a:p>
            <a:r>
              <a:rPr lang="es-DO" dirty="0">
                <a:hlinkClick r:id="rId6"/>
              </a:rPr>
              <a:t>http://descargar.info/</a:t>
            </a:r>
            <a:endParaRPr lang="es-DO" dirty="0"/>
          </a:p>
          <a:p>
            <a:r>
              <a:rPr lang="es-DO" dirty="0">
                <a:hlinkClick r:id="rId7"/>
              </a:rPr>
              <a:t>https://articles-images.sftcdn.net/</a:t>
            </a:r>
            <a:endParaRPr lang="es-DO" dirty="0"/>
          </a:p>
          <a:p>
            <a:r>
              <a:rPr lang="es-DO" dirty="0">
                <a:hlinkClick r:id="rId8"/>
              </a:rPr>
              <a:t>https://applesencia.com/2014/11/recopilacion-aplicaciones-control-sueno</a:t>
            </a:r>
            <a:endParaRPr lang="es-DO" dirty="0"/>
          </a:p>
          <a:p>
            <a:r>
              <a:rPr lang="es-DO" dirty="0">
                <a:hlinkClick r:id="rId9"/>
              </a:rPr>
              <a:t>https://pbs.twimg.com/</a:t>
            </a:r>
            <a:endParaRPr lang="es-DO" dirty="0"/>
          </a:p>
          <a:p>
            <a:endParaRPr lang="es-DO" dirty="0"/>
          </a:p>
          <a:p>
            <a:endParaRPr lang="es-DO" dirty="0"/>
          </a:p>
          <a:p>
            <a:endParaRPr lang="es-DO" dirty="0"/>
          </a:p>
          <a:p>
            <a:endParaRPr lang="es-DO" dirty="0"/>
          </a:p>
          <a:p>
            <a:endParaRPr lang="es-DO" dirty="0"/>
          </a:p>
          <a:p>
            <a:endParaRPr lang="es-DO" dirty="0"/>
          </a:p>
        </p:txBody>
      </p:sp>
    </p:spTree>
    <p:extLst>
      <p:ext uri="{BB962C8B-B14F-4D97-AF65-F5344CB8AC3E}">
        <p14:creationId xmlns:p14="http://schemas.microsoft.com/office/powerpoint/2010/main" val="719569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AF0C17-957C-47E4-AB01-97C9EB66F986}"/>
              </a:ext>
            </a:extLst>
          </p:cNvPr>
          <p:cNvPicPr>
            <a:picLocks/>
          </p:cNvPicPr>
          <p:nvPr/>
        </p:nvPicPr>
        <p:blipFill>
          <a:blip r:embed="rId2"/>
          <a:stretch>
            <a:fillRect/>
          </a:stretch>
        </p:blipFill>
        <p:spPr>
          <a:xfrm>
            <a:off x="237953" y="5759198"/>
            <a:ext cx="720000" cy="720000"/>
          </a:xfrm>
          <a:prstGeom prst="rect">
            <a:avLst/>
          </a:prstGeom>
        </p:spPr>
      </p:pic>
      <p:pic>
        <p:nvPicPr>
          <p:cNvPr id="7" name="Picture 6">
            <a:extLst>
              <a:ext uri="{FF2B5EF4-FFF2-40B4-BE49-F238E27FC236}">
                <a16:creationId xmlns:a16="http://schemas.microsoft.com/office/drawing/2014/main" id="{6B91A7C2-1E62-44A4-93E4-B1799077158B}"/>
              </a:ext>
            </a:extLst>
          </p:cNvPr>
          <p:cNvPicPr>
            <a:picLocks/>
          </p:cNvPicPr>
          <p:nvPr/>
        </p:nvPicPr>
        <p:blipFill>
          <a:blip r:embed="rId3"/>
          <a:stretch>
            <a:fillRect/>
          </a:stretch>
        </p:blipFill>
        <p:spPr>
          <a:xfrm>
            <a:off x="237953" y="2304496"/>
            <a:ext cx="720000" cy="720000"/>
          </a:xfrm>
          <a:prstGeom prst="rect">
            <a:avLst/>
          </a:prstGeom>
        </p:spPr>
      </p:pic>
      <p:pic>
        <p:nvPicPr>
          <p:cNvPr id="13" name="Picture 12">
            <a:extLst>
              <a:ext uri="{FF2B5EF4-FFF2-40B4-BE49-F238E27FC236}">
                <a16:creationId xmlns:a16="http://schemas.microsoft.com/office/drawing/2014/main" id="{13F571AF-7EE8-4370-B900-126B1D43768F}"/>
              </a:ext>
            </a:extLst>
          </p:cNvPr>
          <p:cNvPicPr>
            <a:picLocks/>
          </p:cNvPicPr>
          <p:nvPr/>
        </p:nvPicPr>
        <p:blipFill>
          <a:blip r:embed="rId4"/>
          <a:stretch>
            <a:fillRect/>
          </a:stretch>
        </p:blipFill>
        <p:spPr>
          <a:xfrm>
            <a:off x="250603" y="4788638"/>
            <a:ext cx="720000" cy="720000"/>
          </a:xfrm>
          <a:prstGeom prst="rect">
            <a:avLst/>
          </a:prstGeom>
        </p:spPr>
      </p:pic>
      <p:pic>
        <p:nvPicPr>
          <p:cNvPr id="8198" name="Picture 6" descr="Resultado de imagen para github icon">
            <a:extLst>
              <a:ext uri="{FF2B5EF4-FFF2-40B4-BE49-F238E27FC236}">
                <a16:creationId xmlns:a16="http://schemas.microsoft.com/office/drawing/2014/main" id="{7C25CD40-C3A0-4773-84D7-7CE39E77617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166" y="393947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210" name="Picture 18" descr="Resultado de imagen para telegram">
            <a:extLst>
              <a:ext uri="{FF2B5EF4-FFF2-40B4-BE49-F238E27FC236}">
                <a16:creationId xmlns:a16="http://schemas.microsoft.com/office/drawing/2014/main" id="{A2FDF9DA-419F-47DE-88BD-5DEDFE79546C}"/>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944" y="3111126"/>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212" name="Picture 20" descr="Resultado de imagen para website">
            <a:extLst>
              <a:ext uri="{FF2B5EF4-FFF2-40B4-BE49-F238E27FC236}">
                <a16:creationId xmlns:a16="http://schemas.microsoft.com/office/drawing/2014/main" id="{26E67EA5-A02E-4520-844F-0518416A5606}"/>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472" y="1584496"/>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0" name="AutoShape 22" descr="Resultado de imagen para Udemy">
            <a:extLst>
              <a:ext uri="{FF2B5EF4-FFF2-40B4-BE49-F238E27FC236}">
                <a16:creationId xmlns:a16="http://schemas.microsoft.com/office/drawing/2014/main" id="{1FAE6385-A2E9-45E9-A6FB-6A03873EB49B}"/>
              </a:ext>
            </a:extLst>
          </p:cNvPr>
          <p:cNvSpPr>
            <a:spLocks noChangeArrowheads="1"/>
          </p:cNvSpPr>
          <p:nvPr/>
        </p:nvSpPr>
        <p:spPr bwMode="auto">
          <a:xfrm>
            <a:off x="5943600" y="3276600"/>
            <a:ext cx="720000" cy="720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1" name="TextBox 20">
            <a:extLst>
              <a:ext uri="{FF2B5EF4-FFF2-40B4-BE49-F238E27FC236}">
                <a16:creationId xmlns:a16="http://schemas.microsoft.com/office/drawing/2014/main" id="{9529242C-A428-47C6-AAAE-E0129BA047E4}"/>
              </a:ext>
            </a:extLst>
          </p:cNvPr>
          <p:cNvSpPr txBox="1"/>
          <p:nvPr/>
        </p:nvSpPr>
        <p:spPr>
          <a:xfrm>
            <a:off x="1081927" y="1720682"/>
            <a:ext cx="2317879" cy="461665"/>
          </a:xfrm>
          <a:prstGeom prst="rect">
            <a:avLst/>
          </a:prstGeom>
          <a:noFill/>
        </p:spPr>
        <p:txBody>
          <a:bodyPr wrap="none" rtlCol="0">
            <a:spAutoFit/>
          </a:bodyPr>
          <a:lstStyle/>
          <a:p>
            <a:r>
              <a:rPr lang="es-MX" sz="2400" dirty="0">
                <a:solidFill>
                  <a:srgbClr val="FFFF00"/>
                </a:solidFill>
              </a:rPr>
              <a:t>www.praysoft.net</a:t>
            </a:r>
          </a:p>
        </p:txBody>
      </p:sp>
      <p:sp>
        <p:nvSpPr>
          <p:cNvPr id="34" name="TextBox 33">
            <a:extLst>
              <a:ext uri="{FF2B5EF4-FFF2-40B4-BE49-F238E27FC236}">
                <a16:creationId xmlns:a16="http://schemas.microsoft.com/office/drawing/2014/main" id="{696AD577-2F66-41AC-9127-B4F634008D9E}"/>
              </a:ext>
            </a:extLst>
          </p:cNvPr>
          <p:cNvSpPr txBox="1"/>
          <p:nvPr/>
        </p:nvSpPr>
        <p:spPr>
          <a:xfrm>
            <a:off x="1081927" y="2429157"/>
            <a:ext cx="3245247" cy="461665"/>
          </a:xfrm>
          <a:prstGeom prst="rect">
            <a:avLst/>
          </a:prstGeom>
          <a:noFill/>
        </p:spPr>
        <p:txBody>
          <a:bodyPr wrap="none" rtlCol="0">
            <a:spAutoFit/>
          </a:bodyPr>
          <a:lstStyle/>
          <a:p>
            <a:r>
              <a:rPr lang="es-MX" sz="2400" dirty="0">
                <a:solidFill>
                  <a:srgbClr val="FFFF00"/>
                </a:solidFill>
              </a:rPr>
              <a:t>sgermosen@praysoft.net</a:t>
            </a:r>
          </a:p>
        </p:txBody>
      </p:sp>
      <p:sp>
        <p:nvSpPr>
          <p:cNvPr id="35" name="TextBox 34">
            <a:extLst>
              <a:ext uri="{FF2B5EF4-FFF2-40B4-BE49-F238E27FC236}">
                <a16:creationId xmlns:a16="http://schemas.microsoft.com/office/drawing/2014/main" id="{0C8903EC-E4B9-4613-BD6C-0FE2265D0917}"/>
              </a:ext>
            </a:extLst>
          </p:cNvPr>
          <p:cNvSpPr txBox="1"/>
          <p:nvPr/>
        </p:nvSpPr>
        <p:spPr>
          <a:xfrm>
            <a:off x="1065851" y="3212546"/>
            <a:ext cx="2408032" cy="461665"/>
          </a:xfrm>
          <a:prstGeom prst="rect">
            <a:avLst/>
          </a:prstGeom>
          <a:noFill/>
        </p:spPr>
        <p:txBody>
          <a:bodyPr wrap="none" rtlCol="0">
            <a:spAutoFit/>
          </a:bodyPr>
          <a:lstStyle/>
          <a:p>
            <a:r>
              <a:rPr lang="es-MX" sz="2400" dirty="0">
                <a:solidFill>
                  <a:srgbClr val="FFFF00"/>
                </a:solidFill>
              </a:rPr>
              <a:t>(849) 207 - 7714</a:t>
            </a:r>
          </a:p>
        </p:txBody>
      </p:sp>
      <p:sp>
        <p:nvSpPr>
          <p:cNvPr id="36" name="TextBox 35">
            <a:extLst>
              <a:ext uri="{FF2B5EF4-FFF2-40B4-BE49-F238E27FC236}">
                <a16:creationId xmlns:a16="http://schemas.microsoft.com/office/drawing/2014/main" id="{16EB7D7D-7EC3-41CD-B90A-7A07AD6D0A19}"/>
              </a:ext>
            </a:extLst>
          </p:cNvPr>
          <p:cNvSpPr txBox="1"/>
          <p:nvPr/>
        </p:nvSpPr>
        <p:spPr>
          <a:xfrm>
            <a:off x="1119178" y="4067980"/>
            <a:ext cx="3865417" cy="461665"/>
          </a:xfrm>
          <a:prstGeom prst="rect">
            <a:avLst/>
          </a:prstGeom>
          <a:noFill/>
        </p:spPr>
        <p:txBody>
          <a:bodyPr wrap="none" rtlCol="0">
            <a:spAutoFit/>
          </a:bodyPr>
          <a:lstStyle/>
          <a:p>
            <a:r>
              <a:rPr lang="es-MX" sz="2400" dirty="0">
                <a:solidFill>
                  <a:srgbClr val="FFFF00"/>
                </a:solidFill>
              </a:rPr>
              <a:t>https://github.com/sgermosen</a:t>
            </a:r>
          </a:p>
        </p:txBody>
      </p:sp>
      <p:sp>
        <p:nvSpPr>
          <p:cNvPr id="37" name="TextBox 36">
            <a:extLst>
              <a:ext uri="{FF2B5EF4-FFF2-40B4-BE49-F238E27FC236}">
                <a16:creationId xmlns:a16="http://schemas.microsoft.com/office/drawing/2014/main" id="{17C77017-1C21-4716-BDD6-20CC80757A4D}"/>
              </a:ext>
            </a:extLst>
          </p:cNvPr>
          <p:cNvSpPr txBox="1"/>
          <p:nvPr/>
        </p:nvSpPr>
        <p:spPr>
          <a:xfrm>
            <a:off x="1136742" y="4933968"/>
            <a:ext cx="4468403" cy="461665"/>
          </a:xfrm>
          <a:prstGeom prst="rect">
            <a:avLst/>
          </a:prstGeom>
          <a:noFill/>
        </p:spPr>
        <p:txBody>
          <a:bodyPr wrap="none" rtlCol="0">
            <a:spAutoFit/>
          </a:bodyPr>
          <a:lstStyle/>
          <a:p>
            <a:r>
              <a:rPr lang="es-MX" sz="2400" dirty="0">
                <a:solidFill>
                  <a:srgbClr val="FFFF00"/>
                </a:solidFill>
              </a:rPr>
              <a:t>https://do.linkedin.com/in/sgrysoft</a:t>
            </a:r>
          </a:p>
        </p:txBody>
      </p:sp>
      <p:sp>
        <p:nvSpPr>
          <p:cNvPr id="40" name="TextBox 39">
            <a:extLst>
              <a:ext uri="{FF2B5EF4-FFF2-40B4-BE49-F238E27FC236}">
                <a16:creationId xmlns:a16="http://schemas.microsoft.com/office/drawing/2014/main" id="{7F1DFE5F-B90A-4D46-8C57-2A72FE511F65}"/>
              </a:ext>
            </a:extLst>
          </p:cNvPr>
          <p:cNvSpPr txBox="1"/>
          <p:nvPr/>
        </p:nvSpPr>
        <p:spPr>
          <a:xfrm>
            <a:off x="1119178" y="5889252"/>
            <a:ext cx="5494581" cy="461665"/>
          </a:xfrm>
          <a:prstGeom prst="rect">
            <a:avLst/>
          </a:prstGeom>
          <a:noFill/>
        </p:spPr>
        <p:txBody>
          <a:bodyPr wrap="none" rtlCol="0">
            <a:spAutoFit/>
          </a:bodyPr>
          <a:lstStyle/>
          <a:p>
            <a:r>
              <a:rPr lang="es-MX" sz="2400" dirty="0">
                <a:solidFill>
                  <a:srgbClr val="FFFF00"/>
                </a:solidFill>
              </a:rPr>
              <a:t>https://www.facebook.com/sGermosen24</a:t>
            </a:r>
          </a:p>
        </p:txBody>
      </p:sp>
      <p:sp>
        <p:nvSpPr>
          <p:cNvPr id="23" name="TextBox 22">
            <a:extLst>
              <a:ext uri="{FF2B5EF4-FFF2-40B4-BE49-F238E27FC236}">
                <a16:creationId xmlns:a16="http://schemas.microsoft.com/office/drawing/2014/main" id="{55A28A18-5388-4EE9-A9DA-1739B29E376E}"/>
              </a:ext>
            </a:extLst>
          </p:cNvPr>
          <p:cNvSpPr txBox="1"/>
          <p:nvPr/>
        </p:nvSpPr>
        <p:spPr>
          <a:xfrm>
            <a:off x="2498231" y="519177"/>
            <a:ext cx="7610738" cy="707886"/>
          </a:xfrm>
          <a:prstGeom prst="rect">
            <a:avLst/>
          </a:prstGeom>
          <a:noFill/>
        </p:spPr>
        <p:txBody>
          <a:bodyPr wrap="none" rtlCol="0">
            <a:spAutoFit/>
          </a:bodyPr>
          <a:lstStyle/>
          <a:p>
            <a:r>
              <a:rPr lang="es-MX" sz="4000" dirty="0"/>
              <a:t>No dejes de visitar mis otros perfiles</a:t>
            </a:r>
          </a:p>
        </p:txBody>
      </p:sp>
    </p:spTree>
    <p:extLst>
      <p:ext uri="{BB962C8B-B14F-4D97-AF65-F5344CB8AC3E}">
        <p14:creationId xmlns:p14="http://schemas.microsoft.com/office/powerpoint/2010/main" val="2929423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3D7DDD3-8D93-4FAC-B7C4-9C9343DA48A2}"/>
              </a:ext>
            </a:extLst>
          </p:cNvPr>
          <p:cNvPicPr>
            <a:picLocks/>
          </p:cNvPicPr>
          <p:nvPr/>
        </p:nvPicPr>
        <p:blipFill>
          <a:blip r:embed="rId2"/>
          <a:stretch>
            <a:fillRect/>
          </a:stretch>
        </p:blipFill>
        <p:spPr>
          <a:xfrm>
            <a:off x="237953" y="5629995"/>
            <a:ext cx="720000" cy="720000"/>
          </a:xfrm>
          <a:prstGeom prst="rect">
            <a:avLst/>
          </a:prstGeom>
        </p:spPr>
      </p:pic>
      <p:pic>
        <p:nvPicPr>
          <p:cNvPr id="15" name="Picture 14">
            <a:extLst>
              <a:ext uri="{FF2B5EF4-FFF2-40B4-BE49-F238E27FC236}">
                <a16:creationId xmlns:a16="http://schemas.microsoft.com/office/drawing/2014/main" id="{F0D94ED3-7DB8-468A-9B55-D67C2A30868F}"/>
              </a:ext>
            </a:extLst>
          </p:cNvPr>
          <p:cNvPicPr>
            <a:picLocks/>
          </p:cNvPicPr>
          <p:nvPr/>
        </p:nvPicPr>
        <p:blipFill>
          <a:blip r:embed="rId3"/>
          <a:stretch>
            <a:fillRect/>
          </a:stretch>
        </p:blipFill>
        <p:spPr>
          <a:xfrm>
            <a:off x="237953" y="1494488"/>
            <a:ext cx="720000" cy="720000"/>
          </a:xfrm>
          <a:prstGeom prst="rect">
            <a:avLst/>
          </a:prstGeom>
        </p:spPr>
      </p:pic>
      <p:pic>
        <p:nvPicPr>
          <p:cNvPr id="17" name="Picture 16">
            <a:extLst>
              <a:ext uri="{FF2B5EF4-FFF2-40B4-BE49-F238E27FC236}">
                <a16:creationId xmlns:a16="http://schemas.microsoft.com/office/drawing/2014/main" id="{1AD771D7-B5A7-4FDA-BC2E-8DBED063F025}"/>
              </a:ext>
            </a:extLst>
          </p:cNvPr>
          <p:cNvPicPr>
            <a:picLocks/>
          </p:cNvPicPr>
          <p:nvPr/>
        </p:nvPicPr>
        <p:blipFill>
          <a:blip r:embed="rId4"/>
          <a:stretch>
            <a:fillRect/>
          </a:stretch>
        </p:blipFill>
        <p:spPr>
          <a:xfrm>
            <a:off x="237953" y="2284654"/>
            <a:ext cx="720000" cy="720000"/>
          </a:xfrm>
          <a:prstGeom prst="rect">
            <a:avLst/>
          </a:prstGeom>
        </p:spPr>
      </p:pic>
      <p:pic>
        <p:nvPicPr>
          <p:cNvPr id="19" name="Picture 18">
            <a:extLst>
              <a:ext uri="{FF2B5EF4-FFF2-40B4-BE49-F238E27FC236}">
                <a16:creationId xmlns:a16="http://schemas.microsoft.com/office/drawing/2014/main" id="{CE99E4F1-2D3C-4825-9E27-47ECF3F631BF}"/>
              </a:ext>
            </a:extLst>
          </p:cNvPr>
          <p:cNvPicPr>
            <a:picLocks/>
          </p:cNvPicPr>
          <p:nvPr/>
        </p:nvPicPr>
        <p:blipFill>
          <a:blip r:embed="rId5"/>
          <a:stretch>
            <a:fillRect/>
          </a:stretch>
        </p:blipFill>
        <p:spPr>
          <a:xfrm>
            <a:off x="234915" y="4758652"/>
            <a:ext cx="720000" cy="720000"/>
          </a:xfrm>
          <a:prstGeom prst="rect">
            <a:avLst/>
          </a:prstGeom>
        </p:spPr>
      </p:pic>
      <p:pic>
        <p:nvPicPr>
          <p:cNvPr id="8200" name="Picture 8" descr="Resultado de imagen para stackoverflow">
            <a:extLst>
              <a:ext uri="{FF2B5EF4-FFF2-40B4-BE49-F238E27FC236}">
                <a16:creationId xmlns:a16="http://schemas.microsoft.com/office/drawing/2014/main" id="{1EF2A0D4-0C3A-4E81-AEF3-FA5B364F6B57}"/>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915" y="3049234"/>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Resultado de imagen para upwork">
            <a:extLst>
              <a:ext uri="{FF2B5EF4-FFF2-40B4-BE49-F238E27FC236}">
                <a16:creationId xmlns:a16="http://schemas.microsoft.com/office/drawing/2014/main" id="{9DB16F5C-D764-4D80-96E8-DF44C3E649D5}"/>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915" y="395732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0" name="AutoShape 22" descr="Resultado de imagen para Udemy">
            <a:extLst>
              <a:ext uri="{FF2B5EF4-FFF2-40B4-BE49-F238E27FC236}">
                <a16:creationId xmlns:a16="http://schemas.microsoft.com/office/drawing/2014/main" id="{1FAE6385-A2E9-45E9-A6FB-6A03873EB49B}"/>
              </a:ext>
            </a:extLst>
          </p:cNvPr>
          <p:cNvSpPr>
            <a:spLocks noChangeArrowheads="1"/>
          </p:cNvSpPr>
          <p:nvPr/>
        </p:nvSpPr>
        <p:spPr bwMode="auto">
          <a:xfrm>
            <a:off x="5943600" y="3276600"/>
            <a:ext cx="720000" cy="720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1" name="TextBox 20">
            <a:extLst>
              <a:ext uri="{FF2B5EF4-FFF2-40B4-BE49-F238E27FC236}">
                <a16:creationId xmlns:a16="http://schemas.microsoft.com/office/drawing/2014/main" id="{9529242C-A428-47C6-AAAE-E0129BA047E4}"/>
              </a:ext>
            </a:extLst>
          </p:cNvPr>
          <p:cNvSpPr txBox="1"/>
          <p:nvPr/>
        </p:nvSpPr>
        <p:spPr>
          <a:xfrm>
            <a:off x="1004166" y="1713663"/>
            <a:ext cx="3561552" cy="461665"/>
          </a:xfrm>
          <a:prstGeom prst="rect">
            <a:avLst/>
          </a:prstGeom>
          <a:noFill/>
        </p:spPr>
        <p:txBody>
          <a:bodyPr wrap="none" rtlCol="0">
            <a:spAutoFit/>
          </a:bodyPr>
          <a:lstStyle/>
          <a:p>
            <a:r>
              <a:rPr lang="es-MX" sz="2400" dirty="0">
                <a:solidFill>
                  <a:srgbClr val="FFFF00"/>
                </a:solidFill>
              </a:rPr>
              <a:t>https://twitter.com/sgrysoft</a:t>
            </a:r>
          </a:p>
        </p:txBody>
      </p:sp>
      <p:sp>
        <p:nvSpPr>
          <p:cNvPr id="34" name="TextBox 33">
            <a:extLst>
              <a:ext uri="{FF2B5EF4-FFF2-40B4-BE49-F238E27FC236}">
                <a16:creationId xmlns:a16="http://schemas.microsoft.com/office/drawing/2014/main" id="{696AD577-2F66-41AC-9127-B4F634008D9E}"/>
              </a:ext>
            </a:extLst>
          </p:cNvPr>
          <p:cNvSpPr txBox="1"/>
          <p:nvPr/>
        </p:nvSpPr>
        <p:spPr>
          <a:xfrm>
            <a:off x="1004166" y="2413822"/>
            <a:ext cx="4575099" cy="461665"/>
          </a:xfrm>
          <a:prstGeom prst="rect">
            <a:avLst/>
          </a:prstGeom>
          <a:noFill/>
        </p:spPr>
        <p:txBody>
          <a:bodyPr wrap="none" rtlCol="0">
            <a:spAutoFit/>
          </a:bodyPr>
          <a:lstStyle/>
          <a:p>
            <a:r>
              <a:rPr lang="es-MX" sz="2400" dirty="0">
                <a:solidFill>
                  <a:srgbClr val="FFFF00"/>
                </a:solidFill>
              </a:rPr>
              <a:t>https://www.youtube.com/sgrysoft</a:t>
            </a:r>
          </a:p>
        </p:txBody>
      </p:sp>
      <p:sp>
        <p:nvSpPr>
          <p:cNvPr id="35" name="TextBox 34">
            <a:extLst>
              <a:ext uri="{FF2B5EF4-FFF2-40B4-BE49-F238E27FC236}">
                <a16:creationId xmlns:a16="http://schemas.microsoft.com/office/drawing/2014/main" id="{0C8903EC-E4B9-4613-BD6C-0FE2265D0917}"/>
              </a:ext>
            </a:extLst>
          </p:cNvPr>
          <p:cNvSpPr txBox="1"/>
          <p:nvPr/>
        </p:nvSpPr>
        <p:spPr>
          <a:xfrm>
            <a:off x="1036851" y="3214732"/>
            <a:ext cx="6838732" cy="461665"/>
          </a:xfrm>
          <a:prstGeom prst="rect">
            <a:avLst/>
          </a:prstGeom>
          <a:noFill/>
        </p:spPr>
        <p:txBody>
          <a:bodyPr wrap="none" rtlCol="0">
            <a:spAutoFit/>
          </a:bodyPr>
          <a:lstStyle/>
          <a:p>
            <a:r>
              <a:rPr lang="es-MX" sz="2400" dirty="0">
                <a:solidFill>
                  <a:srgbClr val="FFFF00"/>
                </a:solidFill>
              </a:rPr>
              <a:t>https://es.stackoverflow.com/users/49381/sgermosen</a:t>
            </a:r>
          </a:p>
        </p:txBody>
      </p:sp>
      <p:sp>
        <p:nvSpPr>
          <p:cNvPr id="36" name="TextBox 35">
            <a:extLst>
              <a:ext uri="{FF2B5EF4-FFF2-40B4-BE49-F238E27FC236}">
                <a16:creationId xmlns:a16="http://schemas.microsoft.com/office/drawing/2014/main" id="{16EB7D7D-7EC3-41CD-B90A-7A07AD6D0A19}"/>
              </a:ext>
            </a:extLst>
          </p:cNvPr>
          <p:cNvSpPr txBox="1"/>
          <p:nvPr/>
        </p:nvSpPr>
        <p:spPr>
          <a:xfrm>
            <a:off x="1119178" y="4151537"/>
            <a:ext cx="8948155" cy="461665"/>
          </a:xfrm>
          <a:prstGeom prst="rect">
            <a:avLst/>
          </a:prstGeom>
          <a:noFill/>
        </p:spPr>
        <p:txBody>
          <a:bodyPr wrap="none" rtlCol="0">
            <a:spAutoFit/>
          </a:bodyPr>
          <a:lstStyle/>
          <a:p>
            <a:r>
              <a:rPr lang="es-MX" sz="2400" dirty="0">
                <a:solidFill>
                  <a:srgbClr val="FFFF00"/>
                </a:solidFill>
              </a:rPr>
              <a:t>https://www.upwork.com/o/profiles/users/_~017ad5e81949c57f01/</a:t>
            </a:r>
          </a:p>
        </p:txBody>
      </p:sp>
      <p:sp>
        <p:nvSpPr>
          <p:cNvPr id="37" name="TextBox 36">
            <a:extLst>
              <a:ext uri="{FF2B5EF4-FFF2-40B4-BE49-F238E27FC236}">
                <a16:creationId xmlns:a16="http://schemas.microsoft.com/office/drawing/2014/main" id="{17C77017-1C21-4716-BDD6-20CC80757A4D}"/>
              </a:ext>
            </a:extLst>
          </p:cNvPr>
          <p:cNvSpPr txBox="1"/>
          <p:nvPr/>
        </p:nvSpPr>
        <p:spPr>
          <a:xfrm>
            <a:off x="1136742" y="4933968"/>
            <a:ext cx="2473754" cy="461665"/>
          </a:xfrm>
          <a:prstGeom prst="rect">
            <a:avLst/>
          </a:prstGeom>
          <a:noFill/>
        </p:spPr>
        <p:txBody>
          <a:bodyPr wrap="none" rtlCol="0">
            <a:spAutoFit/>
          </a:bodyPr>
          <a:lstStyle/>
          <a:p>
            <a:r>
              <a:rPr lang="es-MX" sz="2400" dirty="0">
                <a:solidFill>
                  <a:srgbClr val="FFFF00"/>
                </a:solidFill>
              </a:rPr>
              <a:t>https://notasti.com</a:t>
            </a:r>
          </a:p>
        </p:txBody>
      </p:sp>
      <p:sp>
        <p:nvSpPr>
          <p:cNvPr id="38" name="TextBox 37">
            <a:extLst>
              <a:ext uri="{FF2B5EF4-FFF2-40B4-BE49-F238E27FC236}">
                <a16:creationId xmlns:a16="http://schemas.microsoft.com/office/drawing/2014/main" id="{332999D5-D355-4E7D-A23A-2D2BED3FA872}"/>
              </a:ext>
            </a:extLst>
          </p:cNvPr>
          <p:cNvSpPr txBox="1"/>
          <p:nvPr/>
        </p:nvSpPr>
        <p:spPr>
          <a:xfrm>
            <a:off x="1119178" y="5759162"/>
            <a:ext cx="5472332" cy="461665"/>
          </a:xfrm>
          <a:prstGeom prst="rect">
            <a:avLst/>
          </a:prstGeom>
          <a:noFill/>
        </p:spPr>
        <p:txBody>
          <a:bodyPr wrap="none" rtlCol="0">
            <a:spAutoFit/>
          </a:bodyPr>
          <a:lstStyle/>
          <a:p>
            <a:r>
              <a:rPr lang="es-MX" sz="2400" dirty="0">
                <a:solidFill>
                  <a:srgbClr val="FFFF00"/>
                </a:solidFill>
              </a:rPr>
              <a:t>https://www.instagram.com/sgermosen24/</a:t>
            </a:r>
          </a:p>
        </p:txBody>
      </p:sp>
    </p:spTree>
    <p:extLst>
      <p:ext uri="{BB962C8B-B14F-4D97-AF65-F5344CB8AC3E}">
        <p14:creationId xmlns:p14="http://schemas.microsoft.com/office/powerpoint/2010/main" val="143569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DA08A8-A624-4ED2-8F12-BCE4456274AC}"/>
              </a:ext>
            </a:extLst>
          </p:cNvPr>
          <p:cNvPicPr>
            <a:picLocks/>
          </p:cNvPicPr>
          <p:nvPr/>
        </p:nvPicPr>
        <p:blipFill>
          <a:blip r:embed="rId2"/>
          <a:stretch>
            <a:fillRect/>
          </a:stretch>
        </p:blipFill>
        <p:spPr>
          <a:xfrm>
            <a:off x="169006" y="2328415"/>
            <a:ext cx="720000" cy="720000"/>
          </a:xfrm>
          <a:prstGeom prst="rect">
            <a:avLst/>
          </a:prstGeom>
        </p:spPr>
      </p:pic>
      <p:pic>
        <p:nvPicPr>
          <p:cNvPr id="8196" name="Picture 4" descr="Resultado de imagen para paypal icon">
            <a:extLst>
              <a:ext uri="{FF2B5EF4-FFF2-40B4-BE49-F238E27FC236}">
                <a16:creationId xmlns:a16="http://schemas.microsoft.com/office/drawing/2014/main" id="{7F87A3B0-9D75-493B-855D-3C6F50E71B1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06" y="158449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Resultado de imagen para freelancer logo">
            <a:extLst>
              <a:ext uri="{FF2B5EF4-FFF2-40B4-BE49-F238E27FC236}">
                <a16:creationId xmlns:a16="http://schemas.microsoft.com/office/drawing/2014/main" id="{F6952790-F487-4476-9055-286A6933BE0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72" y="5800663"/>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descr="Resultado de imagen para slideshare">
            <a:extLst>
              <a:ext uri="{FF2B5EF4-FFF2-40B4-BE49-F238E27FC236}">
                <a16:creationId xmlns:a16="http://schemas.microsoft.com/office/drawing/2014/main" id="{E7423448-FDEC-4BAA-9D39-14D44A436A4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972" y="4109351"/>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0" name="AutoShape 22" descr="Resultado de imagen para Udemy">
            <a:extLst>
              <a:ext uri="{FF2B5EF4-FFF2-40B4-BE49-F238E27FC236}">
                <a16:creationId xmlns:a16="http://schemas.microsoft.com/office/drawing/2014/main" id="{1FAE6385-A2E9-45E9-A6FB-6A03873EB49B}"/>
              </a:ext>
            </a:extLst>
          </p:cNvPr>
          <p:cNvSpPr>
            <a:spLocks noChangeArrowheads="1"/>
          </p:cNvSpPr>
          <p:nvPr/>
        </p:nvSpPr>
        <p:spPr bwMode="auto">
          <a:xfrm>
            <a:off x="5943600" y="3276600"/>
            <a:ext cx="720000" cy="720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216" name="Picture 24" descr="Resultado de imagen para Udemy">
            <a:extLst>
              <a:ext uri="{FF2B5EF4-FFF2-40B4-BE49-F238E27FC236}">
                <a16:creationId xmlns:a16="http://schemas.microsoft.com/office/drawing/2014/main" id="{B69EE2DD-2B3C-4E86-9D29-AEE6D5B5F51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972" y="499048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218" name="Picture 26" descr="Resultado de imagen para DailyMotion">
            <a:extLst>
              <a:ext uri="{FF2B5EF4-FFF2-40B4-BE49-F238E27FC236}">
                <a16:creationId xmlns:a16="http://schemas.microsoft.com/office/drawing/2014/main" id="{F2254690-ADEC-4FC6-A44E-0B4A3E85D04F}"/>
              </a:ext>
            </a:extLst>
          </p:cNvPr>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972" y="3214732"/>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9529242C-A428-47C6-AAAE-E0129BA047E4}"/>
              </a:ext>
            </a:extLst>
          </p:cNvPr>
          <p:cNvSpPr txBox="1"/>
          <p:nvPr/>
        </p:nvSpPr>
        <p:spPr>
          <a:xfrm>
            <a:off x="1117436" y="1713662"/>
            <a:ext cx="4876078" cy="461665"/>
          </a:xfrm>
          <a:prstGeom prst="rect">
            <a:avLst/>
          </a:prstGeom>
          <a:noFill/>
        </p:spPr>
        <p:txBody>
          <a:bodyPr wrap="none" rtlCol="0">
            <a:spAutoFit/>
          </a:bodyPr>
          <a:lstStyle/>
          <a:p>
            <a:r>
              <a:rPr lang="es-MX" sz="2400" dirty="0">
                <a:solidFill>
                  <a:srgbClr val="FFFF00"/>
                </a:solidFill>
              </a:rPr>
              <a:t>https://www.paypal.me/sgermosen/9</a:t>
            </a:r>
          </a:p>
        </p:txBody>
      </p:sp>
      <p:sp>
        <p:nvSpPr>
          <p:cNvPr id="34" name="TextBox 33">
            <a:extLst>
              <a:ext uri="{FF2B5EF4-FFF2-40B4-BE49-F238E27FC236}">
                <a16:creationId xmlns:a16="http://schemas.microsoft.com/office/drawing/2014/main" id="{696AD577-2F66-41AC-9127-B4F634008D9E}"/>
              </a:ext>
            </a:extLst>
          </p:cNvPr>
          <p:cNvSpPr txBox="1"/>
          <p:nvPr/>
        </p:nvSpPr>
        <p:spPr>
          <a:xfrm>
            <a:off x="1117436" y="2457582"/>
            <a:ext cx="4788619" cy="461665"/>
          </a:xfrm>
          <a:prstGeom prst="rect">
            <a:avLst/>
          </a:prstGeom>
          <a:noFill/>
        </p:spPr>
        <p:txBody>
          <a:bodyPr wrap="none" rtlCol="0">
            <a:spAutoFit/>
          </a:bodyPr>
          <a:lstStyle/>
          <a:p>
            <a:r>
              <a:rPr lang="es-MX" sz="2400" dirty="0">
                <a:solidFill>
                  <a:srgbClr val="FFFF00"/>
                </a:solidFill>
              </a:rPr>
              <a:t>https://plus.google.com/+StarlingGR</a:t>
            </a:r>
          </a:p>
        </p:txBody>
      </p:sp>
      <p:sp>
        <p:nvSpPr>
          <p:cNvPr id="35" name="TextBox 34">
            <a:extLst>
              <a:ext uri="{FF2B5EF4-FFF2-40B4-BE49-F238E27FC236}">
                <a16:creationId xmlns:a16="http://schemas.microsoft.com/office/drawing/2014/main" id="{0C8903EC-E4B9-4613-BD6C-0FE2265D0917}"/>
              </a:ext>
            </a:extLst>
          </p:cNvPr>
          <p:cNvSpPr txBox="1"/>
          <p:nvPr/>
        </p:nvSpPr>
        <p:spPr>
          <a:xfrm>
            <a:off x="1117436" y="3408975"/>
            <a:ext cx="5100242" cy="461665"/>
          </a:xfrm>
          <a:prstGeom prst="rect">
            <a:avLst/>
          </a:prstGeom>
          <a:noFill/>
        </p:spPr>
        <p:txBody>
          <a:bodyPr wrap="none" rtlCol="0">
            <a:spAutoFit/>
          </a:bodyPr>
          <a:lstStyle/>
          <a:p>
            <a:r>
              <a:rPr lang="es-MX" sz="2400" dirty="0">
                <a:solidFill>
                  <a:srgbClr val="FFFF00"/>
                </a:solidFill>
              </a:rPr>
              <a:t>http://www.dailymotion.com/sgermosen</a:t>
            </a:r>
          </a:p>
        </p:txBody>
      </p:sp>
      <p:sp>
        <p:nvSpPr>
          <p:cNvPr id="36" name="TextBox 35">
            <a:extLst>
              <a:ext uri="{FF2B5EF4-FFF2-40B4-BE49-F238E27FC236}">
                <a16:creationId xmlns:a16="http://schemas.microsoft.com/office/drawing/2014/main" id="{16EB7D7D-7EC3-41CD-B90A-7A07AD6D0A19}"/>
              </a:ext>
            </a:extLst>
          </p:cNvPr>
          <p:cNvSpPr txBox="1"/>
          <p:nvPr/>
        </p:nvSpPr>
        <p:spPr>
          <a:xfrm>
            <a:off x="1117436" y="4270717"/>
            <a:ext cx="4240648" cy="461665"/>
          </a:xfrm>
          <a:prstGeom prst="rect">
            <a:avLst/>
          </a:prstGeom>
          <a:noFill/>
        </p:spPr>
        <p:txBody>
          <a:bodyPr wrap="none" rtlCol="0">
            <a:spAutoFit/>
          </a:bodyPr>
          <a:lstStyle/>
          <a:p>
            <a:r>
              <a:rPr lang="es-MX" sz="2400" dirty="0">
                <a:solidFill>
                  <a:srgbClr val="FFFF00"/>
                </a:solidFill>
              </a:rPr>
              <a:t>https://es.slideshare.net/sgrysoft</a:t>
            </a:r>
          </a:p>
        </p:txBody>
      </p:sp>
      <p:sp>
        <p:nvSpPr>
          <p:cNvPr id="37" name="TextBox 36">
            <a:extLst>
              <a:ext uri="{FF2B5EF4-FFF2-40B4-BE49-F238E27FC236}">
                <a16:creationId xmlns:a16="http://schemas.microsoft.com/office/drawing/2014/main" id="{17C77017-1C21-4716-BDD6-20CC80757A4D}"/>
              </a:ext>
            </a:extLst>
          </p:cNvPr>
          <p:cNvSpPr txBox="1"/>
          <p:nvPr/>
        </p:nvSpPr>
        <p:spPr>
          <a:xfrm>
            <a:off x="1117436" y="5070871"/>
            <a:ext cx="7320081" cy="461665"/>
          </a:xfrm>
          <a:prstGeom prst="rect">
            <a:avLst/>
          </a:prstGeom>
          <a:noFill/>
        </p:spPr>
        <p:txBody>
          <a:bodyPr wrap="none" rtlCol="0">
            <a:spAutoFit/>
          </a:bodyPr>
          <a:lstStyle/>
          <a:p>
            <a:r>
              <a:rPr lang="es-MX" sz="2400" dirty="0">
                <a:solidFill>
                  <a:srgbClr val="FFFF00"/>
                </a:solidFill>
              </a:rPr>
              <a:t>https://www.udemy.com/user/starling-germosen-reynoso/</a:t>
            </a:r>
          </a:p>
        </p:txBody>
      </p:sp>
      <p:sp>
        <p:nvSpPr>
          <p:cNvPr id="38" name="TextBox 37">
            <a:extLst>
              <a:ext uri="{FF2B5EF4-FFF2-40B4-BE49-F238E27FC236}">
                <a16:creationId xmlns:a16="http://schemas.microsoft.com/office/drawing/2014/main" id="{332999D5-D355-4E7D-A23A-2D2BED3FA872}"/>
              </a:ext>
            </a:extLst>
          </p:cNvPr>
          <p:cNvSpPr txBox="1"/>
          <p:nvPr/>
        </p:nvSpPr>
        <p:spPr>
          <a:xfrm>
            <a:off x="1117436" y="5929830"/>
            <a:ext cx="5861028" cy="461665"/>
          </a:xfrm>
          <a:prstGeom prst="rect">
            <a:avLst/>
          </a:prstGeom>
          <a:noFill/>
        </p:spPr>
        <p:txBody>
          <a:bodyPr wrap="none" rtlCol="0">
            <a:spAutoFit/>
          </a:bodyPr>
          <a:lstStyle/>
          <a:p>
            <a:r>
              <a:rPr lang="es-MX" sz="2400" dirty="0">
                <a:solidFill>
                  <a:srgbClr val="FFFF00"/>
                </a:solidFill>
              </a:rPr>
              <a:t>https://www.freelancer.com/u/sgermosen.html</a:t>
            </a:r>
          </a:p>
        </p:txBody>
      </p:sp>
      <p:pic>
        <p:nvPicPr>
          <p:cNvPr id="3" name="Picture 2">
            <a:extLst>
              <a:ext uri="{FF2B5EF4-FFF2-40B4-BE49-F238E27FC236}">
                <a16:creationId xmlns:a16="http://schemas.microsoft.com/office/drawing/2014/main" id="{24F30E39-7375-40D3-9400-67070D677141}"/>
              </a:ext>
            </a:extLst>
          </p:cNvPr>
          <p:cNvPicPr>
            <a:picLocks noChangeAspect="1"/>
          </p:cNvPicPr>
          <p:nvPr/>
        </p:nvPicPr>
        <p:blipFill>
          <a:blip r:embed="rId8"/>
          <a:stretch>
            <a:fillRect/>
          </a:stretch>
        </p:blipFill>
        <p:spPr>
          <a:xfrm>
            <a:off x="7337728" y="266832"/>
            <a:ext cx="4381500" cy="4381500"/>
          </a:xfrm>
          <a:prstGeom prst="rect">
            <a:avLst/>
          </a:prstGeom>
        </p:spPr>
      </p:pic>
    </p:spTree>
    <p:extLst>
      <p:ext uri="{BB962C8B-B14F-4D97-AF65-F5344CB8AC3E}">
        <p14:creationId xmlns:p14="http://schemas.microsoft.com/office/powerpoint/2010/main" val="407379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3C920-68CC-4DDE-8AB1-D3ECDEA2520F}"/>
              </a:ext>
            </a:extLst>
          </p:cNvPr>
          <p:cNvSpPr>
            <a:spLocks noGrp="1"/>
          </p:cNvSpPr>
          <p:nvPr>
            <p:ph type="title"/>
          </p:nvPr>
        </p:nvSpPr>
        <p:spPr/>
        <p:txBody>
          <a:bodyPr/>
          <a:lstStyle/>
          <a:p>
            <a:endParaRPr lang="es-DO" dirty="0"/>
          </a:p>
        </p:txBody>
      </p:sp>
      <p:sp>
        <p:nvSpPr>
          <p:cNvPr id="3" name="Content Placeholder 2">
            <a:extLst>
              <a:ext uri="{FF2B5EF4-FFF2-40B4-BE49-F238E27FC236}">
                <a16:creationId xmlns:a16="http://schemas.microsoft.com/office/drawing/2014/main" id="{563EF6AC-D8EE-4D00-89CB-E3067F862264}"/>
              </a:ext>
            </a:extLst>
          </p:cNvPr>
          <p:cNvSpPr>
            <a:spLocks noGrp="1"/>
          </p:cNvSpPr>
          <p:nvPr>
            <p:ph idx="1"/>
          </p:nvPr>
        </p:nvSpPr>
        <p:spPr>
          <a:xfrm>
            <a:off x="1141412" y="2249487"/>
            <a:ext cx="9905999" cy="4071800"/>
          </a:xfrm>
        </p:spPr>
        <p:txBody>
          <a:bodyPr>
            <a:normAutofit fontScale="92500"/>
          </a:bodyPr>
          <a:lstStyle/>
          <a:p>
            <a:pPr marL="0" indent="0" algn="just">
              <a:buNone/>
            </a:pPr>
            <a:r>
              <a:rPr lang="es-DO" dirty="0"/>
              <a:t>La evolución que han sufrido muchos inventos en las ultimas décadas es impresionante, a tal nivel de que algunos teóricos se preguntan, si en los últimos 50 años la humanidad tuvo contacto con alguna especie superior que nos catapulto en conocimiento, debido a que el salto y la evolución tecnología que hemos vivido, fue bastante lento durante mas de 40 mil años y de repente demasiado acelerado.</a:t>
            </a:r>
            <a:br>
              <a:rPr lang="es-DO" dirty="0"/>
            </a:br>
            <a:br>
              <a:rPr lang="es-DO" dirty="0"/>
            </a:br>
            <a:r>
              <a:rPr lang="es-DO" dirty="0"/>
              <a:t>Por supuesto, esto no es mas que teorías conspirativas </a:t>
            </a:r>
            <a:r>
              <a:rPr lang="es-DO" dirty="0">
                <a:sym typeface="Wingdings" panose="05000000000000000000" pitchFamily="2" charset="2"/>
              </a:rPr>
              <a:t> veamos algunos ejemplos de tecnologías del ayer y con que podríamos compararlo el día de hoy.</a:t>
            </a:r>
            <a:endParaRPr lang="es-DO" dirty="0"/>
          </a:p>
        </p:txBody>
      </p:sp>
    </p:spTree>
    <p:extLst>
      <p:ext uri="{BB962C8B-B14F-4D97-AF65-F5344CB8AC3E}">
        <p14:creationId xmlns:p14="http://schemas.microsoft.com/office/powerpoint/2010/main" val="226447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16AAC-3D1C-4C1F-BB19-5FDC960094EC}"/>
              </a:ext>
            </a:extLst>
          </p:cNvPr>
          <p:cNvSpPr>
            <a:spLocks noGrp="1"/>
          </p:cNvSpPr>
          <p:nvPr>
            <p:ph type="title"/>
          </p:nvPr>
        </p:nvSpPr>
        <p:spPr/>
        <p:txBody>
          <a:bodyPr/>
          <a:lstStyle/>
          <a:p>
            <a:endParaRPr lang="es-MX" dirty="0"/>
          </a:p>
        </p:txBody>
      </p:sp>
      <p:sp>
        <p:nvSpPr>
          <p:cNvPr id="3" name="Content Placeholder 2">
            <a:extLst>
              <a:ext uri="{FF2B5EF4-FFF2-40B4-BE49-F238E27FC236}">
                <a16:creationId xmlns:a16="http://schemas.microsoft.com/office/drawing/2014/main" id="{27DC10A5-D2D8-4614-B5E8-4F83E485F0F0}"/>
              </a:ext>
            </a:extLst>
          </p:cNvPr>
          <p:cNvSpPr>
            <a:spLocks noGrp="1"/>
          </p:cNvSpPr>
          <p:nvPr>
            <p:ph idx="1"/>
          </p:nvPr>
        </p:nvSpPr>
        <p:spPr/>
        <p:txBody>
          <a:bodyPr/>
          <a:lstStyle/>
          <a:p>
            <a:pPr marL="0" indent="0" algn="just">
              <a:buNone/>
            </a:pPr>
            <a:r>
              <a:rPr lang="es-MX" dirty="0"/>
              <a:t>Para diferenciar el trabajo presentado del de los demás, se decidió basarnos en, aparatos tecnológicos antiguos y compararlo con software que hoy en día reemplazan esa función, en lugar de comparar aparatos antiguos con aparatos modernos, que ya es un tema un tanto cliché.</a:t>
            </a:r>
          </a:p>
        </p:txBody>
      </p:sp>
    </p:spTree>
    <p:extLst>
      <p:ext uri="{BB962C8B-B14F-4D97-AF65-F5344CB8AC3E}">
        <p14:creationId xmlns:p14="http://schemas.microsoft.com/office/powerpoint/2010/main" val="425753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87B2-510B-4258-B82B-71F3B3157891}"/>
              </a:ext>
            </a:extLst>
          </p:cNvPr>
          <p:cNvSpPr>
            <a:spLocks noGrp="1"/>
          </p:cNvSpPr>
          <p:nvPr>
            <p:ph type="title"/>
          </p:nvPr>
        </p:nvSpPr>
        <p:spPr>
          <a:xfrm>
            <a:off x="168102" y="224511"/>
            <a:ext cx="9905998" cy="1478570"/>
          </a:xfrm>
        </p:spPr>
        <p:txBody>
          <a:bodyPr/>
          <a:lstStyle/>
          <a:p>
            <a:r>
              <a:rPr lang="es-DO" b="1" dirty="0"/>
              <a:t>El telégrafo</a:t>
            </a:r>
            <a:endParaRPr lang="es-DO" dirty="0"/>
          </a:p>
        </p:txBody>
      </p:sp>
      <p:sp>
        <p:nvSpPr>
          <p:cNvPr id="3" name="Content Placeholder 2">
            <a:extLst>
              <a:ext uri="{FF2B5EF4-FFF2-40B4-BE49-F238E27FC236}">
                <a16:creationId xmlns:a16="http://schemas.microsoft.com/office/drawing/2014/main" id="{A1FDDD8F-C1B4-4AB3-B06C-B02D19438B46}"/>
              </a:ext>
            </a:extLst>
          </p:cNvPr>
          <p:cNvSpPr>
            <a:spLocks noGrp="1"/>
          </p:cNvSpPr>
          <p:nvPr>
            <p:ph idx="1"/>
          </p:nvPr>
        </p:nvSpPr>
        <p:spPr>
          <a:xfrm>
            <a:off x="168102" y="1526049"/>
            <a:ext cx="6429646" cy="3541714"/>
          </a:xfrm>
        </p:spPr>
        <p:txBody>
          <a:bodyPr/>
          <a:lstStyle/>
          <a:p>
            <a:pPr marL="0" indent="0" algn="just">
              <a:buNone/>
            </a:pPr>
            <a:r>
              <a:rPr lang="es-DO" dirty="0"/>
              <a:t>Es un dispositivo que utiliza señales eléctricas para la transmisión de mensajes de texto codificados, mediante líneas alámbricas o radiales.</a:t>
            </a:r>
          </a:p>
        </p:txBody>
      </p:sp>
      <p:pic>
        <p:nvPicPr>
          <p:cNvPr id="2050" name="Picture 2" descr="http://recuerdosdepandora.com/wp-content/uploads/2011/01/primer-telegrafo.jpg">
            <a:extLst>
              <a:ext uri="{FF2B5EF4-FFF2-40B4-BE49-F238E27FC236}">
                <a16:creationId xmlns:a16="http://schemas.microsoft.com/office/drawing/2014/main" id="{A7C23ED6-A4E1-469E-98C9-C271EE294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02" y="3222778"/>
            <a:ext cx="4762500" cy="348761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1BB5AC70-B25D-472B-AAFD-064C4F6DA97D}"/>
              </a:ext>
            </a:extLst>
          </p:cNvPr>
          <p:cNvSpPr txBox="1">
            <a:spLocks/>
          </p:cNvSpPr>
          <p:nvPr/>
        </p:nvSpPr>
        <p:spPr>
          <a:xfrm>
            <a:off x="6920086" y="1505743"/>
            <a:ext cx="5103811"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s-DO" dirty="0"/>
              <a:t>Es el medio de comunicación que guarda mayor similitud con lo que fue el telégrafo, debido al modo de funcionamiento.</a:t>
            </a:r>
          </a:p>
        </p:txBody>
      </p:sp>
      <p:sp>
        <p:nvSpPr>
          <p:cNvPr id="6" name="AutoShape 2" descr="Resultado de imagen para twitter">
            <a:extLst>
              <a:ext uri="{FF2B5EF4-FFF2-40B4-BE49-F238E27FC236}">
                <a16:creationId xmlns:a16="http://schemas.microsoft.com/office/drawing/2014/main" id="{72AEF2E4-3428-40B8-9882-C19D895B5E1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DO"/>
          </a:p>
        </p:txBody>
      </p:sp>
      <p:pic>
        <p:nvPicPr>
          <p:cNvPr id="7" name="Picture 4" descr="https://ton.twimg.com/dtc/404520ae-a6d5-4d20-a168-babac49d182e/_static/imgs/twitterdev_gear.png">
            <a:extLst>
              <a:ext uri="{FF2B5EF4-FFF2-40B4-BE49-F238E27FC236}">
                <a16:creationId xmlns:a16="http://schemas.microsoft.com/office/drawing/2014/main" id="{41B16D65-0334-4AC9-A1E6-DFE1F9AAE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1291" y="3222778"/>
            <a:ext cx="3581400" cy="35814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6DF58104-B5A8-41C6-A740-1936328411A9}"/>
              </a:ext>
            </a:extLst>
          </p:cNvPr>
          <p:cNvSpPr txBox="1">
            <a:spLocks/>
          </p:cNvSpPr>
          <p:nvPr/>
        </p:nvSpPr>
        <p:spPr>
          <a:xfrm>
            <a:off x="6920086" y="293733"/>
            <a:ext cx="40354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DO" b="1" dirty="0" err="1"/>
              <a:t>twitter</a:t>
            </a:r>
            <a:endParaRPr lang="es-DO" dirty="0"/>
          </a:p>
        </p:txBody>
      </p:sp>
    </p:spTree>
    <p:extLst>
      <p:ext uri="{BB962C8B-B14F-4D97-AF65-F5344CB8AC3E}">
        <p14:creationId xmlns:p14="http://schemas.microsoft.com/office/powerpoint/2010/main" val="438736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D274-F40B-4603-A283-71E466492186}"/>
              </a:ext>
            </a:extLst>
          </p:cNvPr>
          <p:cNvSpPr>
            <a:spLocks noGrp="1"/>
          </p:cNvSpPr>
          <p:nvPr>
            <p:ph type="title"/>
          </p:nvPr>
        </p:nvSpPr>
        <p:spPr>
          <a:xfrm>
            <a:off x="325487" y="393435"/>
            <a:ext cx="9905998" cy="1478570"/>
          </a:xfrm>
        </p:spPr>
        <p:txBody>
          <a:bodyPr/>
          <a:lstStyle/>
          <a:p>
            <a:r>
              <a:rPr lang="es-DO" dirty="0"/>
              <a:t>La </a:t>
            </a:r>
            <a:r>
              <a:rPr lang="es-DO" dirty="0" err="1"/>
              <a:t>vitrola</a:t>
            </a:r>
            <a:endParaRPr lang="es-DO" dirty="0"/>
          </a:p>
        </p:txBody>
      </p:sp>
      <p:sp>
        <p:nvSpPr>
          <p:cNvPr id="3" name="Content Placeholder 2">
            <a:extLst>
              <a:ext uri="{FF2B5EF4-FFF2-40B4-BE49-F238E27FC236}">
                <a16:creationId xmlns:a16="http://schemas.microsoft.com/office/drawing/2014/main" id="{D27B7E01-110B-4380-B52E-9C6A93FFCDE6}"/>
              </a:ext>
            </a:extLst>
          </p:cNvPr>
          <p:cNvSpPr>
            <a:spLocks noGrp="1"/>
          </p:cNvSpPr>
          <p:nvPr>
            <p:ph idx="1"/>
          </p:nvPr>
        </p:nvSpPr>
        <p:spPr>
          <a:xfrm>
            <a:off x="325486" y="1555194"/>
            <a:ext cx="5203117" cy="3541714"/>
          </a:xfrm>
        </p:spPr>
        <p:txBody>
          <a:bodyPr/>
          <a:lstStyle/>
          <a:p>
            <a:pPr marL="0" indent="0" algn="just">
              <a:buNone/>
            </a:pPr>
            <a:r>
              <a:rPr lang="es-DO" dirty="0"/>
              <a:t>Es un antiguo reproductor de música que funcionaba a cuerda (sin electricidad). Fue toda una novedad en el siglo pasado.</a:t>
            </a:r>
          </a:p>
        </p:txBody>
      </p:sp>
      <p:pic>
        <p:nvPicPr>
          <p:cNvPr id="4098" name="Picture 2" descr="https://encrypted-tbn3.gstatic.com/images?q=tbn:ANd9GcRa7a5-deWDchM3M6XXkQl3v2f9PL92I-UmBm6jmSA7RqW_9tn3DQ">
            <a:extLst>
              <a:ext uri="{FF2B5EF4-FFF2-40B4-BE49-F238E27FC236}">
                <a16:creationId xmlns:a16="http://schemas.microsoft.com/office/drawing/2014/main" id="{02BF5515-DB23-416F-A48B-CA793F418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84" y="3528104"/>
            <a:ext cx="4330921" cy="321737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470DA9E1-8C8B-4CA1-A1A2-A85E4500BAEB}"/>
              </a:ext>
            </a:extLst>
          </p:cNvPr>
          <p:cNvSpPr txBox="1">
            <a:spLocks/>
          </p:cNvSpPr>
          <p:nvPr/>
        </p:nvSpPr>
        <p:spPr>
          <a:xfrm>
            <a:off x="5876667" y="875305"/>
            <a:ext cx="5986669" cy="51483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Spotify</a:t>
            </a:r>
            <a:endParaRPr lang="es-DO" dirty="0"/>
          </a:p>
        </p:txBody>
      </p:sp>
      <p:sp>
        <p:nvSpPr>
          <p:cNvPr id="6" name="Content Placeholder 2">
            <a:extLst>
              <a:ext uri="{FF2B5EF4-FFF2-40B4-BE49-F238E27FC236}">
                <a16:creationId xmlns:a16="http://schemas.microsoft.com/office/drawing/2014/main" id="{3A287617-D627-4373-9B7F-0D33C8464BD0}"/>
              </a:ext>
            </a:extLst>
          </p:cNvPr>
          <p:cNvSpPr txBox="1">
            <a:spLocks/>
          </p:cNvSpPr>
          <p:nvPr/>
        </p:nvSpPr>
        <p:spPr>
          <a:xfrm>
            <a:off x="5936566" y="1582258"/>
            <a:ext cx="6151854"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s-MX" dirty="0"/>
              <a:t>Es una herramienta de distribución de música, que permite reproducir millones de canciones en listas de reproducción dependiendo de nuestros gustos musicales.</a:t>
            </a:r>
          </a:p>
        </p:txBody>
      </p:sp>
      <p:pic>
        <p:nvPicPr>
          <p:cNvPr id="7" name="Picture 2" descr="https://articles-images.sftcdn.net/wp-content/uploads/sites/2/2016/05/spotify-headsets-1024x576.jpg">
            <a:extLst>
              <a:ext uri="{FF2B5EF4-FFF2-40B4-BE49-F238E27FC236}">
                <a16:creationId xmlns:a16="http://schemas.microsoft.com/office/drawing/2014/main" id="{3A956949-C880-4C59-92FD-9C5C78D70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082" y="3601329"/>
            <a:ext cx="4735254" cy="3070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857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774D-033B-491E-8C7E-DBF12A2D94B1}"/>
              </a:ext>
            </a:extLst>
          </p:cNvPr>
          <p:cNvSpPr>
            <a:spLocks noGrp="1"/>
          </p:cNvSpPr>
          <p:nvPr>
            <p:ph type="title"/>
          </p:nvPr>
        </p:nvSpPr>
        <p:spPr>
          <a:xfrm>
            <a:off x="136663" y="0"/>
            <a:ext cx="9905998" cy="1478570"/>
          </a:xfrm>
        </p:spPr>
        <p:txBody>
          <a:bodyPr/>
          <a:lstStyle/>
          <a:p>
            <a:r>
              <a:rPr lang="es-MX" dirty="0"/>
              <a:t> Las calculadoras</a:t>
            </a:r>
          </a:p>
        </p:txBody>
      </p:sp>
      <p:sp>
        <p:nvSpPr>
          <p:cNvPr id="3" name="Content Placeholder 2">
            <a:extLst>
              <a:ext uri="{FF2B5EF4-FFF2-40B4-BE49-F238E27FC236}">
                <a16:creationId xmlns:a16="http://schemas.microsoft.com/office/drawing/2014/main" id="{15944A8E-6C6C-4621-8360-004046FF30FC}"/>
              </a:ext>
            </a:extLst>
          </p:cNvPr>
          <p:cNvSpPr>
            <a:spLocks noGrp="1"/>
          </p:cNvSpPr>
          <p:nvPr>
            <p:ph idx="1"/>
          </p:nvPr>
        </p:nvSpPr>
        <p:spPr>
          <a:xfrm>
            <a:off x="309490" y="1280160"/>
            <a:ext cx="4589673" cy="4511041"/>
          </a:xfrm>
        </p:spPr>
        <p:txBody>
          <a:bodyPr/>
          <a:lstStyle/>
          <a:p>
            <a:pPr marL="0" indent="0" algn="just">
              <a:buNone/>
            </a:pPr>
            <a:r>
              <a:rPr lang="es-MX" dirty="0"/>
              <a:t>Eran artefactos que servían para  resolver operaciones, las cuales antes eran muy pesadas grandes y la mayoría de madera</a:t>
            </a:r>
          </a:p>
        </p:txBody>
      </p:sp>
      <p:pic>
        <p:nvPicPr>
          <p:cNvPr id="1026" name="Picture 2" descr="http://www.dogguie.net/wp-content/uploads/2011/01/calculadoras-antiguas-6.jpg">
            <a:extLst>
              <a:ext uri="{FF2B5EF4-FFF2-40B4-BE49-F238E27FC236}">
                <a16:creationId xmlns:a16="http://schemas.microsoft.com/office/drawing/2014/main" id="{F33E1BB4-B92F-44DC-A02E-E47353272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63" y="3405395"/>
            <a:ext cx="4762500" cy="328115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E97E5C32-57D0-4E43-8B00-0523EB8A4B5C}"/>
              </a:ext>
            </a:extLst>
          </p:cNvPr>
          <p:cNvSpPr txBox="1">
            <a:spLocks/>
          </p:cNvSpPr>
          <p:nvPr/>
        </p:nvSpPr>
        <p:spPr>
          <a:xfrm>
            <a:off x="7836880" y="0"/>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MX" dirty="0" err="1"/>
              <a:t>wolfram</a:t>
            </a:r>
            <a:endParaRPr lang="es-MX" dirty="0"/>
          </a:p>
        </p:txBody>
      </p:sp>
      <p:sp>
        <p:nvSpPr>
          <p:cNvPr id="6" name="Content Placeholder 2">
            <a:extLst>
              <a:ext uri="{FF2B5EF4-FFF2-40B4-BE49-F238E27FC236}">
                <a16:creationId xmlns:a16="http://schemas.microsoft.com/office/drawing/2014/main" id="{770A73D2-E9D8-4303-8B09-99240C1C0C4B}"/>
              </a:ext>
            </a:extLst>
          </p:cNvPr>
          <p:cNvSpPr txBox="1">
            <a:spLocks/>
          </p:cNvSpPr>
          <p:nvPr/>
        </p:nvSpPr>
        <p:spPr>
          <a:xfrm>
            <a:off x="6558523" y="1280160"/>
            <a:ext cx="5349996"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s-MX" dirty="0"/>
              <a:t>Es una aplicación web y recientemente un app móvil, que permite resolver ecuaciones, formulas y operaciones matemáticas de cualquier tipo.</a:t>
            </a:r>
          </a:p>
        </p:txBody>
      </p:sp>
      <p:pic>
        <p:nvPicPr>
          <p:cNvPr id="7" name="Picture 2" descr="http://descargar.info/wp-content/uploads/2013/05/wolfram-alpha.png">
            <a:extLst>
              <a:ext uri="{FF2B5EF4-FFF2-40B4-BE49-F238E27FC236}">
                <a16:creationId xmlns:a16="http://schemas.microsoft.com/office/drawing/2014/main" id="{6DCDAC07-1D2E-4FDC-AF8B-DE78541151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6021" y="3405395"/>
            <a:ext cx="57150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76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774D-033B-491E-8C7E-DBF12A2D94B1}"/>
              </a:ext>
            </a:extLst>
          </p:cNvPr>
          <p:cNvSpPr>
            <a:spLocks noGrp="1"/>
          </p:cNvSpPr>
          <p:nvPr>
            <p:ph type="title"/>
          </p:nvPr>
        </p:nvSpPr>
        <p:spPr>
          <a:xfrm>
            <a:off x="202991" y="168812"/>
            <a:ext cx="4952999" cy="1140945"/>
          </a:xfrm>
        </p:spPr>
        <p:txBody>
          <a:bodyPr/>
          <a:lstStyle/>
          <a:p>
            <a:r>
              <a:rPr lang="es-MX" dirty="0"/>
              <a:t> Reloj de cuerda</a:t>
            </a:r>
          </a:p>
        </p:txBody>
      </p:sp>
      <p:sp>
        <p:nvSpPr>
          <p:cNvPr id="3" name="Content Placeholder 2">
            <a:extLst>
              <a:ext uri="{FF2B5EF4-FFF2-40B4-BE49-F238E27FC236}">
                <a16:creationId xmlns:a16="http://schemas.microsoft.com/office/drawing/2014/main" id="{15944A8E-6C6C-4621-8360-004046FF30FC}"/>
              </a:ext>
            </a:extLst>
          </p:cNvPr>
          <p:cNvSpPr>
            <a:spLocks noGrp="1"/>
          </p:cNvSpPr>
          <p:nvPr>
            <p:ph idx="1"/>
          </p:nvPr>
        </p:nvSpPr>
        <p:spPr>
          <a:xfrm>
            <a:off x="311419" y="1025598"/>
            <a:ext cx="5130322" cy="3541714"/>
          </a:xfrm>
        </p:spPr>
        <p:txBody>
          <a:bodyPr/>
          <a:lstStyle/>
          <a:p>
            <a:pPr marL="0" indent="0" algn="just">
              <a:buNone/>
            </a:pPr>
            <a:r>
              <a:rPr lang="es-MX" dirty="0"/>
              <a:t>Era un aparato que servía para mirara la hora el cual funcionaba dándole vueltas a una pequeña manivela que estaba a su lado.</a:t>
            </a:r>
          </a:p>
        </p:txBody>
      </p:sp>
      <p:pic>
        <p:nvPicPr>
          <p:cNvPr id="4098" name="Picture 2" descr="http://cloud10.todocoleccion.online/relojes-antiguos-bolsillo/tc/2010/04/13/18699648.jpg">
            <a:extLst>
              <a:ext uri="{FF2B5EF4-FFF2-40B4-BE49-F238E27FC236}">
                <a16:creationId xmlns:a16="http://schemas.microsoft.com/office/drawing/2014/main" id="{74E91659-046C-48F8-884A-843F6FFAD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991" y="3024554"/>
            <a:ext cx="5238750" cy="366530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D9387A5-F782-46F0-8844-B2AD861ABF60}"/>
              </a:ext>
            </a:extLst>
          </p:cNvPr>
          <p:cNvSpPr txBox="1">
            <a:spLocks/>
          </p:cNvSpPr>
          <p:nvPr/>
        </p:nvSpPr>
        <p:spPr>
          <a:xfrm>
            <a:off x="5751231" y="84405"/>
            <a:ext cx="9905998" cy="13097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MX" dirty="0" err="1"/>
              <a:t>Sleep</a:t>
            </a:r>
            <a:r>
              <a:rPr lang="es-MX" dirty="0"/>
              <a:t> </a:t>
            </a:r>
            <a:r>
              <a:rPr lang="es-MX" dirty="0" err="1"/>
              <a:t>Better</a:t>
            </a:r>
            <a:endParaRPr lang="es-MX" dirty="0"/>
          </a:p>
        </p:txBody>
      </p:sp>
      <p:sp>
        <p:nvSpPr>
          <p:cNvPr id="6" name="Content Placeholder 2">
            <a:extLst>
              <a:ext uri="{FF2B5EF4-FFF2-40B4-BE49-F238E27FC236}">
                <a16:creationId xmlns:a16="http://schemas.microsoft.com/office/drawing/2014/main" id="{434C0400-6D66-409C-B349-50B0F74A48DF}"/>
              </a:ext>
            </a:extLst>
          </p:cNvPr>
          <p:cNvSpPr txBox="1">
            <a:spLocks/>
          </p:cNvSpPr>
          <p:nvPr/>
        </p:nvSpPr>
        <p:spPr>
          <a:xfrm>
            <a:off x="5751231" y="1025598"/>
            <a:ext cx="5497242"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s-MX" dirty="0"/>
              <a:t>Es una aplicación que no solo sirve para dar la hora, sino también para medir el sueño.</a:t>
            </a:r>
          </a:p>
        </p:txBody>
      </p:sp>
      <p:pic>
        <p:nvPicPr>
          <p:cNvPr id="7" name="Picture 4" descr="Resultado de imagen para medir el sueño app">
            <a:extLst>
              <a:ext uri="{FF2B5EF4-FFF2-40B4-BE49-F238E27FC236}">
                <a16:creationId xmlns:a16="http://schemas.microsoft.com/office/drawing/2014/main" id="{D6A55949-6C24-403B-8CFB-B0C73C77F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231" y="3024554"/>
            <a:ext cx="6328954" cy="372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27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774D-033B-491E-8C7E-DBF12A2D94B1}"/>
              </a:ext>
            </a:extLst>
          </p:cNvPr>
          <p:cNvSpPr>
            <a:spLocks noGrp="1"/>
          </p:cNvSpPr>
          <p:nvPr>
            <p:ph type="title"/>
          </p:nvPr>
        </p:nvSpPr>
        <p:spPr>
          <a:xfrm>
            <a:off x="0" y="0"/>
            <a:ext cx="9905998" cy="1478570"/>
          </a:xfrm>
        </p:spPr>
        <p:txBody>
          <a:bodyPr/>
          <a:lstStyle/>
          <a:p>
            <a:r>
              <a:rPr lang="es-MX" dirty="0"/>
              <a:t> El televisor blanco y negro</a:t>
            </a:r>
          </a:p>
        </p:txBody>
      </p:sp>
      <p:sp>
        <p:nvSpPr>
          <p:cNvPr id="3" name="Content Placeholder 2">
            <a:extLst>
              <a:ext uri="{FF2B5EF4-FFF2-40B4-BE49-F238E27FC236}">
                <a16:creationId xmlns:a16="http://schemas.microsoft.com/office/drawing/2014/main" id="{15944A8E-6C6C-4621-8360-004046FF30FC}"/>
              </a:ext>
            </a:extLst>
          </p:cNvPr>
          <p:cNvSpPr>
            <a:spLocks noGrp="1"/>
          </p:cNvSpPr>
          <p:nvPr>
            <p:ph idx="1"/>
          </p:nvPr>
        </p:nvSpPr>
        <p:spPr>
          <a:xfrm>
            <a:off x="108917" y="1132157"/>
            <a:ext cx="6179341" cy="3541714"/>
          </a:xfrm>
        </p:spPr>
        <p:txBody>
          <a:bodyPr/>
          <a:lstStyle/>
          <a:p>
            <a:pPr marL="0" indent="0" algn="just">
              <a:buNone/>
            </a:pPr>
            <a:r>
              <a:rPr lang="es-MX" dirty="0"/>
              <a:t>Es un sistema de telecomunicación para la transmisión y recepción de imágenes en movimiento y sonido a distancia, que en sus años pasados ha sido a color blanco y negro.</a:t>
            </a:r>
          </a:p>
        </p:txBody>
      </p:sp>
      <p:pic>
        <p:nvPicPr>
          <p:cNvPr id="6146" name="Picture 2" descr="http://1.bp.blogspot.com/_DLHUwIYKU_Q/TAfqRF3LDXI/AAAAAAAAACo/YemmP3PhACU/s400/tvfutbol.jpeg">
            <a:extLst>
              <a:ext uri="{FF2B5EF4-FFF2-40B4-BE49-F238E27FC236}">
                <a16:creationId xmlns:a16="http://schemas.microsoft.com/office/drawing/2014/main" id="{80BFDD7E-EDC8-4B5F-8FFD-AF30BD769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70142"/>
            <a:ext cx="6105378" cy="308785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3A537D0F-8B70-408F-9E54-1C1DDE95703A}"/>
              </a:ext>
            </a:extLst>
          </p:cNvPr>
          <p:cNvSpPr txBox="1">
            <a:spLocks/>
          </p:cNvSpPr>
          <p:nvPr/>
        </p:nvSpPr>
        <p:spPr>
          <a:xfrm>
            <a:off x="6912946" y="0"/>
            <a:ext cx="3824976"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MX" dirty="0" err="1"/>
              <a:t>netflix</a:t>
            </a:r>
            <a:endParaRPr lang="es-MX" dirty="0"/>
          </a:p>
        </p:txBody>
      </p:sp>
      <p:sp>
        <p:nvSpPr>
          <p:cNvPr id="6" name="Content Placeholder 2">
            <a:extLst>
              <a:ext uri="{FF2B5EF4-FFF2-40B4-BE49-F238E27FC236}">
                <a16:creationId xmlns:a16="http://schemas.microsoft.com/office/drawing/2014/main" id="{9F7A67C8-3D18-4544-8C59-E41990B26D9F}"/>
              </a:ext>
            </a:extLst>
          </p:cNvPr>
          <p:cNvSpPr txBox="1">
            <a:spLocks/>
          </p:cNvSpPr>
          <p:nvPr/>
        </p:nvSpPr>
        <p:spPr>
          <a:xfrm>
            <a:off x="6915274" y="1064514"/>
            <a:ext cx="4447336"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s-MX" dirty="0"/>
              <a:t>Es un sistema que permite la transmisión de películas en formato digital, permitiendo escoger que deseamos ver y en que momento.</a:t>
            </a:r>
          </a:p>
        </p:txBody>
      </p:sp>
      <p:pic>
        <p:nvPicPr>
          <p:cNvPr id="7" name="Picture 2" descr="Resultado de imagen para netflix">
            <a:extLst>
              <a:ext uri="{FF2B5EF4-FFF2-40B4-BE49-F238E27FC236}">
                <a16:creationId xmlns:a16="http://schemas.microsoft.com/office/drawing/2014/main" id="{6EBFBF64-5345-4C5C-A7C3-18A2E37D3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2946" y="3770142"/>
            <a:ext cx="5186289" cy="3087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513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4AD23-4398-4F87-BF89-037766B7C210}"/>
              </a:ext>
            </a:extLst>
          </p:cNvPr>
          <p:cNvSpPr>
            <a:spLocks noGrp="1"/>
          </p:cNvSpPr>
          <p:nvPr>
            <p:ph type="title"/>
          </p:nvPr>
        </p:nvSpPr>
        <p:spPr/>
        <p:txBody>
          <a:bodyPr/>
          <a:lstStyle/>
          <a:p>
            <a:endParaRPr lang="es-MX"/>
          </a:p>
        </p:txBody>
      </p:sp>
      <p:sp>
        <p:nvSpPr>
          <p:cNvPr id="3" name="Content Placeholder 2">
            <a:extLst>
              <a:ext uri="{FF2B5EF4-FFF2-40B4-BE49-F238E27FC236}">
                <a16:creationId xmlns:a16="http://schemas.microsoft.com/office/drawing/2014/main" id="{A79E28BA-B9C8-4538-A291-9463600569D2}"/>
              </a:ext>
            </a:extLst>
          </p:cNvPr>
          <p:cNvSpPr>
            <a:spLocks noGrp="1"/>
          </p:cNvSpPr>
          <p:nvPr>
            <p:ph idx="1"/>
          </p:nvPr>
        </p:nvSpPr>
        <p:spPr/>
        <p:txBody>
          <a:bodyPr/>
          <a:lstStyle/>
          <a:p>
            <a:pPr marL="0" indent="0">
              <a:buNone/>
            </a:pPr>
            <a:r>
              <a:rPr lang="es-MX" dirty="0"/>
              <a:t>Sin lugar a dudas la evolución que ha sufrido la tecnología en tan poco tiempo es un efecto amerita estudios sumamente profundo, por lo que, en lo que los mas destacados psicólogos del mundo encuentran la respuesta, yo me pondré a ver un poco de Netflix</a:t>
            </a:r>
          </a:p>
        </p:txBody>
      </p:sp>
    </p:spTree>
    <p:extLst>
      <p:ext uri="{BB962C8B-B14F-4D97-AF65-F5344CB8AC3E}">
        <p14:creationId xmlns:p14="http://schemas.microsoft.com/office/powerpoint/2010/main" val="3497399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169</TotalTime>
  <Words>688</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Tw Cen MT</vt:lpstr>
      <vt:lpstr>Wingdings</vt:lpstr>
      <vt:lpstr>Circuit</vt:lpstr>
      <vt:lpstr>Tecnologías del Ayer Reemplazadas por apps del hoy</vt:lpstr>
      <vt:lpstr>PowerPoint Presentation</vt:lpstr>
      <vt:lpstr>PowerPoint Presentation</vt:lpstr>
      <vt:lpstr>El telégrafo</vt:lpstr>
      <vt:lpstr>La vitrola</vt:lpstr>
      <vt:lpstr> Las calculadoras</vt:lpstr>
      <vt:lpstr> Reloj de cuerda</vt:lpstr>
      <vt:lpstr> El televisor blanco y negro</vt:lpstr>
      <vt:lpstr>PowerPoint Presentation</vt:lpstr>
      <vt:lpstr>WebGrafia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Tecnologías del Ayer y hoy</dc:title>
  <dc:creator>Starling Germosen Reynoso</dc:creator>
  <cp:lastModifiedBy>Starling Germosen Reynoso</cp:lastModifiedBy>
  <cp:revision>17</cp:revision>
  <dcterms:created xsi:type="dcterms:W3CDTF">2017-07-23T12:16:19Z</dcterms:created>
  <dcterms:modified xsi:type="dcterms:W3CDTF">2017-07-23T15:09:14Z</dcterms:modified>
</cp:coreProperties>
</file>