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56" r:id="rId3"/>
    <p:sldId id="257" r:id="rId4"/>
    <p:sldId id="266" r:id="rId5"/>
    <p:sldId id="263" r:id="rId6"/>
    <p:sldId id="267" r:id="rId7"/>
    <p:sldId id="268" r:id="rId8"/>
    <p:sldId id="258" r:id="rId9"/>
    <p:sldId id="265" r:id="rId10"/>
    <p:sldId id="259" r:id="rId11"/>
    <p:sldId id="260" r:id="rId12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8" autoAdjust="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C8DEF1-7B5E-404F-BB4C-DD9180F582D2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E5FBA7D5-5367-47BD-8495-63E3BF098999}">
      <dgm:prSet phldrT="[Texto]"/>
      <dgm:spPr/>
      <dgm:t>
        <a:bodyPr/>
        <a:lstStyle/>
        <a:p>
          <a:r>
            <a:rPr lang="es-BO" dirty="0" smtClean="0"/>
            <a:t>Reflexión inicial</a:t>
          </a:r>
          <a:endParaRPr lang="es-BO" dirty="0"/>
        </a:p>
      </dgm:t>
    </dgm:pt>
    <dgm:pt modelId="{C9CE0757-3A75-45F1-A31E-C7FF9B955FB1}" type="parTrans" cxnId="{9B70C1F0-A436-4976-BE16-989685D549B2}">
      <dgm:prSet/>
      <dgm:spPr/>
      <dgm:t>
        <a:bodyPr/>
        <a:lstStyle/>
        <a:p>
          <a:endParaRPr lang="es-BO"/>
        </a:p>
      </dgm:t>
    </dgm:pt>
    <dgm:pt modelId="{7F9CCFF1-656F-41AA-BD62-62D357532C3D}" type="sibTrans" cxnId="{9B70C1F0-A436-4976-BE16-989685D549B2}">
      <dgm:prSet/>
      <dgm:spPr/>
      <dgm:t>
        <a:bodyPr/>
        <a:lstStyle/>
        <a:p>
          <a:endParaRPr lang="es-BO"/>
        </a:p>
      </dgm:t>
    </dgm:pt>
    <dgm:pt modelId="{E99EEB95-2C2D-4B54-BBA5-7C922704F2D4}">
      <dgm:prSet phldrT="[Texto]"/>
      <dgm:spPr/>
      <dgm:t>
        <a:bodyPr/>
        <a:lstStyle/>
        <a:p>
          <a:r>
            <a:rPr lang="es-BO" dirty="0" smtClean="0"/>
            <a:t>Reflexiones del proceso</a:t>
          </a:r>
          <a:endParaRPr lang="es-BO" dirty="0"/>
        </a:p>
      </dgm:t>
    </dgm:pt>
    <dgm:pt modelId="{27E71B10-C2C4-410E-BC47-2795F5EFD988}" type="parTrans" cxnId="{506777A8-8515-4775-A6B3-5DBC73F0EEC2}">
      <dgm:prSet/>
      <dgm:spPr/>
      <dgm:t>
        <a:bodyPr/>
        <a:lstStyle/>
        <a:p>
          <a:endParaRPr lang="es-BO"/>
        </a:p>
      </dgm:t>
    </dgm:pt>
    <dgm:pt modelId="{FB630BDA-9A9E-45AB-BF9F-2FA63151A9BA}" type="sibTrans" cxnId="{506777A8-8515-4775-A6B3-5DBC73F0EEC2}">
      <dgm:prSet/>
      <dgm:spPr/>
      <dgm:t>
        <a:bodyPr/>
        <a:lstStyle/>
        <a:p>
          <a:endParaRPr lang="es-BO"/>
        </a:p>
      </dgm:t>
    </dgm:pt>
    <dgm:pt modelId="{5B0E535A-3ACB-439A-99FF-C9AAA2FCD3E0}">
      <dgm:prSet phldrT="[Texto]"/>
      <dgm:spPr/>
      <dgm:t>
        <a:bodyPr/>
        <a:lstStyle/>
        <a:p>
          <a:r>
            <a:rPr lang="es-BO" dirty="0" smtClean="0"/>
            <a:t>Reflexión final</a:t>
          </a:r>
          <a:endParaRPr lang="es-BO" dirty="0"/>
        </a:p>
      </dgm:t>
    </dgm:pt>
    <dgm:pt modelId="{643ED130-757E-484A-8926-C710428845E9}" type="parTrans" cxnId="{C42F4A23-3A73-460C-B52E-0E02E04E4031}">
      <dgm:prSet/>
      <dgm:spPr/>
      <dgm:t>
        <a:bodyPr/>
        <a:lstStyle/>
        <a:p>
          <a:endParaRPr lang="es-BO"/>
        </a:p>
      </dgm:t>
    </dgm:pt>
    <dgm:pt modelId="{7DC1A789-269D-4688-B7BB-E4A5184F3884}" type="sibTrans" cxnId="{C42F4A23-3A73-460C-B52E-0E02E04E4031}">
      <dgm:prSet/>
      <dgm:spPr/>
      <dgm:t>
        <a:bodyPr/>
        <a:lstStyle/>
        <a:p>
          <a:endParaRPr lang="es-BO"/>
        </a:p>
      </dgm:t>
    </dgm:pt>
    <dgm:pt modelId="{6A9E2B26-5F98-4219-9CB6-2D963015433E}" type="pres">
      <dgm:prSet presAssocID="{81C8DEF1-7B5E-404F-BB4C-DD9180F582D2}" presName="Name0" presStyleCnt="0">
        <dgm:presLayoutVars>
          <dgm:dir/>
          <dgm:animLvl val="lvl"/>
          <dgm:resizeHandles val="exact"/>
        </dgm:presLayoutVars>
      </dgm:prSet>
      <dgm:spPr/>
    </dgm:pt>
    <dgm:pt modelId="{2BC0DCF4-C433-41BE-B9C6-225F1509F823}" type="pres">
      <dgm:prSet presAssocID="{E5FBA7D5-5367-47BD-8495-63E3BF098999}" presName="parTxOnly" presStyleLbl="node1" presStyleIdx="0" presStyleCnt="3" custScaleX="163440" custScaleY="15394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BO"/>
        </a:p>
      </dgm:t>
    </dgm:pt>
    <dgm:pt modelId="{740E51BE-4B2D-45A4-9B8B-F1A34F3B0124}" type="pres">
      <dgm:prSet presAssocID="{7F9CCFF1-656F-41AA-BD62-62D357532C3D}" presName="parTxOnlySpace" presStyleCnt="0"/>
      <dgm:spPr/>
    </dgm:pt>
    <dgm:pt modelId="{F10ED690-3963-4711-9BBB-D70D3E245497}" type="pres">
      <dgm:prSet presAssocID="{E99EEB95-2C2D-4B54-BBA5-7C922704F2D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F967F30-ABDC-4A5A-99C9-482E5FC47566}" type="pres">
      <dgm:prSet presAssocID="{FB630BDA-9A9E-45AB-BF9F-2FA63151A9BA}" presName="parTxOnlySpace" presStyleCnt="0"/>
      <dgm:spPr/>
    </dgm:pt>
    <dgm:pt modelId="{29788E0D-4921-492A-8271-E587E22BA883}" type="pres">
      <dgm:prSet presAssocID="{5B0E535A-3ACB-439A-99FF-C9AAA2FCD3E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42F4A23-3A73-460C-B52E-0E02E04E4031}" srcId="{81C8DEF1-7B5E-404F-BB4C-DD9180F582D2}" destId="{5B0E535A-3ACB-439A-99FF-C9AAA2FCD3E0}" srcOrd="2" destOrd="0" parTransId="{643ED130-757E-484A-8926-C710428845E9}" sibTransId="{7DC1A789-269D-4688-B7BB-E4A5184F3884}"/>
    <dgm:cxn modelId="{506777A8-8515-4775-A6B3-5DBC73F0EEC2}" srcId="{81C8DEF1-7B5E-404F-BB4C-DD9180F582D2}" destId="{E99EEB95-2C2D-4B54-BBA5-7C922704F2D4}" srcOrd="1" destOrd="0" parTransId="{27E71B10-C2C4-410E-BC47-2795F5EFD988}" sibTransId="{FB630BDA-9A9E-45AB-BF9F-2FA63151A9BA}"/>
    <dgm:cxn modelId="{1C9976D7-1D12-4A11-9DBB-849B19D9E19A}" type="presOf" srcId="{81C8DEF1-7B5E-404F-BB4C-DD9180F582D2}" destId="{6A9E2B26-5F98-4219-9CB6-2D963015433E}" srcOrd="0" destOrd="0" presId="urn:microsoft.com/office/officeart/2005/8/layout/chevron1"/>
    <dgm:cxn modelId="{84A95080-26D3-4ABD-8C2E-B2C9EDFA15D7}" type="presOf" srcId="{E5FBA7D5-5367-47BD-8495-63E3BF098999}" destId="{2BC0DCF4-C433-41BE-B9C6-225F1509F823}" srcOrd="0" destOrd="0" presId="urn:microsoft.com/office/officeart/2005/8/layout/chevron1"/>
    <dgm:cxn modelId="{A73BE0AE-2C48-483E-A601-525286F5E56D}" type="presOf" srcId="{E99EEB95-2C2D-4B54-BBA5-7C922704F2D4}" destId="{F10ED690-3963-4711-9BBB-D70D3E245497}" srcOrd="0" destOrd="0" presId="urn:microsoft.com/office/officeart/2005/8/layout/chevron1"/>
    <dgm:cxn modelId="{9B70C1F0-A436-4976-BE16-989685D549B2}" srcId="{81C8DEF1-7B5E-404F-BB4C-DD9180F582D2}" destId="{E5FBA7D5-5367-47BD-8495-63E3BF098999}" srcOrd="0" destOrd="0" parTransId="{C9CE0757-3A75-45F1-A31E-C7FF9B955FB1}" sibTransId="{7F9CCFF1-656F-41AA-BD62-62D357532C3D}"/>
    <dgm:cxn modelId="{16D3624B-4DAA-4867-B1CB-CC62A5486B4A}" type="presOf" srcId="{5B0E535A-3ACB-439A-99FF-C9AAA2FCD3E0}" destId="{29788E0D-4921-492A-8271-E587E22BA883}" srcOrd="0" destOrd="0" presId="urn:microsoft.com/office/officeart/2005/8/layout/chevron1"/>
    <dgm:cxn modelId="{1698D6B9-55B7-4D8E-91BE-D828BF31C413}" type="presParOf" srcId="{6A9E2B26-5F98-4219-9CB6-2D963015433E}" destId="{2BC0DCF4-C433-41BE-B9C6-225F1509F823}" srcOrd="0" destOrd="0" presId="urn:microsoft.com/office/officeart/2005/8/layout/chevron1"/>
    <dgm:cxn modelId="{2CA8AC34-00F3-4A9D-9E31-ABB85FA15DA0}" type="presParOf" srcId="{6A9E2B26-5F98-4219-9CB6-2D963015433E}" destId="{740E51BE-4B2D-45A4-9B8B-F1A34F3B0124}" srcOrd="1" destOrd="0" presId="urn:microsoft.com/office/officeart/2005/8/layout/chevron1"/>
    <dgm:cxn modelId="{D871E6CB-1359-4B23-8F57-0A04640338D9}" type="presParOf" srcId="{6A9E2B26-5F98-4219-9CB6-2D963015433E}" destId="{F10ED690-3963-4711-9BBB-D70D3E245497}" srcOrd="2" destOrd="0" presId="urn:microsoft.com/office/officeart/2005/8/layout/chevron1"/>
    <dgm:cxn modelId="{437544DB-7C4E-4C9A-BC20-9ECEA827988F}" type="presParOf" srcId="{6A9E2B26-5F98-4219-9CB6-2D963015433E}" destId="{1F967F30-ABDC-4A5A-99C9-482E5FC47566}" srcOrd="3" destOrd="0" presId="urn:microsoft.com/office/officeart/2005/8/layout/chevron1"/>
    <dgm:cxn modelId="{03AC09B8-FD18-47EB-ABDB-81F0AAE667F7}" type="presParOf" srcId="{6A9E2B26-5F98-4219-9CB6-2D963015433E}" destId="{29788E0D-4921-492A-8271-E587E22BA88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C8DEF1-7B5E-404F-BB4C-DD9180F582D2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E5FBA7D5-5367-47BD-8495-63E3BF098999}">
      <dgm:prSet phldrT="[Texto]"/>
      <dgm:spPr/>
      <dgm:t>
        <a:bodyPr/>
        <a:lstStyle/>
        <a:p>
          <a:r>
            <a:rPr lang="es-BO" dirty="0" smtClean="0"/>
            <a:t>Reflexión inicial</a:t>
          </a:r>
          <a:endParaRPr lang="es-BO" dirty="0"/>
        </a:p>
      </dgm:t>
    </dgm:pt>
    <dgm:pt modelId="{C9CE0757-3A75-45F1-A31E-C7FF9B955FB1}" type="parTrans" cxnId="{9B70C1F0-A436-4976-BE16-989685D549B2}">
      <dgm:prSet/>
      <dgm:spPr/>
      <dgm:t>
        <a:bodyPr/>
        <a:lstStyle/>
        <a:p>
          <a:endParaRPr lang="es-BO"/>
        </a:p>
      </dgm:t>
    </dgm:pt>
    <dgm:pt modelId="{7F9CCFF1-656F-41AA-BD62-62D357532C3D}" type="sibTrans" cxnId="{9B70C1F0-A436-4976-BE16-989685D549B2}">
      <dgm:prSet/>
      <dgm:spPr/>
      <dgm:t>
        <a:bodyPr/>
        <a:lstStyle/>
        <a:p>
          <a:endParaRPr lang="es-BO"/>
        </a:p>
      </dgm:t>
    </dgm:pt>
    <dgm:pt modelId="{E99EEB95-2C2D-4B54-BBA5-7C922704F2D4}">
      <dgm:prSet phldrT="[Texto]"/>
      <dgm:spPr/>
      <dgm:t>
        <a:bodyPr/>
        <a:lstStyle/>
        <a:p>
          <a:r>
            <a:rPr lang="es-BO" dirty="0" smtClean="0"/>
            <a:t>Reflexiones del proceso</a:t>
          </a:r>
          <a:endParaRPr lang="es-BO" dirty="0"/>
        </a:p>
      </dgm:t>
    </dgm:pt>
    <dgm:pt modelId="{27E71B10-C2C4-410E-BC47-2795F5EFD988}" type="parTrans" cxnId="{506777A8-8515-4775-A6B3-5DBC73F0EEC2}">
      <dgm:prSet/>
      <dgm:spPr/>
      <dgm:t>
        <a:bodyPr/>
        <a:lstStyle/>
        <a:p>
          <a:endParaRPr lang="es-BO"/>
        </a:p>
      </dgm:t>
    </dgm:pt>
    <dgm:pt modelId="{FB630BDA-9A9E-45AB-BF9F-2FA63151A9BA}" type="sibTrans" cxnId="{506777A8-8515-4775-A6B3-5DBC73F0EEC2}">
      <dgm:prSet/>
      <dgm:spPr/>
      <dgm:t>
        <a:bodyPr/>
        <a:lstStyle/>
        <a:p>
          <a:endParaRPr lang="es-BO"/>
        </a:p>
      </dgm:t>
    </dgm:pt>
    <dgm:pt modelId="{5B0E535A-3ACB-439A-99FF-C9AAA2FCD3E0}">
      <dgm:prSet phldrT="[Texto]"/>
      <dgm:spPr/>
      <dgm:t>
        <a:bodyPr/>
        <a:lstStyle/>
        <a:p>
          <a:r>
            <a:rPr lang="es-BO" dirty="0" smtClean="0"/>
            <a:t>Reflexión final</a:t>
          </a:r>
          <a:endParaRPr lang="es-BO" dirty="0"/>
        </a:p>
      </dgm:t>
    </dgm:pt>
    <dgm:pt modelId="{643ED130-757E-484A-8926-C710428845E9}" type="parTrans" cxnId="{C42F4A23-3A73-460C-B52E-0E02E04E4031}">
      <dgm:prSet/>
      <dgm:spPr/>
      <dgm:t>
        <a:bodyPr/>
        <a:lstStyle/>
        <a:p>
          <a:endParaRPr lang="es-BO"/>
        </a:p>
      </dgm:t>
    </dgm:pt>
    <dgm:pt modelId="{7DC1A789-269D-4688-B7BB-E4A5184F3884}" type="sibTrans" cxnId="{C42F4A23-3A73-460C-B52E-0E02E04E4031}">
      <dgm:prSet/>
      <dgm:spPr/>
      <dgm:t>
        <a:bodyPr/>
        <a:lstStyle/>
        <a:p>
          <a:endParaRPr lang="es-BO"/>
        </a:p>
      </dgm:t>
    </dgm:pt>
    <dgm:pt modelId="{6A9E2B26-5F98-4219-9CB6-2D963015433E}" type="pres">
      <dgm:prSet presAssocID="{81C8DEF1-7B5E-404F-BB4C-DD9180F582D2}" presName="Name0" presStyleCnt="0">
        <dgm:presLayoutVars>
          <dgm:dir/>
          <dgm:animLvl val="lvl"/>
          <dgm:resizeHandles val="exact"/>
        </dgm:presLayoutVars>
      </dgm:prSet>
      <dgm:spPr/>
    </dgm:pt>
    <dgm:pt modelId="{2BC0DCF4-C433-41BE-B9C6-225F1509F823}" type="pres">
      <dgm:prSet presAssocID="{E5FBA7D5-5367-47BD-8495-63E3BF09899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BO"/>
        </a:p>
      </dgm:t>
    </dgm:pt>
    <dgm:pt modelId="{740E51BE-4B2D-45A4-9B8B-F1A34F3B0124}" type="pres">
      <dgm:prSet presAssocID="{7F9CCFF1-656F-41AA-BD62-62D357532C3D}" presName="parTxOnlySpace" presStyleCnt="0"/>
      <dgm:spPr/>
    </dgm:pt>
    <dgm:pt modelId="{F10ED690-3963-4711-9BBB-D70D3E245497}" type="pres">
      <dgm:prSet presAssocID="{E99EEB95-2C2D-4B54-BBA5-7C922704F2D4}" presName="parTxOnly" presStyleLbl="node1" presStyleIdx="1" presStyleCnt="3" custScaleX="171847" custScaleY="158894">
        <dgm:presLayoutVars>
          <dgm:chMax val="0"/>
          <dgm:chPref val="0"/>
          <dgm:bulletEnabled val="1"/>
        </dgm:presLayoutVars>
      </dgm:prSet>
      <dgm:spPr/>
    </dgm:pt>
    <dgm:pt modelId="{1F967F30-ABDC-4A5A-99C9-482E5FC47566}" type="pres">
      <dgm:prSet presAssocID="{FB630BDA-9A9E-45AB-BF9F-2FA63151A9BA}" presName="parTxOnlySpace" presStyleCnt="0"/>
      <dgm:spPr/>
    </dgm:pt>
    <dgm:pt modelId="{29788E0D-4921-492A-8271-E587E22BA883}" type="pres">
      <dgm:prSet presAssocID="{5B0E535A-3ACB-439A-99FF-C9AAA2FCD3E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42F4A23-3A73-460C-B52E-0E02E04E4031}" srcId="{81C8DEF1-7B5E-404F-BB4C-DD9180F582D2}" destId="{5B0E535A-3ACB-439A-99FF-C9AAA2FCD3E0}" srcOrd="2" destOrd="0" parTransId="{643ED130-757E-484A-8926-C710428845E9}" sibTransId="{7DC1A789-269D-4688-B7BB-E4A5184F3884}"/>
    <dgm:cxn modelId="{776ACFF5-01B4-4BCF-9D5B-BD901CE58583}" type="presOf" srcId="{5B0E535A-3ACB-439A-99FF-C9AAA2FCD3E0}" destId="{29788E0D-4921-492A-8271-E587E22BA883}" srcOrd="0" destOrd="0" presId="urn:microsoft.com/office/officeart/2005/8/layout/chevron1"/>
    <dgm:cxn modelId="{506777A8-8515-4775-A6B3-5DBC73F0EEC2}" srcId="{81C8DEF1-7B5E-404F-BB4C-DD9180F582D2}" destId="{E99EEB95-2C2D-4B54-BBA5-7C922704F2D4}" srcOrd="1" destOrd="0" parTransId="{27E71B10-C2C4-410E-BC47-2795F5EFD988}" sibTransId="{FB630BDA-9A9E-45AB-BF9F-2FA63151A9BA}"/>
    <dgm:cxn modelId="{EB87AFEC-4067-4427-80B5-6239D507FDC8}" type="presOf" srcId="{E99EEB95-2C2D-4B54-BBA5-7C922704F2D4}" destId="{F10ED690-3963-4711-9BBB-D70D3E245497}" srcOrd="0" destOrd="0" presId="urn:microsoft.com/office/officeart/2005/8/layout/chevron1"/>
    <dgm:cxn modelId="{44A9B3FD-6F6B-4F15-8AA2-8D6E954C812D}" type="presOf" srcId="{E5FBA7D5-5367-47BD-8495-63E3BF098999}" destId="{2BC0DCF4-C433-41BE-B9C6-225F1509F823}" srcOrd="0" destOrd="0" presId="urn:microsoft.com/office/officeart/2005/8/layout/chevron1"/>
    <dgm:cxn modelId="{9B70C1F0-A436-4976-BE16-989685D549B2}" srcId="{81C8DEF1-7B5E-404F-BB4C-DD9180F582D2}" destId="{E5FBA7D5-5367-47BD-8495-63E3BF098999}" srcOrd="0" destOrd="0" parTransId="{C9CE0757-3A75-45F1-A31E-C7FF9B955FB1}" sibTransId="{7F9CCFF1-656F-41AA-BD62-62D357532C3D}"/>
    <dgm:cxn modelId="{DCF97F7B-DB14-44E6-93BB-E28771F8E301}" type="presOf" srcId="{81C8DEF1-7B5E-404F-BB4C-DD9180F582D2}" destId="{6A9E2B26-5F98-4219-9CB6-2D963015433E}" srcOrd="0" destOrd="0" presId="urn:microsoft.com/office/officeart/2005/8/layout/chevron1"/>
    <dgm:cxn modelId="{D748EC18-4AC8-42FA-83CF-1E465970810E}" type="presParOf" srcId="{6A9E2B26-5F98-4219-9CB6-2D963015433E}" destId="{2BC0DCF4-C433-41BE-B9C6-225F1509F823}" srcOrd="0" destOrd="0" presId="urn:microsoft.com/office/officeart/2005/8/layout/chevron1"/>
    <dgm:cxn modelId="{5AB2D353-0CFD-437C-8FD0-6F53D968898C}" type="presParOf" srcId="{6A9E2B26-5F98-4219-9CB6-2D963015433E}" destId="{740E51BE-4B2D-45A4-9B8B-F1A34F3B0124}" srcOrd="1" destOrd="0" presId="urn:microsoft.com/office/officeart/2005/8/layout/chevron1"/>
    <dgm:cxn modelId="{1294157C-B9AF-456A-BB36-2A0170CD21AA}" type="presParOf" srcId="{6A9E2B26-5F98-4219-9CB6-2D963015433E}" destId="{F10ED690-3963-4711-9BBB-D70D3E245497}" srcOrd="2" destOrd="0" presId="urn:microsoft.com/office/officeart/2005/8/layout/chevron1"/>
    <dgm:cxn modelId="{2B8F0712-57CD-43EE-B35C-A923ECCD2F15}" type="presParOf" srcId="{6A9E2B26-5F98-4219-9CB6-2D963015433E}" destId="{1F967F30-ABDC-4A5A-99C9-482E5FC47566}" srcOrd="3" destOrd="0" presId="urn:microsoft.com/office/officeart/2005/8/layout/chevron1"/>
    <dgm:cxn modelId="{5475A300-E4E2-41BD-BCBC-BE6A4C9AE35E}" type="presParOf" srcId="{6A9E2B26-5F98-4219-9CB6-2D963015433E}" destId="{29788E0D-4921-492A-8271-E587E22BA88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C8DEF1-7B5E-404F-BB4C-DD9180F582D2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E5FBA7D5-5367-47BD-8495-63E3BF098999}">
      <dgm:prSet phldrT="[Texto]"/>
      <dgm:spPr/>
      <dgm:t>
        <a:bodyPr/>
        <a:lstStyle/>
        <a:p>
          <a:r>
            <a:rPr lang="es-BO" dirty="0" smtClean="0"/>
            <a:t>Reflexión inicial</a:t>
          </a:r>
          <a:endParaRPr lang="es-BO" dirty="0"/>
        </a:p>
      </dgm:t>
    </dgm:pt>
    <dgm:pt modelId="{C9CE0757-3A75-45F1-A31E-C7FF9B955FB1}" type="parTrans" cxnId="{9B70C1F0-A436-4976-BE16-989685D549B2}">
      <dgm:prSet/>
      <dgm:spPr/>
      <dgm:t>
        <a:bodyPr/>
        <a:lstStyle/>
        <a:p>
          <a:endParaRPr lang="es-BO"/>
        </a:p>
      </dgm:t>
    </dgm:pt>
    <dgm:pt modelId="{7F9CCFF1-656F-41AA-BD62-62D357532C3D}" type="sibTrans" cxnId="{9B70C1F0-A436-4976-BE16-989685D549B2}">
      <dgm:prSet/>
      <dgm:spPr/>
      <dgm:t>
        <a:bodyPr/>
        <a:lstStyle/>
        <a:p>
          <a:endParaRPr lang="es-BO"/>
        </a:p>
      </dgm:t>
    </dgm:pt>
    <dgm:pt modelId="{E99EEB95-2C2D-4B54-BBA5-7C922704F2D4}">
      <dgm:prSet phldrT="[Texto]"/>
      <dgm:spPr/>
      <dgm:t>
        <a:bodyPr/>
        <a:lstStyle/>
        <a:p>
          <a:r>
            <a:rPr lang="es-BO" dirty="0" smtClean="0"/>
            <a:t>Reflexiones del proceso</a:t>
          </a:r>
          <a:endParaRPr lang="es-BO" dirty="0"/>
        </a:p>
      </dgm:t>
    </dgm:pt>
    <dgm:pt modelId="{27E71B10-C2C4-410E-BC47-2795F5EFD988}" type="parTrans" cxnId="{506777A8-8515-4775-A6B3-5DBC73F0EEC2}">
      <dgm:prSet/>
      <dgm:spPr/>
      <dgm:t>
        <a:bodyPr/>
        <a:lstStyle/>
        <a:p>
          <a:endParaRPr lang="es-BO"/>
        </a:p>
      </dgm:t>
    </dgm:pt>
    <dgm:pt modelId="{FB630BDA-9A9E-45AB-BF9F-2FA63151A9BA}" type="sibTrans" cxnId="{506777A8-8515-4775-A6B3-5DBC73F0EEC2}">
      <dgm:prSet/>
      <dgm:spPr/>
      <dgm:t>
        <a:bodyPr/>
        <a:lstStyle/>
        <a:p>
          <a:endParaRPr lang="es-BO"/>
        </a:p>
      </dgm:t>
    </dgm:pt>
    <dgm:pt modelId="{5B0E535A-3ACB-439A-99FF-C9AAA2FCD3E0}">
      <dgm:prSet phldrT="[Texto]"/>
      <dgm:spPr/>
      <dgm:t>
        <a:bodyPr/>
        <a:lstStyle/>
        <a:p>
          <a:r>
            <a:rPr lang="es-BO" dirty="0" smtClean="0"/>
            <a:t>Reflexión final</a:t>
          </a:r>
          <a:endParaRPr lang="es-BO" dirty="0"/>
        </a:p>
      </dgm:t>
    </dgm:pt>
    <dgm:pt modelId="{643ED130-757E-484A-8926-C710428845E9}" type="parTrans" cxnId="{C42F4A23-3A73-460C-B52E-0E02E04E4031}">
      <dgm:prSet/>
      <dgm:spPr/>
      <dgm:t>
        <a:bodyPr/>
        <a:lstStyle/>
        <a:p>
          <a:endParaRPr lang="es-BO"/>
        </a:p>
      </dgm:t>
    </dgm:pt>
    <dgm:pt modelId="{7DC1A789-269D-4688-B7BB-E4A5184F3884}" type="sibTrans" cxnId="{C42F4A23-3A73-460C-B52E-0E02E04E4031}">
      <dgm:prSet/>
      <dgm:spPr/>
      <dgm:t>
        <a:bodyPr/>
        <a:lstStyle/>
        <a:p>
          <a:endParaRPr lang="es-BO"/>
        </a:p>
      </dgm:t>
    </dgm:pt>
    <dgm:pt modelId="{6A9E2B26-5F98-4219-9CB6-2D963015433E}" type="pres">
      <dgm:prSet presAssocID="{81C8DEF1-7B5E-404F-BB4C-DD9180F582D2}" presName="Name0" presStyleCnt="0">
        <dgm:presLayoutVars>
          <dgm:dir/>
          <dgm:animLvl val="lvl"/>
          <dgm:resizeHandles val="exact"/>
        </dgm:presLayoutVars>
      </dgm:prSet>
      <dgm:spPr/>
    </dgm:pt>
    <dgm:pt modelId="{2BC0DCF4-C433-41BE-B9C6-225F1509F823}" type="pres">
      <dgm:prSet presAssocID="{E5FBA7D5-5367-47BD-8495-63E3BF09899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BO"/>
        </a:p>
      </dgm:t>
    </dgm:pt>
    <dgm:pt modelId="{740E51BE-4B2D-45A4-9B8B-F1A34F3B0124}" type="pres">
      <dgm:prSet presAssocID="{7F9CCFF1-656F-41AA-BD62-62D357532C3D}" presName="parTxOnlySpace" presStyleCnt="0"/>
      <dgm:spPr/>
    </dgm:pt>
    <dgm:pt modelId="{F10ED690-3963-4711-9BBB-D70D3E245497}" type="pres">
      <dgm:prSet presAssocID="{E99EEB95-2C2D-4B54-BBA5-7C922704F2D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F967F30-ABDC-4A5A-99C9-482E5FC47566}" type="pres">
      <dgm:prSet presAssocID="{FB630BDA-9A9E-45AB-BF9F-2FA63151A9BA}" presName="parTxOnlySpace" presStyleCnt="0"/>
      <dgm:spPr/>
    </dgm:pt>
    <dgm:pt modelId="{29788E0D-4921-492A-8271-E587E22BA883}" type="pres">
      <dgm:prSet presAssocID="{5B0E535A-3ACB-439A-99FF-C9AAA2FCD3E0}" presName="parTxOnly" presStyleLbl="node1" presStyleIdx="2" presStyleCnt="3" custScaleX="153472" custScaleY="132376">
        <dgm:presLayoutVars>
          <dgm:chMax val="0"/>
          <dgm:chPref val="0"/>
          <dgm:bulletEnabled val="1"/>
        </dgm:presLayoutVars>
      </dgm:prSet>
      <dgm:spPr/>
    </dgm:pt>
  </dgm:ptLst>
  <dgm:cxnLst>
    <dgm:cxn modelId="{C42F4A23-3A73-460C-B52E-0E02E04E4031}" srcId="{81C8DEF1-7B5E-404F-BB4C-DD9180F582D2}" destId="{5B0E535A-3ACB-439A-99FF-C9AAA2FCD3E0}" srcOrd="2" destOrd="0" parTransId="{643ED130-757E-484A-8926-C710428845E9}" sibTransId="{7DC1A789-269D-4688-B7BB-E4A5184F3884}"/>
    <dgm:cxn modelId="{506777A8-8515-4775-A6B3-5DBC73F0EEC2}" srcId="{81C8DEF1-7B5E-404F-BB4C-DD9180F582D2}" destId="{E99EEB95-2C2D-4B54-BBA5-7C922704F2D4}" srcOrd="1" destOrd="0" parTransId="{27E71B10-C2C4-410E-BC47-2795F5EFD988}" sibTransId="{FB630BDA-9A9E-45AB-BF9F-2FA63151A9BA}"/>
    <dgm:cxn modelId="{4892DF7C-334C-44DE-A346-41BF08214326}" type="presOf" srcId="{81C8DEF1-7B5E-404F-BB4C-DD9180F582D2}" destId="{6A9E2B26-5F98-4219-9CB6-2D963015433E}" srcOrd="0" destOrd="0" presId="urn:microsoft.com/office/officeart/2005/8/layout/chevron1"/>
    <dgm:cxn modelId="{9B70C1F0-A436-4976-BE16-989685D549B2}" srcId="{81C8DEF1-7B5E-404F-BB4C-DD9180F582D2}" destId="{E5FBA7D5-5367-47BD-8495-63E3BF098999}" srcOrd="0" destOrd="0" parTransId="{C9CE0757-3A75-45F1-A31E-C7FF9B955FB1}" sibTransId="{7F9CCFF1-656F-41AA-BD62-62D357532C3D}"/>
    <dgm:cxn modelId="{954D63F5-5F51-49E3-876C-371E219FFC1B}" type="presOf" srcId="{E99EEB95-2C2D-4B54-BBA5-7C922704F2D4}" destId="{F10ED690-3963-4711-9BBB-D70D3E245497}" srcOrd="0" destOrd="0" presId="urn:microsoft.com/office/officeart/2005/8/layout/chevron1"/>
    <dgm:cxn modelId="{38A94939-6C51-4A1D-A91C-937502887FED}" type="presOf" srcId="{5B0E535A-3ACB-439A-99FF-C9AAA2FCD3E0}" destId="{29788E0D-4921-492A-8271-E587E22BA883}" srcOrd="0" destOrd="0" presId="urn:microsoft.com/office/officeart/2005/8/layout/chevron1"/>
    <dgm:cxn modelId="{DBD6CA75-EC02-4C1A-9409-B7A880ABA8B1}" type="presOf" srcId="{E5FBA7D5-5367-47BD-8495-63E3BF098999}" destId="{2BC0DCF4-C433-41BE-B9C6-225F1509F823}" srcOrd="0" destOrd="0" presId="urn:microsoft.com/office/officeart/2005/8/layout/chevron1"/>
    <dgm:cxn modelId="{5B63139D-1244-4BD9-B786-0E5D157C8EBF}" type="presParOf" srcId="{6A9E2B26-5F98-4219-9CB6-2D963015433E}" destId="{2BC0DCF4-C433-41BE-B9C6-225F1509F823}" srcOrd="0" destOrd="0" presId="urn:microsoft.com/office/officeart/2005/8/layout/chevron1"/>
    <dgm:cxn modelId="{11E0C4B5-F99B-4147-8B37-9B2154B34CD4}" type="presParOf" srcId="{6A9E2B26-5F98-4219-9CB6-2D963015433E}" destId="{740E51BE-4B2D-45A4-9B8B-F1A34F3B0124}" srcOrd="1" destOrd="0" presId="urn:microsoft.com/office/officeart/2005/8/layout/chevron1"/>
    <dgm:cxn modelId="{2669E720-8BB3-424E-BEF8-E412F1DA73C6}" type="presParOf" srcId="{6A9E2B26-5F98-4219-9CB6-2D963015433E}" destId="{F10ED690-3963-4711-9BBB-D70D3E245497}" srcOrd="2" destOrd="0" presId="urn:microsoft.com/office/officeart/2005/8/layout/chevron1"/>
    <dgm:cxn modelId="{8E6721F0-5289-41B1-A23F-C579E92FA27F}" type="presParOf" srcId="{6A9E2B26-5F98-4219-9CB6-2D963015433E}" destId="{1F967F30-ABDC-4A5A-99C9-482E5FC47566}" srcOrd="3" destOrd="0" presId="urn:microsoft.com/office/officeart/2005/8/layout/chevron1"/>
    <dgm:cxn modelId="{41AC594A-EB2B-420E-B952-3B903724FFE0}" type="presParOf" srcId="{6A9E2B26-5F98-4219-9CB6-2D963015433E}" destId="{29788E0D-4921-492A-8271-E587E22BA88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0DCF4-C433-41BE-B9C6-225F1509F823}">
      <dsp:nvSpPr>
        <dsp:cNvPr id="0" name=""/>
        <dsp:cNvSpPr/>
      </dsp:nvSpPr>
      <dsp:spPr>
        <a:xfrm>
          <a:off x="1633" y="245874"/>
          <a:ext cx="2899476" cy="109242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1700" kern="1200" dirty="0" smtClean="0"/>
            <a:t>Reflexión inicial</a:t>
          </a:r>
          <a:endParaRPr lang="es-BO" sz="1700" kern="1200" dirty="0"/>
        </a:p>
      </dsp:txBody>
      <dsp:txXfrm>
        <a:off x="547847" y="245874"/>
        <a:ext cx="1807049" cy="1092427"/>
      </dsp:txXfrm>
    </dsp:sp>
    <dsp:sp modelId="{F10ED690-3963-4711-9BBB-D70D3E245497}">
      <dsp:nvSpPr>
        <dsp:cNvPr id="0" name=""/>
        <dsp:cNvSpPr/>
      </dsp:nvSpPr>
      <dsp:spPr>
        <a:xfrm>
          <a:off x="2723707" y="437281"/>
          <a:ext cx="1774031" cy="70961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1700" kern="1200" dirty="0" smtClean="0"/>
            <a:t>Reflexiones del proceso</a:t>
          </a:r>
          <a:endParaRPr lang="es-BO" sz="1700" kern="1200" dirty="0"/>
        </a:p>
      </dsp:txBody>
      <dsp:txXfrm>
        <a:off x="3078513" y="437281"/>
        <a:ext cx="1064419" cy="709612"/>
      </dsp:txXfrm>
    </dsp:sp>
    <dsp:sp modelId="{29788E0D-4921-492A-8271-E587E22BA883}">
      <dsp:nvSpPr>
        <dsp:cNvPr id="0" name=""/>
        <dsp:cNvSpPr/>
      </dsp:nvSpPr>
      <dsp:spPr>
        <a:xfrm>
          <a:off x="4320335" y="437281"/>
          <a:ext cx="1774031" cy="70961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1700" kern="1200" dirty="0" smtClean="0"/>
            <a:t>Reflexión final</a:t>
          </a:r>
          <a:endParaRPr lang="es-BO" sz="1700" kern="1200" dirty="0"/>
        </a:p>
      </dsp:txBody>
      <dsp:txXfrm>
        <a:off x="4675141" y="437281"/>
        <a:ext cx="1064419" cy="7096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0DCF4-C433-41BE-B9C6-225F1509F823}">
      <dsp:nvSpPr>
        <dsp:cNvPr id="0" name=""/>
        <dsp:cNvSpPr/>
      </dsp:nvSpPr>
      <dsp:spPr>
        <a:xfrm>
          <a:off x="372" y="445616"/>
          <a:ext cx="1732359" cy="69294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2000" kern="1200" dirty="0" smtClean="0"/>
            <a:t>Reflexión inicial</a:t>
          </a:r>
          <a:endParaRPr lang="es-BO" sz="2000" kern="1200" dirty="0"/>
        </a:p>
      </dsp:txBody>
      <dsp:txXfrm>
        <a:off x="346844" y="445616"/>
        <a:ext cx="1039416" cy="692943"/>
      </dsp:txXfrm>
    </dsp:sp>
    <dsp:sp modelId="{F10ED690-3963-4711-9BBB-D70D3E245497}">
      <dsp:nvSpPr>
        <dsp:cNvPr id="0" name=""/>
        <dsp:cNvSpPr/>
      </dsp:nvSpPr>
      <dsp:spPr>
        <a:xfrm>
          <a:off x="1559496" y="241564"/>
          <a:ext cx="2977007" cy="110104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2000" kern="1200" dirty="0" smtClean="0"/>
            <a:t>Reflexiones del proceso</a:t>
          </a:r>
          <a:endParaRPr lang="es-BO" sz="2000" kern="1200" dirty="0"/>
        </a:p>
      </dsp:txBody>
      <dsp:txXfrm>
        <a:off x="2110019" y="241564"/>
        <a:ext cx="1875961" cy="1101046"/>
      </dsp:txXfrm>
    </dsp:sp>
    <dsp:sp modelId="{29788E0D-4921-492A-8271-E587E22BA883}">
      <dsp:nvSpPr>
        <dsp:cNvPr id="0" name=""/>
        <dsp:cNvSpPr/>
      </dsp:nvSpPr>
      <dsp:spPr>
        <a:xfrm>
          <a:off x="4363267" y="445616"/>
          <a:ext cx="1732359" cy="69294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2000" kern="1200" dirty="0" smtClean="0"/>
            <a:t>Reflexión final</a:t>
          </a:r>
          <a:endParaRPr lang="es-BO" sz="2000" kern="1200" dirty="0"/>
        </a:p>
      </dsp:txBody>
      <dsp:txXfrm>
        <a:off x="4709739" y="445616"/>
        <a:ext cx="1039416" cy="6929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0DCF4-C433-41BE-B9C6-225F1509F823}">
      <dsp:nvSpPr>
        <dsp:cNvPr id="0" name=""/>
        <dsp:cNvSpPr/>
      </dsp:nvSpPr>
      <dsp:spPr>
        <a:xfrm>
          <a:off x="717" y="426566"/>
          <a:ext cx="1827609" cy="73104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1700" kern="1200" dirty="0" smtClean="0"/>
            <a:t>Reflexión inicial</a:t>
          </a:r>
          <a:endParaRPr lang="es-BO" sz="1700" kern="1200" dirty="0"/>
        </a:p>
      </dsp:txBody>
      <dsp:txXfrm>
        <a:off x="366239" y="426566"/>
        <a:ext cx="1096566" cy="731043"/>
      </dsp:txXfrm>
    </dsp:sp>
    <dsp:sp modelId="{F10ED690-3963-4711-9BBB-D70D3E245497}">
      <dsp:nvSpPr>
        <dsp:cNvPr id="0" name=""/>
        <dsp:cNvSpPr/>
      </dsp:nvSpPr>
      <dsp:spPr>
        <a:xfrm>
          <a:off x="1645565" y="426566"/>
          <a:ext cx="1827609" cy="73104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1700" kern="1200" dirty="0" smtClean="0"/>
            <a:t>Reflexiones del proceso</a:t>
          </a:r>
          <a:endParaRPr lang="es-BO" sz="1700" kern="1200" dirty="0"/>
        </a:p>
      </dsp:txBody>
      <dsp:txXfrm>
        <a:off x="2011087" y="426566"/>
        <a:ext cx="1096566" cy="731043"/>
      </dsp:txXfrm>
    </dsp:sp>
    <dsp:sp modelId="{29788E0D-4921-492A-8271-E587E22BA883}">
      <dsp:nvSpPr>
        <dsp:cNvPr id="0" name=""/>
        <dsp:cNvSpPr/>
      </dsp:nvSpPr>
      <dsp:spPr>
        <a:xfrm>
          <a:off x="3290414" y="308224"/>
          <a:ext cx="2804868" cy="96772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BO" sz="1700" kern="1200" dirty="0" smtClean="0"/>
            <a:t>Reflexión final</a:t>
          </a:r>
          <a:endParaRPr lang="es-BO" sz="1700" kern="1200" dirty="0"/>
        </a:p>
      </dsp:txBody>
      <dsp:txXfrm>
        <a:off x="3774277" y="308224"/>
        <a:ext cx="1837142" cy="967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65A7A1-8F50-44BD-9326-829B9AB3C6C6}" type="datetimeFigureOut">
              <a:rPr lang="es-CL" smtClean="0"/>
              <a:t>09-07-2012</a:t>
            </a:fld>
            <a:endParaRPr lang="es-CL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2B3B3A-91F5-4A7C-BE47-F3DC6EFF5DF4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A7A1-8F50-44BD-9326-829B9AB3C6C6}" type="datetimeFigureOut">
              <a:rPr lang="es-CL" smtClean="0"/>
              <a:t>09-07-2012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3B3A-91F5-4A7C-BE47-F3DC6EFF5DF4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65A7A1-8F50-44BD-9326-829B9AB3C6C6}" type="datetimeFigureOut">
              <a:rPr lang="es-CL" smtClean="0"/>
              <a:t>09-07-2012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7" name="6 Rectángulo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92B3B3A-91F5-4A7C-BE47-F3DC6EFF5DF4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A7A1-8F50-44BD-9326-829B9AB3C6C6}" type="datetimeFigureOut">
              <a:rPr lang="es-CL" smtClean="0"/>
              <a:t>09-07-2012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2B3B3A-91F5-4A7C-BE47-F3DC6EFF5DF4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A7A1-8F50-44BD-9326-829B9AB3C6C6}" type="datetimeFigureOut">
              <a:rPr lang="es-CL" smtClean="0"/>
              <a:t>09-07-2012</a:t>
            </a:fld>
            <a:endParaRPr lang="es-CL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92B3B3A-91F5-4A7C-BE47-F3DC6EFF5DF4}" type="slidenum">
              <a:rPr lang="es-CL" smtClean="0"/>
              <a:t>‹Nº›</a:t>
            </a:fld>
            <a:endParaRPr lang="es-CL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65A7A1-8F50-44BD-9326-829B9AB3C6C6}" type="datetimeFigureOut">
              <a:rPr lang="es-CL" smtClean="0"/>
              <a:t>09-07-2012</a:t>
            </a:fld>
            <a:endParaRPr lang="es-CL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92B3B3A-91F5-4A7C-BE47-F3DC6EFF5DF4}" type="slidenum">
              <a:rPr lang="es-CL" smtClean="0"/>
              <a:t>‹Nº›</a:t>
            </a:fld>
            <a:endParaRPr lang="es-CL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65A7A1-8F50-44BD-9326-829B9AB3C6C6}" type="datetimeFigureOut">
              <a:rPr lang="es-CL" smtClean="0"/>
              <a:t>09-07-2012</a:t>
            </a:fld>
            <a:endParaRPr lang="es-CL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92B3B3A-91F5-4A7C-BE47-F3DC6EFF5DF4}" type="slidenum">
              <a:rPr lang="es-CL" smtClean="0"/>
              <a:t>‹Nº›</a:t>
            </a:fld>
            <a:endParaRPr lang="es-CL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CL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A7A1-8F50-44BD-9326-829B9AB3C6C6}" type="datetimeFigureOut">
              <a:rPr lang="es-CL" smtClean="0"/>
              <a:t>09-07-2012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2B3B3A-91F5-4A7C-BE47-F3DC6EFF5DF4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A7A1-8F50-44BD-9326-829B9AB3C6C6}" type="datetimeFigureOut">
              <a:rPr lang="es-CL" smtClean="0"/>
              <a:t>09-07-2012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2B3B3A-91F5-4A7C-BE47-F3DC6EFF5DF4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5A7A1-8F50-44BD-9326-829B9AB3C6C6}" type="datetimeFigureOut">
              <a:rPr lang="es-CL" smtClean="0"/>
              <a:t>09-07-2012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2B3B3A-91F5-4A7C-BE47-F3DC6EFF5DF4}" type="slidenum">
              <a:rPr lang="es-CL" smtClean="0"/>
              <a:t>‹Nº›</a:t>
            </a:fld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65A7A1-8F50-44BD-9326-829B9AB3C6C6}" type="datetimeFigureOut">
              <a:rPr lang="es-CL" smtClean="0"/>
              <a:t>09-07-2012</a:t>
            </a:fld>
            <a:endParaRPr lang="es-CL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92B3B3A-91F5-4A7C-BE47-F3DC6EFF5DF4}" type="slidenum">
              <a:rPr lang="es-CL" smtClean="0"/>
              <a:t>‹Nº›</a:t>
            </a:fld>
            <a:endParaRPr lang="es-CL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65A7A1-8F50-44BD-9326-829B9AB3C6C6}" type="datetimeFigureOut">
              <a:rPr lang="es-CL" smtClean="0"/>
              <a:t>09-07-2012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92B3B3A-91F5-4A7C-BE47-F3DC6EFF5DF4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handro@yahoo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http://www.anunez.jimdo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55104" y="372616"/>
            <a:ext cx="8153400" cy="608112"/>
          </a:xfrm>
        </p:spPr>
        <p:txBody>
          <a:bodyPr>
            <a:normAutofit fontScale="90000"/>
          </a:bodyPr>
          <a:lstStyle/>
          <a:p>
            <a:r>
              <a:rPr lang="es-BO" sz="31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UNIVERSIDAD AUTÓNOMA JUAN MISAEL </a:t>
            </a:r>
            <a:r>
              <a:rPr lang="es-BO" sz="31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SARACHO</a:t>
            </a:r>
            <a:endParaRPr lang="es-BO" dirty="0"/>
          </a:p>
        </p:txBody>
      </p:sp>
      <p:pic>
        <p:nvPicPr>
          <p:cNvPr id="4" name="Picture 2" descr="C:\Users\Alejandro Nuñez\Downloads\Escudo UAJ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864096" cy="109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/>
          <p:cNvSpPr txBox="1">
            <a:spLocks/>
          </p:cNvSpPr>
          <p:nvPr/>
        </p:nvSpPr>
        <p:spPr>
          <a:xfrm>
            <a:off x="251520" y="4437112"/>
            <a:ext cx="5256584" cy="17526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BO" b="1" dirty="0" err="1" smtClean="0"/>
              <a:t>MCs</a:t>
            </a:r>
            <a:r>
              <a:rPr lang="es-BO" b="1" dirty="0" smtClean="0"/>
              <a:t>. Lic. José Alejandro Núñez García</a:t>
            </a:r>
          </a:p>
          <a:p>
            <a:pPr marL="0" indent="0" algn="ctr">
              <a:buNone/>
            </a:pPr>
            <a:r>
              <a:rPr lang="es-BO" b="1" dirty="0" smtClean="0">
                <a:hlinkClick r:id="rId3"/>
              </a:rPr>
              <a:t>jhandro@yahoo.com</a:t>
            </a:r>
            <a:endParaRPr lang="es-BO" b="1" dirty="0" smtClean="0"/>
          </a:p>
          <a:p>
            <a:pPr marL="0" indent="0" algn="ctr">
              <a:buNone/>
            </a:pPr>
            <a:r>
              <a:rPr lang="es-BO" b="1" dirty="0" smtClean="0">
                <a:solidFill>
                  <a:srgbClr val="0070C0"/>
                </a:solidFill>
                <a:hlinkClick r:id="rId4"/>
              </a:rPr>
              <a:t>http://anunez.jimdo.com</a:t>
            </a:r>
            <a:endParaRPr lang="es-BO" b="1" dirty="0" smtClean="0">
              <a:solidFill>
                <a:srgbClr val="0070C0"/>
              </a:solidFill>
            </a:endParaRPr>
          </a:p>
          <a:p>
            <a:endParaRPr lang="es-BO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763687" y="2132856"/>
            <a:ext cx="5507983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hevron">
              <a:avLst/>
            </a:prstTxWarp>
            <a:spAutoFit/>
          </a:bodyPr>
          <a:lstStyle/>
          <a:p>
            <a:pPr algn="ctr"/>
            <a:r>
              <a:rPr lang="es-E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El Diario Reflexivo</a:t>
            </a:r>
            <a:endParaRPr lang="es-E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1026" name="Picture 2" descr="C:\Users\Alejandro Nuñez\Downloads\mano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10" y="4130643"/>
            <a:ext cx="3096344" cy="205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1619672" y="3068960"/>
            <a:ext cx="5798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2800" b="1" dirty="0" smtClean="0"/>
              <a:t>Una buena opción para la evaluación</a:t>
            </a:r>
            <a:endParaRPr lang="es-BO" sz="2800" b="1" dirty="0"/>
          </a:p>
        </p:txBody>
      </p:sp>
    </p:spTree>
    <p:extLst>
      <p:ext uri="{BB962C8B-B14F-4D97-AF65-F5344CB8AC3E}">
        <p14:creationId xmlns:p14="http://schemas.microsoft.com/office/powerpoint/2010/main" val="2683163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lejandro Nuñez\Downloads\bi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064" y="3645024"/>
            <a:ext cx="1963936" cy="206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260648"/>
            <a:ext cx="8153400" cy="990600"/>
          </a:xfrm>
        </p:spPr>
        <p:txBody>
          <a:bodyPr/>
          <a:lstStyle/>
          <a:p>
            <a:pPr algn="ctr"/>
            <a:r>
              <a:rPr lang="es-BO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Ventajas de su uso educativo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12648" y="1741512"/>
            <a:ext cx="7559752" cy="4783832"/>
          </a:xfrm>
        </p:spPr>
        <p:txBody>
          <a:bodyPr>
            <a:normAutofit fontScale="85000" lnSpcReduction="20000"/>
          </a:bodyPr>
          <a:lstStyle/>
          <a:p>
            <a:r>
              <a:rPr lang="es-CL" dirty="0" smtClean="0">
                <a:solidFill>
                  <a:srgbClr val="FF0000"/>
                </a:solidFill>
              </a:rPr>
              <a:t>Favorece</a:t>
            </a:r>
            <a:r>
              <a:rPr lang="es-CL" dirty="0" smtClean="0"/>
              <a:t> el </a:t>
            </a:r>
            <a:r>
              <a:rPr lang="es-CL" dirty="0" smtClean="0">
                <a:solidFill>
                  <a:srgbClr val="0070C0"/>
                </a:solidFill>
              </a:rPr>
              <a:t>desarrollo</a:t>
            </a:r>
            <a:r>
              <a:rPr lang="es-CL" dirty="0" smtClean="0"/>
              <a:t> y la </a:t>
            </a:r>
            <a:r>
              <a:rPr lang="es-CL" dirty="0" smtClean="0">
                <a:solidFill>
                  <a:srgbClr val="0070C0"/>
                </a:solidFill>
              </a:rPr>
              <a:t>evaluación</a:t>
            </a:r>
            <a:r>
              <a:rPr lang="es-CL" dirty="0" smtClean="0"/>
              <a:t> de </a:t>
            </a:r>
            <a:r>
              <a:rPr lang="es-CL" dirty="0" smtClean="0">
                <a:solidFill>
                  <a:srgbClr val="00B050"/>
                </a:solidFill>
              </a:rPr>
              <a:t>competencias actitudinales</a:t>
            </a:r>
            <a:r>
              <a:rPr lang="es-CL" dirty="0" smtClean="0"/>
              <a:t>.</a:t>
            </a:r>
          </a:p>
          <a:p>
            <a:r>
              <a:rPr lang="es-CL" dirty="0" smtClean="0">
                <a:solidFill>
                  <a:srgbClr val="FF0000"/>
                </a:solidFill>
              </a:rPr>
              <a:t>Favorece</a:t>
            </a:r>
            <a:r>
              <a:rPr lang="es-CL" dirty="0" smtClean="0"/>
              <a:t> la toma de </a:t>
            </a:r>
            <a:r>
              <a:rPr lang="es-CL" dirty="0" smtClean="0">
                <a:solidFill>
                  <a:srgbClr val="0070C0"/>
                </a:solidFill>
              </a:rPr>
              <a:t>conciencia</a:t>
            </a:r>
            <a:r>
              <a:rPr lang="es-CL" dirty="0" smtClean="0"/>
              <a:t> de las </a:t>
            </a:r>
            <a:r>
              <a:rPr lang="es-CL" dirty="0" smtClean="0">
                <a:solidFill>
                  <a:srgbClr val="00B050"/>
                </a:solidFill>
              </a:rPr>
              <a:t>actitudes</a:t>
            </a:r>
            <a:r>
              <a:rPr lang="es-CL" dirty="0" smtClean="0"/>
              <a:t> frente a determinados </a:t>
            </a:r>
            <a:r>
              <a:rPr lang="es-CL" dirty="0" smtClean="0">
                <a:solidFill>
                  <a:srgbClr val="7030A0"/>
                </a:solidFill>
              </a:rPr>
              <a:t>hechos</a:t>
            </a:r>
            <a:r>
              <a:rPr lang="es-CL" dirty="0" smtClean="0"/>
              <a:t> o </a:t>
            </a:r>
            <a:r>
              <a:rPr lang="es-CL" dirty="0" smtClean="0">
                <a:solidFill>
                  <a:srgbClr val="7030A0"/>
                </a:solidFill>
              </a:rPr>
              <a:t>contenidos</a:t>
            </a:r>
            <a:r>
              <a:rPr lang="es-CL" dirty="0" smtClean="0"/>
              <a:t>.</a:t>
            </a:r>
          </a:p>
          <a:p>
            <a:r>
              <a:rPr lang="es-CL" dirty="0" smtClean="0"/>
              <a:t>El alumno puede </a:t>
            </a:r>
            <a:r>
              <a:rPr lang="es-CL" dirty="0" smtClean="0">
                <a:solidFill>
                  <a:srgbClr val="FF0000"/>
                </a:solidFill>
              </a:rPr>
              <a:t>analizar</a:t>
            </a:r>
            <a:r>
              <a:rPr lang="es-CL" dirty="0" smtClean="0"/>
              <a:t> </a:t>
            </a:r>
            <a:r>
              <a:rPr lang="es-CL" dirty="0" smtClean="0">
                <a:solidFill>
                  <a:srgbClr val="0070C0"/>
                </a:solidFill>
              </a:rPr>
              <a:t>experiencias</a:t>
            </a:r>
            <a:r>
              <a:rPr lang="es-CL" dirty="0" smtClean="0"/>
              <a:t> </a:t>
            </a:r>
            <a:r>
              <a:rPr lang="es-CL" dirty="0" smtClean="0">
                <a:solidFill>
                  <a:srgbClr val="00B050"/>
                </a:solidFill>
              </a:rPr>
              <a:t>personales</a:t>
            </a:r>
            <a:r>
              <a:rPr lang="es-CL" dirty="0" smtClean="0"/>
              <a:t> en función de los </a:t>
            </a:r>
            <a:r>
              <a:rPr lang="es-CL" dirty="0" smtClean="0">
                <a:solidFill>
                  <a:srgbClr val="7030A0"/>
                </a:solidFill>
              </a:rPr>
              <a:t>contenidos</a:t>
            </a:r>
            <a:r>
              <a:rPr lang="es-CL" dirty="0" smtClean="0"/>
              <a:t> del </a:t>
            </a:r>
            <a:r>
              <a:rPr lang="es-CL" dirty="0" smtClean="0">
                <a:solidFill>
                  <a:schemeClr val="accent6">
                    <a:lumMod val="75000"/>
                  </a:schemeClr>
                </a:solidFill>
              </a:rPr>
              <a:t>curso</a:t>
            </a:r>
            <a:r>
              <a:rPr lang="es-CL" dirty="0" smtClean="0"/>
              <a:t>.</a:t>
            </a:r>
          </a:p>
          <a:p>
            <a:r>
              <a:rPr lang="es-CL" dirty="0" smtClean="0">
                <a:solidFill>
                  <a:srgbClr val="FF0000"/>
                </a:solidFill>
              </a:rPr>
              <a:t>Favorece</a:t>
            </a:r>
            <a:r>
              <a:rPr lang="es-CL" dirty="0" smtClean="0"/>
              <a:t> la </a:t>
            </a:r>
            <a:r>
              <a:rPr lang="es-CL" dirty="0" smtClean="0">
                <a:solidFill>
                  <a:srgbClr val="0070C0"/>
                </a:solidFill>
              </a:rPr>
              <a:t>generalización</a:t>
            </a:r>
            <a:r>
              <a:rPr lang="es-CL" dirty="0" smtClean="0"/>
              <a:t> de lo </a:t>
            </a:r>
            <a:r>
              <a:rPr lang="es-CL" dirty="0" smtClean="0">
                <a:solidFill>
                  <a:srgbClr val="00B050"/>
                </a:solidFill>
              </a:rPr>
              <a:t>aprendido</a:t>
            </a:r>
            <a:r>
              <a:rPr lang="es-CL" dirty="0" smtClean="0"/>
              <a:t> a otros </a:t>
            </a:r>
            <a:r>
              <a:rPr lang="es-CL" dirty="0" smtClean="0">
                <a:solidFill>
                  <a:srgbClr val="7030A0"/>
                </a:solidFill>
              </a:rPr>
              <a:t>contextos</a:t>
            </a:r>
            <a:r>
              <a:rPr lang="es-CL" dirty="0" smtClean="0"/>
              <a:t> </a:t>
            </a:r>
            <a:r>
              <a:rPr lang="es-CL" dirty="0" smtClean="0">
                <a:solidFill>
                  <a:schemeClr val="accent6">
                    <a:lumMod val="75000"/>
                  </a:schemeClr>
                </a:solidFill>
              </a:rPr>
              <a:t>significativos</a:t>
            </a:r>
            <a:r>
              <a:rPr lang="es-CL" dirty="0" smtClean="0"/>
              <a:t>.</a:t>
            </a:r>
          </a:p>
          <a:p>
            <a:r>
              <a:rPr lang="es-CL" dirty="0" smtClean="0">
                <a:solidFill>
                  <a:srgbClr val="FF0000"/>
                </a:solidFill>
              </a:rPr>
              <a:t>Favorece</a:t>
            </a:r>
            <a:r>
              <a:rPr lang="es-CL" dirty="0" smtClean="0"/>
              <a:t> la </a:t>
            </a:r>
            <a:r>
              <a:rPr lang="es-CL" dirty="0" err="1" smtClean="0">
                <a:solidFill>
                  <a:srgbClr val="0070C0"/>
                </a:solidFill>
              </a:rPr>
              <a:t>metacognición</a:t>
            </a:r>
            <a:r>
              <a:rPr lang="es-CL" dirty="0" smtClean="0"/>
              <a:t>.</a:t>
            </a:r>
          </a:p>
          <a:p>
            <a:r>
              <a:rPr lang="es-CL" dirty="0" smtClean="0">
                <a:solidFill>
                  <a:srgbClr val="FF0000"/>
                </a:solidFill>
              </a:rPr>
              <a:t>Propicia</a:t>
            </a:r>
            <a:r>
              <a:rPr lang="es-CL" dirty="0" smtClean="0"/>
              <a:t> </a:t>
            </a:r>
            <a:r>
              <a:rPr lang="es-CL" dirty="0" smtClean="0">
                <a:solidFill>
                  <a:srgbClr val="0070C0"/>
                </a:solidFill>
              </a:rPr>
              <a:t>sugerencias</a:t>
            </a:r>
            <a:r>
              <a:rPr lang="es-CL" dirty="0" smtClean="0"/>
              <a:t> para posibles </a:t>
            </a:r>
            <a:r>
              <a:rPr lang="es-CL" dirty="0" smtClean="0">
                <a:solidFill>
                  <a:srgbClr val="00B050"/>
                </a:solidFill>
              </a:rPr>
              <a:t>versiones educativas</a:t>
            </a:r>
            <a:r>
              <a:rPr lang="es-CL" dirty="0" smtClean="0"/>
              <a:t>.</a:t>
            </a:r>
          </a:p>
          <a:p>
            <a:r>
              <a:rPr lang="es-CL" dirty="0" smtClean="0">
                <a:solidFill>
                  <a:srgbClr val="FF0000"/>
                </a:solidFill>
              </a:rPr>
              <a:t>Integra</a:t>
            </a:r>
            <a:r>
              <a:rPr lang="es-CL" dirty="0" smtClean="0"/>
              <a:t> a </a:t>
            </a:r>
            <a:r>
              <a:rPr lang="es-CL" dirty="0" smtClean="0">
                <a:solidFill>
                  <a:srgbClr val="0070C0"/>
                </a:solidFill>
              </a:rPr>
              <a:t>educadores</a:t>
            </a:r>
            <a:r>
              <a:rPr lang="es-CL" dirty="0" smtClean="0"/>
              <a:t> y </a:t>
            </a:r>
            <a:r>
              <a:rPr lang="es-CL" dirty="0" smtClean="0">
                <a:solidFill>
                  <a:srgbClr val="0070C0"/>
                </a:solidFill>
              </a:rPr>
              <a:t>educandos</a:t>
            </a:r>
            <a:r>
              <a:rPr lang="es-CL" dirty="0" smtClean="0"/>
              <a:t> en el </a:t>
            </a:r>
            <a:r>
              <a:rPr lang="es-CL" dirty="0" smtClean="0">
                <a:solidFill>
                  <a:srgbClr val="00B050"/>
                </a:solidFill>
              </a:rPr>
              <a:t>proceso</a:t>
            </a:r>
            <a:r>
              <a:rPr lang="es-CL" dirty="0" smtClean="0"/>
              <a:t> de </a:t>
            </a:r>
            <a:r>
              <a:rPr lang="es-CL" dirty="0" smtClean="0">
                <a:solidFill>
                  <a:srgbClr val="7030A0"/>
                </a:solidFill>
              </a:rPr>
              <a:t>evaluación</a:t>
            </a:r>
            <a:r>
              <a:rPr lang="es-CL" dirty="0" smtClean="0"/>
              <a:t>.</a:t>
            </a:r>
            <a:endParaRPr lang="es-CL" dirty="0" smtClean="0"/>
          </a:p>
          <a:p>
            <a:endParaRPr lang="es-C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6984776" cy="4495800"/>
          </a:xfrm>
        </p:spPr>
        <p:txBody>
          <a:bodyPr>
            <a:normAutofit fontScale="92500" lnSpcReduction="10000"/>
          </a:bodyPr>
          <a:lstStyle/>
          <a:p>
            <a:endParaRPr lang="es-CL" dirty="0" smtClean="0"/>
          </a:p>
          <a:p>
            <a:r>
              <a:rPr lang="es-CL" sz="3200" dirty="0" smtClean="0">
                <a:solidFill>
                  <a:srgbClr val="FF0000"/>
                </a:solidFill>
              </a:rPr>
              <a:t>Requiere</a:t>
            </a:r>
            <a:r>
              <a:rPr lang="es-CL" sz="3200" dirty="0" smtClean="0"/>
              <a:t> de </a:t>
            </a:r>
            <a:r>
              <a:rPr lang="es-CL" sz="3200" dirty="0" smtClean="0">
                <a:solidFill>
                  <a:srgbClr val="0070C0"/>
                </a:solidFill>
              </a:rPr>
              <a:t>tiempo</a:t>
            </a:r>
            <a:r>
              <a:rPr lang="es-CL" sz="3200" dirty="0" smtClean="0"/>
              <a:t> para </a:t>
            </a:r>
            <a:r>
              <a:rPr lang="es-CL" sz="3200" dirty="0" smtClean="0">
                <a:solidFill>
                  <a:srgbClr val="00B050"/>
                </a:solidFill>
              </a:rPr>
              <a:t>planificar</a:t>
            </a:r>
            <a:r>
              <a:rPr lang="es-CL" sz="3200" dirty="0" smtClean="0"/>
              <a:t>, </a:t>
            </a:r>
            <a:r>
              <a:rPr lang="es-CL" sz="3200" dirty="0" smtClean="0">
                <a:solidFill>
                  <a:srgbClr val="00B050"/>
                </a:solidFill>
              </a:rPr>
              <a:t>reflexionar</a:t>
            </a:r>
            <a:r>
              <a:rPr lang="es-CL" sz="3200" dirty="0" smtClean="0"/>
              <a:t>, </a:t>
            </a:r>
            <a:r>
              <a:rPr lang="es-CL" sz="3200" dirty="0" smtClean="0">
                <a:solidFill>
                  <a:srgbClr val="00B050"/>
                </a:solidFill>
              </a:rPr>
              <a:t>redactar</a:t>
            </a:r>
            <a:r>
              <a:rPr lang="es-CL" sz="3200" dirty="0" smtClean="0"/>
              <a:t> y </a:t>
            </a:r>
            <a:r>
              <a:rPr lang="es-CL" sz="3200" dirty="0" smtClean="0">
                <a:solidFill>
                  <a:srgbClr val="00B050"/>
                </a:solidFill>
              </a:rPr>
              <a:t>revisar</a:t>
            </a:r>
            <a:r>
              <a:rPr lang="es-CL" sz="3200" dirty="0" smtClean="0"/>
              <a:t> las </a:t>
            </a:r>
            <a:r>
              <a:rPr lang="es-CL" sz="3200" dirty="0" smtClean="0">
                <a:solidFill>
                  <a:srgbClr val="7030A0"/>
                </a:solidFill>
              </a:rPr>
              <a:t>correcciones</a:t>
            </a:r>
            <a:r>
              <a:rPr lang="es-CL" sz="3200" dirty="0" smtClean="0"/>
              <a:t>.</a:t>
            </a:r>
          </a:p>
          <a:p>
            <a:r>
              <a:rPr lang="es-CL" sz="3200" dirty="0" smtClean="0">
                <a:solidFill>
                  <a:srgbClr val="FF0000"/>
                </a:solidFill>
              </a:rPr>
              <a:t>No</a:t>
            </a:r>
            <a:r>
              <a:rPr lang="es-CL" sz="3200" dirty="0" smtClean="0"/>
              <a:t> es </a:t>
            </a:r>
            <a:r>
              <a:rPr lang="es-CL" sz="3200" dirty="0" smtClean="0">
                <a:solidFill>
                  <a:srgbClr val="0070C0"/>
                </a:solidFill>
              </a:rPr>
              <a:t>aplicable</a:t>
            </a:r>
            <a:r>
              <a:rPr lang="es-CL" sz="3200" dirty="0" smtClean="0"/>
              <a:t> en </a:t>
            </a:r>
            <a:r>
              <a:rPr lang="es-CL" sz="3200" dirty="0" smtClean="0">
                <a:solidFill>
                  <a:srgbClr val="00B050"/>
                </a:solidFill>
              </a:rPr>
              <a:t>niños</a:t>
            </a:r>
            <a:r>
              <a:rPr lang="es-CL" sz="3200" dirty="0" smtClean="0"/>
              <a:t> y algunos </a:t>
            </a:r>
            <a:r>
              <a:rPr lang="es-CL" sz="3200" dirty="0" smtClean="0">
                <a:solidFill>
                  <a:srgbClr val="00B050"/>
                </a:solidFill>
              </a:rPr>
              <a:t>adolescentes</a:t>
            </a:r>
            <a:r>
              <a:rPr lang="es-CL" sz="3200" dirty="0" smtClean="0"/>
              <a:t>.</a:t>
            </a:r>
          </a:p>
          <a:p>
            <a:r>
              <a:rPr lang="es-CL" sz="3200" dirty="0" smtClean="0">
                <a:solidFill>
                  <a:srgbClr val="FF0000"/>
                </a:solidFill>
              </a:rPr>
              <a:t>Requiere</a:t>
            </a:r>
            <a:r>
              <a:rPr lang="es-CL" sz="3200" dirty="0" smtClean="0"/>
              <a:t> una </a:t>
            </a:r>
            <a:r>
              <a:rPr lang="es-CL" sz="3200" dirty="0" smtClean="0">
                <a:solidFill>
                  <a:srgbClr val="0070C0"/>
                </a:solidFill>
              </a:rPr>
              <a:t>continuidad</a:t>
            </a:r>
            <a:r>
              <a:rPr lang="es-CL" sz="3200" dirty="0" smtClean="0"/>
              <a:t>.</a:t>
            </a:r>
          </a:p>
          <a:p>
            <a:r>
              <a:rPr lang="es-CL" sz="3200" dirty="0" smtClean="0"/>
              <a:t>Pueden </a:t>
            </a:r>
            <a:r>
              <a:rPr lang="es-CL" sz="3200" dirty="0" smtClean="0">
                <a:solidFill>
                  <a:srgbClr val="FF0000"/>
                </a:solidFill>
              </a:rPr>
              <a:t>existir</a:t>
            </a:r>
            <a:r>
              <a:rPr lang="es-CL" sz="3200" dirty="0" smtClean="0"/>
              <a:t> </a:t>
            </a:r>
            <a:r>
              <a:rPr lang="es-CL" sz="3200" dirty="0" smtClean="0">
                <a:solidFill>
                  <a:srgbClr val="0070C0"/>
                </a:solidFill>
              </a:rPr>
              <a:t>creencias</a:t>
            </a:r>
            <a:r>
              <a:rPr lang="es-CL" sz="3200" dirty="0" smtClean="0"/>
              <a:t>, </a:t>
            </a:r>
            <a:r>
              <a:rPr lang="es-CL" sz="3200" dirty="0" smtClean="0">
                <a:solidFill>
                  <a:srgbClr val="0070C0"/>
                </a:solidFill>
              </a:rPr>
              <a:t>convicciones</a:t>
            </a:r>
            <a:r>
              <a:rPr lang="es-CL" sz="3200" dirty="0" smtClean="0"/>
              <a:t>, </a:t>
            </a:r>
            <a:r>
              <a:rPr lang="es-CL" sz="3200" dirty="0" smtClean="0">
                <a:solidFill>
                  <a:srgbClr val="0070C0"/>
                </a:solidFill>
              </a:rPr>
              <a:t>prácticas</a:t>
            </a:r>
            <a:r>
              <a:rPr lang="es-CL" sz="3200" dirty="0" smtClean="0"/>
              <a:t> y otros que </a:t>
            </a:r>
            <a:r>
              <a:rPr lang="es-CL" sz="3200" dirty="0" smtClean="0">
                <a:solidFill>
                  <a:srgbClr val="00B050"/>
                </a:solidFill>
              </a:rPr>
              <a:t>propicien</a:t>
            </a:r>
            <a:r>
              <a:rPr lang="es-CL" sz="3200" dirty="0" smtClean="0"/>
              <a:t> </a:t>
            </a:r>
            <a:r>
              <a:rPr lang="es-CL" sz="3200" dirty="0" smtClean="0">
                <a:solidFill>
                  <a:srgbClr val="7030A0"/>
                </a:solidFill>
              </a:rPr>
              <a:t>discusiones</a:t>
            </a:r>
            <a:r>
              <a:rPr lang="es-CL" sz="3200" dirty="0" smtClean="0"/>
              <a:t>.</a:t>
            </a:r>
          </a:p>
          <a:p>
            <a:endParaRPr lang="es-CL" sz="3200" dirty="0" smtClean="0"/>
          </a:p>
        </p:txBody>
      </p:sp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539552" y="260648"/>
            <a:ext cx="8153400" cy="990600"/>
          </a:xfrm>
        </p:spPr>
        <p:txBody>
          <a:bodyPr/>
          <a:lstStyle/>
          <a:p>
            <a:pPr algn="ctr"/>
            <a:r>
              <a:rPr lang="es-BO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Desv</a:t>
            </a:r>
            <a:r>
              <a:rPr lang="es-BO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entajas de su uso educativo</a:t>
            </a:r>
            <a:endParaRPr lang="es-CL" dirty="0"/>
          </a:p>
        </p:txBody>
      </p:sp>
      <p:pic>
        <p:nvPicPr>
          <p:cNvPr id="6" name="Picture 2" descr="C:\Users\Alejandro Nuñez\Downloads\bi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613957"/>
            <a:ext cx="1963936" cy="2062133"/>
          </a:xfrm>
          <a:prstGeom prst="rect">
            <a:avLst/>
          </a:prstGeom>
          <a:noFill/>
          <a:scene3d>
            <a:camera prst="orthographicFront">
              <a:rot lat="1080000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es-BO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Definición</a:t>
            </a:r>
            <a:endParaRPr lang="es-CL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>
          <a:xfrm>
            <a:off x="467544" y="1772816"/>
            <a:ext cx="8280920" cy="4495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BO" dirty="0"/>
              <a:t>El  </a:t>
            </a:r>
            <a:r>
              <a:rPr lang="es-BO" dirty="0">
                <a:solidFill>
                  <a:srgbClr val="FF0000"/>
                </a:solidFill>
              </a:rPr>
              <a:t>diario  reflexivo  </a:t>
            </a:r>
            <a:r>
              <a:rPr lang="es-BO" dirty="0"/>
              <a:t>es  una  </a:t>
            </a:r>
            <a:r>
              <a:rPr lang="es-BO" dirty="0" smtClean="0">
                <a:solidFill>
                  <a:srgbClr val="0070C0"/>
                </a:solidFill>
              </a:rPr>
              <a:t>estrategia evaluativa </a:t>
            </a:r>
            <a:r>
              <a:rPr lang="es-BO" dirty="0"/>
              <a:t>que permite desarrollar </a:t>
            </a:r>
            <a:r>
              <a:rPr lang="es-BO" dirty="0" smtClean="0">
                <a:solidFill>
                  <a:srgbClr val="00B050"/>
                </a:solidFill>
              </a:rPr>
              <a:t>habilidades meta-cognitivas</a:t>
            </a:r>
            <a:r>
              <a:rPr lang="es-BO" dirty="0"/>
              <a:t>.  Consiste  en  que  </a:t>
            </a:r>
            <a:r>
              <a:rPr lang="es-BO" dirty="0" smtClean="0"/>
              <a:t>algún </a:t>
            </a:r>
            <a:r>
              <a:rPr lang="es-BO" dirty="0" smtClean="0">
                <a:solidFill>
                  <a:srgbClr val="0070C0"/>
                </a:solidFill>
              </a:rPr>
              <a:t>agente</a:t>
            </a:r>
            <a:r>
              <a:rPr lang="es-BO" dirty="0" smtClean="0"/>
              <a:t> de la educación </a:t>
            </a:r>
            <a:r>
              <a:rPr lang="es-BO" dirty="0" smtClean="0">
                <a:solidFill>
                  <a:srgbClr val="00B050"/>
                </a:solidFill>
              </a:rPr>
              <a:t>reflexione</a:t>
            </a:r>
            <a:r>
              <a:rPr lang="es-BO" dirty="0" smtClean="0"/>
              <a:t>  </a:t>
            </a:r>
            <a:r>
              <a:rPr lang="es-BO" dirty="0"/>
              <a:t>y </a:t>
            </a:r>
            <a:r>
              <a:rPr lang="es-BO" dirty="0">
                <a:solidFill>
                  <a:srgbClr val="00B050"/>
                </a:solidFill>
              </a:rPr>
              <a:t>escriba</a:t>
            </a:r>
            <a:r>
              <a:rPr lang="es-BO" dirty="0"/>
              <a:t> acerca </a:t>
            </a:r>
            <a:r>
              <a:rPr lang="es-BO" dirty="0" smtClean="0"/>
              <a:t>del </a:t>
            </a:r>
            <a:r>
              <a:rPr lang="es-BO" dirty="0"/>
              <a:t>su </a:t>
            </a:r>
            <a:r>
              <a:rPr lang="es-BO" dirty="0">
                <a:solidFill>
                  <a:schemeClr val="accent6">
                    <a:lumMod val="75000"/>
                  </a:schemeClr>
                </a:solidFill>
              </a:rPr>
              <a:t>proceso</a:t>
            </a:r>
            <a:r>
              <a:rPr lang="es-BO" dirty="0"/>
              <a:t> </a:t>
            </a:r>
            <a:r>
              <a:rPr lang="es-BO" dirty="0" smtClean="0"/>
              <a:t>de </a:t>
            </a:r>
            <a:r>
              <a:rPr lang="es-BO" dirty="0" smtClean="0">
                <a:solidFill>
                  <a:srgbClr val="7030A0"/>
                </a:solidFill>
              </a:rPr>
              <a:t>enseñanza-aprendizaje</a:t>
            </a:r>
            <a:r>
              <a:rPr lang="es-BO" dirty="0" smtClean="0"/>
              <a:t>.</a:t>
            </a:r>
          </a:p>
          <a:p>
            <a:pPr marL="0" indent="0" algn="just">
              <a:buNone/>
            </a:pPr>
            <a:r>
              <a:rPr lang="es-BO" dirty="0"/>
              <a:t>Con esta herramienta evaluativa se anima al alumno a </a:t>
            </a:r>
            <a:r>
              <a:rPr lang="es-BO" dirty="0" smtClean="0">
                <a:solidFill>
                  <a:srgbClr val="0070C0"/>
                </a:solidFill>
              </a:rPr>
              <a:t>auto-reflexionar</a:t>
            </a:r>
            <a:r>
              <a:rPr lang="es-BO" dirty="0" smtClean="0"/>
              <a:t> </a:t>
            </a:r>
            <a:r>
              <a:rPr lang="es-BO" dirty="0"/>
              <a:t>y </a:t>
            </a:r>
            <a:r>
              <a:rPr lang="es-BO" dirty="0" smtClean="0">
                <a:solidFill>
                  <a:srgbClr val="0070C0"/>
                </a:solidFill>
              </a:rPr>
              <a:t>auto-valorizar</a:t>
            </a:r>
            <a:r>
              <a:rPr lang="es-BO" dirty="0" smtClean="0"/>
              <a:t> </a:t>
            </a:r>
            <a:r>
              <a:rPr lang="es-BO" dirty="0"/>
              <a:t>su desenvolvimiento estableciendo </a:t>
            </a:r>
            <a:r>
              <a:rPr lang="es-BO" dirty="0">
                <a:solidFill>
                  <a:srgbClr val="00B050"/>
                </a:solidFill>
              </a:rPr>
              <a:t>conexiones</a:t>
            </a:r>
            <a:r>
              <a:rPr lang="es-BO" dirty="0"/>
              <a:t> entre los </a:t>
            </a:r>
            <a:r>
              <a:rPr lang="es-BO" dirty="0" smtClean="0"/>
              <a:t>elementos que intervienen en la </a:t>
            </a:r>
            <a:r>
              <a:rPr lang="es-BO" dirty="0" smtClean="0">
                <a:solidFill>
                  <a:schemeClr val="accent6">
                    <a:lumMod val="75000"/>
                  </a:schemeClr>
                </a:solidFill>
              </a:rPr>
              <a:t>práctica educativa</a:t>
            </a:r>
            <a:r>
              <a:rPr lang="es-BO" dirty="0" smtClean="0"/>
              <a:t>.</a:t>
            </a:r>
            <a:endParaRPr lang="es-BO" dirty="0"/>
          </a:p>
          <a:p>
            <a:pPr marL="0" indent="0">
              <a:buNone/>
            </a:pPr>
            <a:endParaRPr lang="es-CL" dirty="0" smtClean="0"/>
          </a:p>
          <a:p>
            <a:pPr marL="0" indent="0">
              <a:buNone/>
            </a:pPr>
            <a:endParaRPr lang="es-C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El Diario Reflexivo puede contener: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11560" y="1772816"/>
            <a:ext cx="8153400" cy="4495800"/>
          </a:xfrm>
        </p:spPr>
        <p:txBody>
          <a:bodyPr>
            <a:normAutofit fontScale="92500" lnSpcReduction="20000"/>
          </a:bodyPr>
          <a:lstStyle/>
          <a:p>
            <a:r>
              <a:rPr lang="es-CL" dirty="0" smtClean="0"/>
              <a:t>Observaciones</a:t>
            </a:r>
          </a:p>
          <a:p>
            <a:r>
              <a:rPr lang="es-CL" dirty="0" smtClean="0"/>
              <a:t>Sentimientos</a:t>
            </a:r>
          </a:p>
          <a:p>
            <a:r>
              <a:rPr lang="es-CL" dirty="0" smtClean="0"/>
              <a:t>Reacciones</a:t>
            </a:r>
          </a:p>
          <a:p>
            <a:r>
              <a:rPr lang="es-CL" dirty="0" smtClean="0"/>
              <a:t>Interpretaciones</a:t>
            </a:r>
          </a:p>
          <a:p>
            <a:r>
              <a:rPr lang="es-CL" dirty="0" smtClean="0"/>
              <a:t>Pensamientos</a:t>
            </a:r>
          </a:p>
          <a:p>
            <a:r>
              <a:rPr lang="es-CL" dirty="0" smtClean="0"/>
              <a:t>Hipótesis</a:t>
            </a:r>
          </a:p>
          <a:p>
            <a:r>
              <a:rPr lang="es-CL" dirty="0" smtClean="0"/>
              <a:t>Explicaciones</a:t>
            </a:r>
          </a:p>
          <a:p>
            <a:r>
              <a:rPr lang="es-CL" dirty="0" smtClean="0"/>
              <a:t>Expectativas</a:t>
            </a:r>
          </a:p>
          <a:p>
            <a:r>
              <a:rPr lang="es-CL" dirty="0" smtClean="0"/>
              <a:t>Sugerencias</a:t>
            </a:r>
            <a:endParaRPr lang="es-CL" dirty="0"/>
          </a:p>
          <a:p>
            <a:r>
              <a:rPr lang="es-CL" dirty="0" smtClean="0"/>
              <a:t>Otros</a:t>
            </a:r>
          </a:p>
        </p:txBody>
      </p:sp>
      <p:pic>
        <p:nvPicPr>
          <p:cNvPr id="3074" name="Picture 2" descr="C:\Users\Alejandro Nuñez\Downloads\reflexion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204864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BO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Formas de llevarlo a cabo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2267744" y="2204864"/>
            <a:ext cx="5975576" cy="3629000"/>
          </a:xfrm>
        </p:spPr>
        <p:txBody>
          <a:bodyPr>
            <a:normAutofit lnSpcReduction="10000"/>
          </a:bodyPr>
          <a:lstStyle/>
          <a:p>
            <a:pPr algn="just"/>
            <a:r>
              <a:rPr lang="es-BO" dirty="0" smtClean="0"/>
              <a:t>El </a:t>
            </a:r>
            <a:r>
              <a:rPr lang="es-BO" dirty="0">
                <a:solidFill>
                  <a:srgbClr val="7030A0"/>
                </a:solidFill>
              </a:rPr>
              <a:t>estudiante</a:t>
            </a:r>
            <a:r>
              <a:rPr lang="es-BO" dirty="0"/>
              <a:t> </a:t>
            </a:r>
            <a:r>
              <a:rPr lang="es-BO" dirty="0">
                <a:solidFill>
                  <a:srgbClr val="FF0000"/>
                </a:solidFill>
              </a:rPr>
              <a:t>libremente</a:t>
            </a:r>
            <a:r>
              <a:rPr lang="es-BO" dirty="0"/>
              <a:t> anota sus </a:t>
            </a:r>
            <a:r>
              <a:rPr lang="es-BO" dirty="0">
                <a:solidFill>
                  <a:srgbClr val="0070C0"/>
                </a:solidFill>
              </a:rPr>
              <a:t>reflexiones</a:t>
            </a:r>
            <a:r>
              <a:rPr lang="es-BO" dirty="0"/>
              <a:t> acerca de </a:t>
            </a:r>
            <a:r>
              <a:rPr lang="es-BO" dirty="0" smtClean="0"/>
              <a:t>lo acontecido </a:t>
            </a:r>
            <a:r>
              <a:rPr lang="es-BO" dirty="0"/>
              <a:t>en el </a:t>
            </a:r>
            <a:r>
              <a:rPr lang="es-BO" dirty="0">
                <a:solidFill>
                  <a:srgbClr val="00B050"/>
                </a:solidFill>
              </a:rPr>
              <a:t>proceso</a:t>
            </a:r>
            <a:r>
              <a:rPr lang="es-BO" dirty="0"/>
              <a:t> de </a:t>
            </a:r>
            <a:r>
              <a:rPr lang="es-BO" dirty="0" smtClean="0">
                <a:solidFill>
                  <a:schemeClr val="accent6">
                    <a:lumMod val="75000"/>
                  </a:schemeClr>
                </a:solidFill>
              </a:rPr>
              <a:t>enseñanza-aprendizaje</a:t>
            </a:r>
            <a:r>
              <a:rPr lang="es-BO" dirty="0" smtClean="0"/>
              <a:t>.</a:t>
            </a:r>
          </a:p>
          <a:p>
            <a:pPr marL="0" indent="0" algn="just">
              <a:buNone/>
            </a:pPr>
            <a:endParaRPr lang="es-BO" dirty="0" smtClean="0"/>
          </a:p>
          <a:p>
            <a:pPr algn="just"/>
            <a:r>
              <a:rPr lang="es-BO" dirty="0" smtClean="0"/>
              <a:t>El </a:t>
            </a:r>
            <a:r>
              <a:rPr lang="es-BO" dirty="0">
                <a:solidFill>
                  <a:srgbClr val="7030A0"/>
                </a:solidFill>
              </a:rPr>
              <a:t>docente</a:t>
            </a:r>
            <a:r>
              <a:rPr lang="es-BO" dirty="0"/>
              <a:t> </a:t>
            </a:r>
            <a:r>
              <a:rPr lang="es-BO" dirty="0" smtClean="0"/>
              <a:t>o </a:t>
            </a:r>
            <a:r>
              <a:rPr lang="es-BO" dirty="0" smtClean="0">
                <a:solidFill>
                  <a:srgbClr val="7030A0"/>
                </a:solidFill>
              </a:rPr>
              <a:t>maestro</a:t>
            </a:r>
            <a:r>
              <a:rPr lang="es-BO" dirty="0" smtClean="0"/>
              <a:t> </a:t>
            </a:r>
            <a:r>
              <a:rPr lang="es-BO" dirty="0" smtClean="0">
                <a:solidFill>
                  <a:srgbClr val="FF0000"/>
                </a:solidFill>
              </a:rPr>
              <a:t>guía</a:t>
            </a:r>
            <a:r>
              <a:rPr lang="es-BO" dirty="0" smtClean="0"/>
              <a:t> sus </a:t>
            </a:r>
            <a:r>
              <a:rPr lang="es-BO" dirty="0" smtClean="0">
                <a:solidFill>
                  <a:srgbClr val="0070C0"/>
                </a:solidFill>
              </a:rPr>
              <a:t>reflexiones</a:t>
            </a:r>
            <a:r>
              <a:rPr lang="es-BO" dirty="0" smtClean="0"/>
              <a:t> </a:t>
            </a:r>
            <a:r>
              <a:rPr lang="es-BO" dirty="0"/>
              <a:t>a través de </a:t>
            </a:r>
            <a:r>
              <a:rPr lang="es-BO" dirty="0" smtClean="0">
                <a:solidFill>
                  <a:srgbClr val="00B050"/>
                </a:solidFill>
              </a:rPr>
              <a:t>preguntas</a:t>
            </a:r>
            <a:r>
              <a:rPr lang="es-BO" dirty="0" smtClean="0"/>
              <a:t>, </a:t>
            </a:r>
            <a:r>
              <a:rPr lang="es-BO" dirty="0" smtClean="0">
                <a:solidFill>
                  <a:srgbClr val="00B050"/>
                </a:solidFill>
              </a:rPr>
              <a:t>pautas</a:t>
            </a:r>
            <a:r>
              <a:rPr lang="es-BO" dirty="0" smtClean="0"/>
              <a:t> y </a:t>
            </a:r>
            <a:r>
              <a:rPr lang="es-BO" dirty="0" smtClean="0">
                <a:solidFill>
                  <a:srgbClr val="00B050"/>
                </a:solidFill>
              </a:rPr>
              <a:t>sugerencias</a:t>
            </a:r>
            <a:r>
              <a:rPr lang="es-BO" dirty="0" smtClean="0"/>
              <a:t> </a:t>
            </a:r>
            <a:r>
              <a:rPr lang="es-BO" dirty="0" smtClean="0">
                <a:solidFill>
                  <a:schemeClr val="accent6">
                    <a:lumMod val="75000"/>
                  </a:schemeClr>
                </a:solidFill>
              </a:rPr>
              <a:t>programadas</a:t>
            </a:r>
            <a:r>
              <a:rPr lang="es-BO" dirty="0" smtClean="0"/>
              <a:t>.</a:t>
            </a:r>
            <a:endParaRPr lang="es-BO" dirty="0"/>
          </a:p>
        </p:txBody>
      </p:sp>
      <p:pic>
        <p:nvPicPr>
          <p:cNvPr id="2050" name="Picture 2" descr="C:\Users\Alejandro Nuñez\Downloads\red-cross-x-clip-ar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13050"/>
            <a:ext cx="1303982" cy="130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lejandro Nuñez\Downloads\o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437112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41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Clasificación de las reflexiones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95536" y="3573016"/>
            <a:ext cx="8064896" cy="30243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BO" dirty="0" smtClean="0"/>
              <a:t>La </a:t>
            </a:r>
            <a:r>
              <a:rPr lang="es-BO" dirty="0" smtClean="0">
                <a:solidFill>
                  <a:srgbClr val="FF0000"/>
                </a:solidFill>
              </a:rPr>
              <a:t>reflexión inicial </a:t>
            </a:r>
            <a:r>
              <a:rPr lang="es-BO" dirty="0" smtClean="0"/>
              <a:t>es </a:t>
            </a:r>
            <a:r>
              <a:rPr lang="es-BO" dirty="0"/>
              <a:t>aquella reflexión que escribimos </a:t>
            </a:r>
            <a:r>
              <a:rPr lang="es-BO" dirty="0">
                <a:solidFill>
                  <a:srgbClr val="0070C0"/>
                </a:solidFill>
              </a:rPr>
              <a:t>antes</a:t>
            </a:r>
            <a:r>
              <a:rPr lang="es-BO" dirty="0"/>
              <a:t> de comenzar el </a:t>
            </a:r>
            <a:r>
              <a:rPr lang="es-BO" dirty="0">
                <a:solidFill>
                  <a:schemeClr val="accent6">
                    <a:lumMod val="75000"/>
                  </a:schemeClr>
                </a:solidFill>
              </a:rPr>
              <a:t>proceso educativo</a:t>
            </a:r>
            <a:r>
              <a:rPr lang="es-BO" dirty="0"/>
              <a:t>. Es muy útil para </a:t>
            </a:r>
            <a:r>
              <a:rPr lang="es-BO" dirty="0">
                <a:solidFill>
                  <a:srgbClr val="0070C0"/>
                </a:solidFill>
              </a:rPr>
              <a:t>diagnosticar</a:t>
            </a:r>
            <a:r>
              <a:rPr lang="es-BO" dirty="0"/>
              <a:t> el </a:t>
            </a:r>
            <a:r>
              <a:rPr lang="es-BO" dirty="0">
                <a:solidFill>
                  <a:srgbClr val="00B050"/>
                </a:solidFill>
              </a:rPr>
              <a:t>conocimiento previo</a:t>
            </a:r>
            <a:r>
              <a:rPr lang="es-BO" dirty="0"/>
              <a:t> y las </a:t>
            </a:r>
            <a:r>
              <a:rPr lang="es-BO" dirty="0">
                <a:solidFill>
                  <a:srgbClr val="00B050"/>
                </a:solidFill>
              </a:rPr>
              <a:t>expectativas</a:t>
            </a:r>
            <a:r>
              <a:rPr lang="es-BO" dirty="0"/>
              <a:t> que se tiene respecto al </a:t>
            </a:r>
            <a:r>
              <a:rPr lang="es-BO" dirty="0">
                <a:solidFill>
                  <a:schemeClr val="accent6">
                    <a:lumMod val="75000"/>
                  </a:schemeClr>
                </a:solidFill>
              </a:rPr>
              <a:t>proceso educativo</a:t>
            </a:r>
            <a:r>
              <a:rPr lang="es-BO" dirty="0" smtClean="0"/>
              <a:t>. (</a:t>
            </a:r>
            <a:r>
              <a:rPr lang="es-BO" dirty="0" smtClean="0">
                <a:solidFill>
                  <a:srgbClr val="7030A0"/>
                </a:solidFill>
              </a:rPr>
              <a:t>Evaluación diagnóstica</a:t>
            </a:r>
            <a:r>
              <a:rPr lang="es-BO" dirty="0" smtClean="0"/>
              <a:t>)</a:t>
            </a:r>
            <a:endParaRPr lang="es-BO" dirty="0"/>
          </a:p>
          <a:p>
            <a:endParaRPr lang="es-BO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468338412"/>
              </p:ext>
            </p:extLst>
          </p:nvPr>
        </p:nvGraphicFramePr>
        <p:xfrm>
          <a:off x="1403648" y="1700808"/>
          <a:ext cx="6096000" cy="158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076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Clasificación de las reflexiones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11560" y="3429000"/>
            <a:ext cx="7920880" cy="30243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BO" dirty="0" smtClean="0"/>
              <a:t>Las </a:t>
            </a:r>
            <a:r>
              <a:rPr lang="es-BO" dirty="0" smtClean="0">
                <a:solidFill>
                  <a:srgbClr val="FF0000"/>
                </a:solidFill>
              </a:rPr>
              <a:t>reflexiones del proceso </a:t>
            </a:r>
            <a:r>
              <a:rPr lang="es-BO" dirty="0"/>
              <a:t>son las reflexiones realizadas </a:t>
            </a:r>
            <a:r>
              <a:rPr lang="es-BO" dirty="0">
                <a:solidFill>
                  <a:srgbClr val="0070C0"/>
                </a:solidFill>
              </a:rPr>
              <a:t>periódicamente</a:t>
            </a:r>
            <a:r>
              <a:rPr lang="es-BO" dirty="0"/>
              <a:t> a lo largo de todo el </a:t>
            </a:r>
            <a:r>
              <a:rPr lang="es-BO" dirty="0">
                <a:solidFill>
                  <a:schemeClr val="accent6">
                    <a:lumMod val="75000"/>
                  </a:schemeClr>
                </a:solidFill>
              </a:rPr>
              <a:t>proceso educativo</a:t>
            </a:r>
            <a:r>
              <a:rPr lang="es-BO" dirty="0"/>
              <a:t>. Nos permiten hacer un </a:t>
            </a:r>
            <a:r>
              <a:rPr lang="es-BO" dirty="0">
                <a:solidFill>
                  <a:srgbClr val="00B050"/>
                </a:solidFill>
              </a:rPr>
              <a:t>seguimiento permanente </a:t>
            </a:r>
            <a:r>
              <a:rPr lang="es-BO" dirty="0"/>
              <a:t>y </a:t>
            </a:r>
            <a:r>
              <a:rPr lang="es-BO" dirty="0">
                <a:solidFill>
                  <a:srgbClr val="00B050"/>
                </a:solidFill>
              </a:rPr>
              <a:t>valorar</a:t>
            </a:r>
            <a:r>
              <a:rPr lang="es-BO" dirty="0"/>
              <a:t> el </a:t>
            </a:r>
            <a:r>
              <a:rPr lang="es-BO" dirty="0">
                <a:solidFill>
                  <a:srgbClr val="7030A0"/>
                </a:solidFill>
              </a:rPr>
              <a:t>desarrollo</a:t>
            </a:r>
            <a:r>
              <a:rPr lang="es-BO" dirty="0"/>
              <a:t> de un curso en diferentes partes (</a:t>
            </a:r>
            <a:r>
              <a:rPr lang="es-BO" dirty="0">
                <a:solidFill>
                  <a:schemeClr val="accent6">
                    <a:lumMod val="75000"/>
                  </a:schemeClr>
                </a:solidFill>
              </a:rPr>
              <a:t>Unidades</a:t>
            </a:r>
            <a:r>
              <a:rPr lang="es-BO" dirty="0"/>
              <a:t>, </a:t>
            </a:r>
            <a:r>
              <a:rPr lang="es-BO" dirty="0">
                <a:solidFill>
                  <a:schemeClr val="accent6">
                    <a:lumMod val="75000"/>
                  </a:schemeClr>
                </a:solidFill>
              </a:rPr>
              <a:t>módulos</a:t>
            </a:r>
            <a:r>
              <a:rPr lang="es-BO" dirty="0"/>
              <a:t>, </a:t>
            </a:r>
            <a:r>
              <a:rPr lang="es-BO" dirty="0">
                <a:solidFill>
                  <a:schemeClr val="accent6">
                    <a:lumMod val="75000"/>
                  </a:schemeClr>
                </a:solidFill>
              </a:rPr>
              <a:t>semestres</a:t>
            </a:r>
            <a:r>
              <a:rPr lang="es-BO" dirty="0"/>
              <a:t>, etc</a:t>
            </a:r>
            <a:r>
              <a:rPr lang="es-BO" dirty="0" smtClean="0"/>
              <a:t>.). (</a:t>
            </a:r>
            <a:r>
              <a:rPr lang="es-BO" dirty="0" smtClean="0">
                <a:solidFill>
                  <a:srgbClr val="7030A0"/>
                </a:solidFill>
              </a:rPr>
              <a:t>Evaluación secuencial</a:t>
            </a:r>
            <a:r>
              <a:rPr lang="es-BO" dirty="0" smtClean="0"/>
              <a:t>)</a:t>
            </a:r>
            <a:endParaRPr lang="es-BO" dirty="0"/>
          </a:p>
          <a:p>
            <a:endParaRPr lang="es-BO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4008318385"/>
              </p:ext>
            </p:extLst>
          </p:nvPr>
        </p:nvGraphicFramePr>
        <p:xfrm>
          <a:off x="1403648" y="1700808"/>
          <a:ext cx="6096000" cy="158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0470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Clasificación de las reflexiones</a:t>
            </a:r>
            <a:endParaRPr lang="es-BO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11560" y="2852936"/>
            <a:ext cx="7848872" cy="38164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BO" dirty="0" smtClean="0"/>
              <a:t>La </a:t>
            </a:r>
            <a:r>
              <a:rPr lang="es-BO" dirty="0" smtClean="0">
                <a:solidFill>
                  <a:srgbClr val="FF0000"/>
                </a:solidFill>
              </a:rPr>
              <a:t>reflexión final </a:t>
            </a:r>
            <a:r>
              <a:rPr lang="es-BO" dirty="0" smtClean="0"/>
              <a:t>es </a:t>
            </a:r>
            <a:r>
              <a:rPr lang="es-BO" dirty="0"/>
              <a:t>la última reflexión que se presenta en el </a:t>
            </a:r>
            <a:r>
              <a:rPr lang="es-BO" dirty="0">
                <a:solidFill>
                  <a:srgbClr val="FF0000"/>
                </a:solidFill>
              </a:rPr>
              <a:t>diario reflexivo</a:t>
            </a:r>
            <a:r>
              <a:rPr lang="es-BO" dirty="0"/>
              <a:t>. Tiene que ver con la </a:t>
            </a:r>
            <a:r>
              <a:rPr lang="es-BO" dirty="0" smtClean="0">
                <a:solidFill>
                  <a:srgbClr val="0070C0"/>
                </a:solidFill>
              </a:rPr>
              <a:t>reflexión</a:t>
            </a:r>
            <a:r>
              <a:rPr lang="es-BO" dirty="0" smtClean="0"/>
              <a:t> </a:t>
            </a:r>
            <a:r>
              <a:rPr lang="es-BO" dirty="0"/>
              <a:t>respecto al </a:t>
            </a:r>
            <a:r>
              <a:rPr lang="es-BO" dirty="0">
                <a:solidFill>
                  <a:srgbClr val="00B050"/>
                </a:solidFill>
              </a:rPr>
              <a:t>desarrollo total </a:t>
            </a:r>
            <a:r>
              <a:rPr lang="es-BO" dirty="0"/>
              <a:t>de todo un curso. Además de ser una </a:t>
            </a:r>
            <a:r>
              <a:rPr lang="es-BO" dirty="0">
                <a:solidFill>
                  <a:srgbClr val="0070C0"/>
                </a:solidFill>
              </a:rPr>
              <a:t>evaluación final</a:t>
            </a:r>
            <a:r>
              <a:rPr lang="es-BO" dirty="0"/>
              <a:t>, la </a:t>
            </a:r>
            <a:r>
              <a:rPr lang="es-BO" dirty="0">
                <a:solidFill>
                  <a:srgbClr val="FF0000"/>
                </a:solidFill>
              </a:rPr>
              <a:t>reflexión final </a:t>
            </a:r>
            <a:r>
              <a:rPr lang="es-BO" dirty="0"/>
              <a:t>es muy importante para </a:t>
            </a:r>
            <a:r>
              <a:rPr lang="es-BO" dirty="0">
                <a:solidFill>
                  <a:srgbClr val="0070C0"/>
                </a:solidFill>
              </a:rPr>
              <a:t>rescatar </a:t>
            </a:r>
            <a:r>
              <a:rPr lang="es-BO" dirty="0"/>
              <a:t>y </a:t>
            </a:r>
            <a:r>
              <a:rPr lang="es-BO" dirty="0">
                <a:solidFill>
                  <a:srgbClr val="0070C0"/>
                </a:solidFill>
              </a:rPr>
              <a:t>considerar</a:t>
            </a:r>
            <a:r>
              <a:rPr lang="es-BO" dirty="0"/>
              <a:t> algunos elementos que podrían ser muy útiles en una </a:t>
            </a:r>
            <a:r>
              <a:rPr lang="es-BO" dirty="0">
                <a:solidFill>
                  <a:schemeClr val="accent6">
                    <a:lumMod val="75000"/>
                  </a:schemeClr>
                </a:solidFill>
              </a:rPr>
              <a:t>próxima versión del curso</a:t>
            </a:r>
            <a:r>
              <a:rPr lang="es-BO" dirty="0" smtClean="0"/>
              <a:t>. (</a:t>
            </a:r>
            <a:r>
              <a:rPr lang="es-BO" dirty="0" smtClean="0">
                <a:solidFill>
                  <a:srgbClr val="7030A0"/>
                </a:solidFill>
              </a:rPr>
              <a:t>Evaluación final</a:t>
            </a:r>
            <a:r>
              <a:rPr lang="es-BO" dirty="0" smtClean="0"/>
              <a:t>)</a:t>
            </a:r>
            <a:endParaRPr lang="es-BO" dirty="0"/>
          </a:p>
          <a:p>
            <a:endParaRPr lang="es-BO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396248263"/>
              </p:ext>
            </p:extLst>
          </p:nvPr>
        </p:nvGraphicFramePr>
        <p:xfrm>
          <a:off x="1403648" y="1484784"/>
          <a:ext cx="6096000" cy="158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4002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lejandro Nuñez\Downloads\escribiendo1-300x29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780928"/>
            <a:ext cx="2362026" cy="235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6388"/>
            <a:ext cx="8153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s-BO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Pistas para las reflexiones iniciales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11561" y="1988840"/>
            <a:ext cx="6696744" cy="4495800"/>
          </a:xfrm>
        </p:spPr>
        <p:txBody>
          <a:bodyPr>
            <a:normAutofit lnSpcReduction="10000"/>
          </a:bodyPr>
          <a:lstStyle/>
          <a:p>
            <a:r>
              <a:rPr lang="es-CL" dirty="0" smtClean="0"/>
              <a:t>Mi </a:t>
            </a:r>
            <a:r>
              <a:rPr lang="es-CL" dirty="0" smtClean="0"/>
              <a:t>conocimiento previo en relación a… es…</a:t>
            </a:r>
            <a:endParaRPr lang="es-CL" dirty="0" smtClean="0"/>
          </a:p>
          <a:p>
            <a:r>
              <a:rPr lang="es-CL" dirty="0" smtClean="0"/>
              <a:t>Lo que espero de… es…</a:t>
            </a:r>
            <a:endParaRPr lang="es-CL" dirty="0" smtClean="0"/>
          </a:p>
          <a:p>
            <a:r>
              <a:rPr lang="es-CL" dirty="0" smtClean="0"/>
              <a:t>Lo que pienso de…</a:t>
            </a:r>
            <a:endParaRPr lang="es-CL" dirty="0" smtClean="0"/>
          </a:p>
          <a:p>
            <a:r>
              <a:rPr lang="es-CL" dirty="0" smtClean="0"/>
              <a:t>Me gustaría poder…</a:t>
            </a:r>
            <a:endParaRPr lang="es-CL" dirty="0" smtClean="0"/>
          </a:p>
          <a:p>
            <a:r>
              <a:rPr lang="es-CL" dirty="0" smtClean="0"/>
              <a:t>El nivel de importancia de estos contenidos serán…</a:t>
            </a:r>
            <a:endParaRPr lang="es-CL" dirty="0" smtClean="0"/>
          </a:p>
          <a:p>
            <a:r>
              <a:rPr lang="es-CL" dirty="0" smtClean="0"/>
              <a:t>El ambiente y personas de mi espacio educativo parecen…</a:t>
            </a:r>
            <a:endParaRPr lang="es-CL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lejandro Nuñez\Downloads\Hombre-pensand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708920"/>
            <a:ext cx="2551401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6388"/>
            <a:ext cx="8153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s-BO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Pistas para las reflexiones secuenciales y finales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11560" y="1772816"/>
            <a:ext cx="8153400" cy="4495800"/>
          </a:xfrm>
        </p:spPr>
        <p:txBody>
          <a:bodyPr>
            <a:normAutofit lnSpcReduction="10000"/>
          </a:bodyPr>
          <a:lstStyle/>
          <a:p>
            <a:r>
              <a:rPr lang="es-CL" dirty="0" smtClean="0"/>
              <a:t>Mi experiencia en relación </a:t>
            </a:r>
            <a:r>
              <a:rPr lang="es-CL" dirty="0" smtClean="0"/>
              <a:t>a… fue…</a:t>
            </a:r>
            <a:endParaRPr lang="es-CL" dirty="0" smtClean="0"/>
          </a:p>
          <a:p>
            <a:r>
              <a:rPr lang="es-CL" dirty="0" smtClean="0"/>
              <a:t>Aprendí que</a:t>
            </a:r>
            <a:r>
              <a:rPr lang="es-CL" dirty="0" smtClean="0"/>
              <a:t>…</a:t>
            </a:r>
            <a:endParaRPr lang="es-CL" dirty="0" smtClean="0"/>
          </a:p>
          <a:p>
            <a:r>
              <a:rPr lang="es-CL" dirty="0" smtClean="0"/>
              <a:t>Mis dificultades fueron…</a:t>
            </a:r>
            <a:endParaRPr lang="es-CL" dirty="0" smtClean="0"/>
          </a:p>
          <a:p>
            <a:r>
              <a:rPr lang="es-CL" dirty="0" smtClean="0"/>
              <a:t>Los contenidos y actividades fueron…</a:t>
            </a:r>
            <a:endParaRPr lang="es-CL" dirty="0" smtClean="0"/>
          </a:p>
          <a:p>
            <a:r>
              <a:rPr lang="es-CL" dirty="0" smtClean="0"/>
              <a:t>Me gustaría sugerir…</a:t>
            </a:r>
            <a:endParaRPr lang="es-CL" dirty="0" smtClean="0"/>
          </a:p>
          <a:p>
            <a:r>
              <a:rPr lang="es-CL" dirty="0" smtClean="0"/>
              <a:t>Con </a:t>
            </a:r>
            <a:r>
              <a:rPr lang="es-CL" dirty="0" smtClean="0"/>
              <a:t>estos temas </a:t>
            </a:r>
            <a:r>
              <a:rPr lang="es-CL" dirty="0" smtClean="0"/>
              <a:t>sentí que</a:t>
            </a:r>
            <a:r>
              <a:rPr lang="es-CL" dirty="0" smtClean="0"/>
              <a:t>…</a:t>
            </a:r>
            <a:endParaRPr lang="es-CL" dirty="0" smtClean="0"/>
          </a:p>
          <a:p>
            <a:r>
              <a:rPr lang="es-CL" dirty="0" smtClean="0"/>
              <a:t>Lo que yo sabía me permitió</a:t>
            </a:r>
            <a:r>
              <a:rPr lang="es-CL" dirty="0" smtClean="0"/>
              <a:t>…</a:t>
            </a:r>
          </a:p>
          <a:p>
            <a:r>
              <a:rPr lang="es-CL" dirty="0" smtClean="0"/>
              <a:t>Mis compañeros y el ambiente de trabajo fue…</a:t>
            </a:r>
          </a:p>
          <a:p>
            <a:r>
              <a:rPr lang="es-CL" dirty="0" smtClean="0"/>
              <a:t>La labor del tutor fue…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54921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151</TotalTime>
  <Words>552</Words>
  <Application>Microsoft Office PowerPoint</Application>
  <PresentationFormat>Presentación en pantalla (4:3)</PresentationFormat>
  <Paragraphs>70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Intermedio</vt:lpstr>
      <vt:lpstr>UNIVERSIDAD AUTÓNOMA JUAN MISAEL SARACHO</vt:lpstr>
      <vt:lpstr>Definición</vt:lpstr>
      <vt:lpstr>El Diario Reflexivo puede contener:</vt:lpstr>
      <vt:lpstr>Formas de llevarlo a cabo</vt:lpstr>
      <vt:lpstr>Clasificación de las reflexiones</vt:lpstr>
      <vt:lpstr>Clasificación de las reflexiones</vt:lpstr>
      <vt:lpstr>Clasificación de las reflexiones</vt:lpstr>
      <vt:lpstr>Pistas para las reflexiones iniciales</vt:lpstr>
      <vt:lpstr>Pistas para las reflexiones secuenciales y finales</vt:lpstr>
      <vt:lpstr>Ventajas de su uso educativo</vt:lpstr>
      <vt:lpstr>Desventajas de su uso educativo</vt:lpstr>
    </vt:vector>
  </TitlesOfParts>
  <Company>Sony Electronics,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Diario Reflexivo</dc:title>
  <dc:creator>Mónica Toledo P</dc:creator>
  <cp:lastModifiedBy>Luffi</cp:lastModifiedBy>
  <cp:revision>16</cp:revision>
  <dcterms:created xsi:type="dcterms:W3CDTF">2008-07-04T14:43:26Z</dcterms:created>
  <dcterms:modified xsi:type="dcterms:W3CDTF">2012-07-10T05:39:58Z</dcterms:modified>
</cp:coreProperties>
</file>