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92" r:id="rId5"/>
    <p:sldId id="275" r:id="rId6"/>
    <p:sldId id="276" r:id="rId7"/>
    <p:sldId id="295" r:id="rId8"/>
    <p:sldId id="297" r:id="rId9"/>
    <p:sldId id="298" r:id="rId10"/>
    <p:sldId id="299" r:id="rId11"/>
    <p:sldId id="300" r:id="rId12"/>
    <p:sldId id="304" r:id="rId13"/>
    <p:sldId id="302" r:id="rId14"/>
    <p:sldId id="303" r:id="rId15"/>
    <p:sldId id="305" r:id="rId16"/>
    <p:sldId id="288" r:id="rId17"/>
    <p:sldId id="301" r:id="rId18"/>
    <p:sldId id="306" r:id="rId19"/>
    <p:sldId id="307" r:id="rId20"/>
    <p:sldId id="28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5" d="100"/>
          <a:sy n="85" d="100"/>
        </p:scale>
        <p:origin x="590"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5/21/2024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5/21/2024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420424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B9F285F-19E5-EDC5-7E77-54DB53B0189D}"/>
              </a:ext>
            </a:extLst>
          </p:cNvPr>
          <p:cNvPicPr>
            <a:picLocks noChangeAspect="1"/>
          </p:cNvPicPr>
          <p:nvPr/>
        </p:nvPicPr>
        <p:blipFill>
          <a:blip r:embed="rId3"/>
          <a:stretch>
            <a:fillRect/>
          </a:stretch>
        </p:blipFill>
        <p:spPr>
          <a:xfrm>
            <a:off x="6742557" y="1610351"/>
            <a:ext cx="4704464" cy="4036453"/>
          </a:xfrm>
          <a:prstGeom prst="hexagon">
            <a:avLst/>
          </a:prstGeo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084730" y="1535537"/>
            <a:ext cx="6158672" cy="2352274"/>
          </a:xfrm>
        </p:spPr>
        <p:txBody>
          <a:bodyPr/>
          <a:lstStyle/>
          <a:p>
            <a:br>
              <a:rPr lang="en-US" dirty="0"/>
            </a:br>
            <a:r>
              <a:rPr lang="en-US" sz="4800" i="0" dirty="0">
                <a:solidFill>
                  <a:srgbClr val="ECECEC"/>
                </a:solidFill>
                <a:effectLst/>
                <a:latin typeface="Söhne"/>
              </a:rPr>
              <a:t>Personality Forecasting with ML and AI: </a:t>
            </a:r>
            <a:br>
              <a:rPr lang="en-US" sz="4800" i="0" dirty="0">
                <a:solidFill>
                  <a:srgbClr val="ECECEC"/>
                </a:solidFill>
                <a:effectLst/>
                <a:latin typeface="Söhne"/>
              </a:rPr>
            </a:br>
            <a:r>
              <a:rPr lang="en-US" sz="4800" i="0" dirty="0">
                <a:solidFill>
                  <a:srgbClr val="ECECEC"/>
                </a:solidFill>
                <a:effectLst/>
                <a:latin typeface="Söhne"/>
              </a:rPr>
              <a:t>Model Adaptation.</a:t>
            </a:r>
            <a:br>
              <a:rPr lang="en-US" sz="4800" i="0" dirty="0">
                <a:solidFill>
                  <a:srgbClr val="ECECEC"/>
                </a:solidFill>
                <a:effectLst/>
                <a:latin typeface="Söhne"/>
              </a:rPr>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678846" cy="760288"/>
          </a:xfrm>
        </p:spPr>
        <p:txBody>
          <a:bodyPr/>
          <a:lstStyle/>
          <a:p>
            <a:r>
              <a:rPr lang="en-US" dirty="0"/>
              <a:t>Prachi Varshney - 211288</a:t>
            </a:r>
          </a:p>
          <a:p>
            <a:r>
              <a:rPr lang="en-US" dirty="0"/>
              <a:t>Isha - 211293</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76404" y="9148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CC35-BA84-927B-4D5E-7503542D7F77}"/>
              </a:ext>
            </a:extLst>
          </p:cNvPr>
          <p:cNvSpPr>
            <a:spLocks noGrp="1"/>
          </p:cNvSpPr>
          <p:nvPr>
            <p:ph type="title"/>
          </p:nvPr>
        </p:nvSpPr>
        <p:spPr>
          <a:xfrm>
            <a:off x="632652" y="0"/>
            <a:ext cx="10515600" cy="1115434"/>
          </a:xfrm>
        </p:spPr>
        <p:txBody>
          <a:bodyPr/>
          <a:lstStyle/>
          <a:p>
            <a:r>
              <a:rPr lang="en-IN" dirty="0"/>
              <a:t>SHAP Results:</a:t>
            </a:r>
          </a:p>
        </p:txBody>
      </p:sp>
      <p:pic>
        <p:nvPicPr>
          <p:cNvPr id="5" name="Chart Placeholder 4">
            <a:extLst>
              <a:ext uri="{FF2B5EF4-FFF2-40B4-BE49-F238E27FC236}">
                <a16:creationId xmlns:a16="http://schemas.microsoft.com/office/drawing/2014/main" id="{55E117F1-8955-792B-FB64-E1E175545847}"/>
              </a:ext>
            </a:extLst>
          </p:cNvPr>
          <p:cNvPicPr>
            <a:picLocks noGrp="1" noChangeAspect="1"/>
          </p:cNvPicPr>
          <p:nvPr>
            <p:ph type="chart" sz="quarter" idx="27"/>
          </p:nvPr>
        </p:nvPicPr>
        <p:blipFill>
          <a:blip r:embed="rId2"/>
          <a:stretch>
            <a:fillRect/>
          </a:stretch>
        </p:blipFill>
        <p:spPr>
          <a:xfrm rot="16200000">
            <a:off x="3978382" y="45069"/>
            <a:ext cx="5188947" cy="7329676"/>
          </a:xfrm>
          <a:prstGeom prst="rect">
            <a:avLst/>
          </a:prstGeom>
        </p:spPr>
      </p:pic>
    </p:spTree>
    <p:extLst>
      <p:ext uri="{BB962C8B-B14F-4D97-AF65-F5344CB8AC3E}">
        <p14:creationId xmlns:p14="http://schemas.microsoft.com/office/powerpoint/2010/main" val="140832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90F5-9BA1-EC26-452C-DFE338B70AE8}"/>
              </a:ext>
            </a:extLst>
          </p:cNvPr>
          <p:cNvSpPr>
            <a:spLocks noGrp="1"/>
          </p:cNvSpPr>
          <p:nvPr>
            <p:ph type="title"/>
          </p:nvPr>
        </p:nvSpPr>
        <p:spPr/>
        <p:txBody>
          <a:bodyPr/>
          <a:lstStyle/>
          <a:p>
            <a:r>
              <a:rPr lang="en-IN" dirty="0"/>
              <a:t>Force plot</a:t>
            </a:r>
          </a:p>
        </p:txBody>
      </p:sp>
      <p:sp>
        <p:nvSpPr>
          <p:cNvPr id="4" name="Footer Placeholder 3">
            <a:extLst>
              <a:ext uri="{FF2B5EF4-FFF2-40B4-BE49-F238E27FC236}">
                <a16:creationId xmlns:a16="http://schemas.microsoft.com/office/drawing/2014/main" id="{2817B696-4A60-0940-19F9-33BAF3EE32CC}"/>
              </a:ext>
            </a:extLst>
          </p:cNvPr>
          <p:cNvSpPr>
            <a:spLocks noGrp="1"/>
          </p:cNvSpPr>
          <p:nvPr>
            <p:ph type="ftr" sz="quarter" idx="28"/>
          </p:nvPr>
        </p:nvSpPr>
        <p:spPr/>
        <p:txBody>
          <a:bodyPr/>
          <a:lstStyle/>
          <a:p>
            <a:r>
              <a:rPr lang="en-US" noProof="0"/>
              <a:t>Presentation Title</a:t>
            </a:r>
            <a:endParaRPr lang="en-US" noProof="0" dirty="0"/>
          </a:p>
        </p:txBody>
      </p:sp>
      <p:pic>
        <p:nvPicPr>
          <p:cNvPr id="5" name="Picture 4">
            <a:extLst>
              <a:ext uri="{FF2B5EF4-FFF2-40B4-BE49-F238E27FC236}">
                <a16:creationId xmlns:a16="http://schemas.microsoft.com/office/drawing/2014/main" id="{EAED41DE-FB1A-60FA-CF04-029D05364210}"/>
              </a:ext>
            </a:extLst>
          </p:cNvPr>
          <p:cNvPicPr>
            <a:picLocks noChangeAspect="1"/>
          </p:cNvPicPr>
          <p:nvPr/>
        </p:nvPicPr>
        <p:blipFill>
          <a:blip r:embed="rId2"/>
          <a:stretch>
            <a:fillRect/>
          </a:stretch>
        </p:blipFill>
        <p:spPr>
          <a:xfrm>
            <a:off x="1087291" y="2267820"/>
            <a:ext cx="10017418" cy="2118678"/>
          </a:xfrm>
          <a:prstGeom prst="rect">
            <a:avLst/>
          </a:prstGeom>
        </p:spPr>
      </p:pic>
    </p:spTree>
    <p:extLst>
      <p:ext uri="{BB962C8B-B14F-4D97-AF65-F5344CB8AC3E}">
        <p14:creationId xmlns:p14="http://schemas.microsoft.com/office/powerpoint/2010/main" val="25510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25B1-8951-943D-36EE-90BB94B3F8D4}"/>
              </a:ext>
            </a:extLst>
          </p:cNvPr>
          <p:cNvSpPr>
            <a:spLocks noGrp="1"/>
          </p:cNvSpPr>
          <p:nvPr>
            <p:ph type="title"/>
          </p:nvPr>
        </p:nvSpPr>
        <p:spPr/>
        <p:txBody>
          <a:bodyPr/>
          <a:lstStyle/>
          <a:p>
            <a:r>
              <a:rPr lang="en-IN" dirty="0"/>
              <a:t>Dependency Plot :</a:t>
            </a:r>
          </a:p>
        </p:txBody>
      </p:sp>
      <p:sp>
        <p:nvSpPr>
          <p:cNvPr id="4" name="Footer Placeholder 3">
            <a:extLst>
              <a:ext uri="{FF2B5EF4-FFF2-40B4-BE49-F238E27FC236}">
                <a16:creationId xmlns:a16="http://schemas.microsoft.com/office/drawing/2014/main" id="{C5ADC252-7019-5304-7B46-29E80C02BA35}"/>
              </a:ext>
            </a:extLst>
          </p:cNvPr>
          <p:cNvSpPr>
            <a:spLocks noGrp="1"/>
          </p:cNvSpPr>
          <p:nvPr>
            <p:ph type="ftr" sz="quarter" idx="28"/>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31A4A8A2-A4C7-5B9B-BFCA-A01A2D295B7D}"/>
              </a:ext>
            </a:extLst>
          </p:cNvPr>
          <p:cNvPicPr>
            <a:picLocks noChangeAspect="1"/>
          </p:cNvPicPr>
          <p:nvPr/>
        </p:nvPicPr>
        <p:blipFill>
          <a:blip r:embed="rId2"/>
          <a:stretch>
            <a:fillRect/>
          </a:stretch>
        </p:blipFill>
        <p:spPr>
          <a:xfrm>
            <a:off x="5571738" y="507076"/>
            <a:ext cx="5947910" cy="5942921"/>
          </a:xfrm>
          <a:prstGeom prst="rect">
            <a:avLst/>
          </a:prstGeom>
        </p:spPr>
      </p:pic>
    </p:spTree>
    <p:extLst>
      <p:ext uri="{BB962C8B-B14F-4D97-AF65-F5344CB8AC3E}">
        <p14:creationId xmlns:p14="http://schemas.microsoft.com/office/powerpoint/2010/main" val="273275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53286" y="289235"/>
            <a:ext cx="9823998" cy="819437"/>
          </a:xfrm>
        </p:spPr>
        <p:txBody>
          <a:bodyPr/>
          <a:lstStyle/>
          <a:p>
            <a:r>
              <a:rPr lang="en-US" dirty="0"/>
              <a:t>Interface Results:</a:t>
            </a:r>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 name="Picture 2">
            <a:extLst>
              <a:ext uri="{FF2B5EF4-FFF2-40B4-BE49-F238E27FC236}">
                <a16:creationId xmlns:a16="http://schemas.microsoft.com/office/drawing/2014/main" id="{22A39F81-7F2F-E858-D9CA-2CB8C12CE74D}"/>
              </a:ext>
            </a:extLst>
          </p:cNvPr>
          <p:cNvPicPr>
            <a:picLocks noChangeAspect="1"/>
          </p:cNvPicPr>
          <p:nvPr/>
        </p:nvPicPr>
        <p:blipFill>
          <a:blip r:embed="rId4"/>
          <a:stretch>
            <a:fillRect/>
          </a:stretch>
        </p:blipFill>
        <p:spPr>
          <a:xfrm>
            <a:off x="759229" y="1183341"/>
            <a:ext cx="10789839" cy="4804939"/>
          </a:xfrm>
          <a:prstGeom prst="rect">
            <a:avLst/>
          </a:prstGeom>
        </p:spPr>
      </p:pic>
    </p:spTree>
    <p:extLst>
      <p:ext uri="{BB962C8B-B14F-4D97-AF65-F5344CB8AC3E}">
        <p14:creationId xmlns:p14="http://schemas.microsoft.com/office/powerpoint/2010/main" val="415753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3ED42D6-28DD-9F50-0DDB-D6381D548B38}"/>
              </a:ext>
            </a:extLst>
          </p:cNvPr>
          <p:cNvSpPr>
            <a:spLocks noGrp="1"/>
          </p:cNvSpPr>
          <p:nvPr>
            <p:ph type="pic" sz="quarter" idx="48"/>
          </p:nvPr>
        </p:nvSpPr>
        <p:spPr/>
      </p:sp>
      <p:pic>
        <p:nvPicPr>
          <p:cNvPr id="7" name="Picture 6">
            <a:extLst>
              <a:ext uri="{FF2B5EF4-FFF2-40B4-BE49-F238E27FC236}">
                <a16:creationId xmlns:a16="http://schemas.microsoft.com/office/drawing/2014/main" id="{B07B2CFF-332C-3181-4A02-21E50199521D}"/>
              </a:ext>
            </a:extLst>
          </p:cNvPr>
          <p:cNvPicPr>
            <a:picLocks noChangeAspect="1"/>
          </p:cNvPicPr>
          <p:nvPr/>
        </p:nvPicPr>
        <p:blipFill>
          <a:blip r:embed="rId2"/>
          <a:stretch>
            <a:fillRect/>
          </a:stretch>
        </p:blipFill>
        <p:spPr>
          <a:xfrm>
            <a:off x="607143" y="529148"/>
            <a:ext cx="10977714" cy="5608396"/>
          </a:xfrm>
          <a:prstGeom prst="rect">
            <a:avLst/>
          </a:prstGeom>
        </p:spPr>
      </p:pic>
    </p:spTree>
    <p:extLst>
      <p:ext uri="{BB962C8B-B14F-4D97-AF65-F5344CB8AC3E}">
        <p14:creationId xmlns:p14="http://schemas.microsoft.com/office/powerpoint/2010/main" val="294119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0A42-2E19-4174-7B58-57000DA82F3F}"/>
              </a:ext>
            </a:extLst>
          </p:cNvPr>
          <p:cNvSpPr>
            <a:spLocks noGrp="1"/>
          </p:cNvSpPr>
          <p:nvPr>
            <p:ph type="title"/>
          </p:nvPr>
        </p:nvSpPr>
        <p:spPr>
          <a:xfrm>
            <a:off x="569900" y="354676"/>
            <a:ext cx="10515600" cy="703159"/>
          </a:xfrm>
        </p:spPr>
        <p:txBody>
          <a:bodyPr/>
          <a:lstStyle/>
          <a:p>
            <a:r>
              <a:rPr lang="en-IN" dirty="0"/>
              <a:t>Applications:</a:t>
            </a:r>
          </a:p>
        </p:txBody>
      </p:sp>
      <p:sp>
        <p:nvSpPr>
          <p:cNvPr id="4" name="Footer Placeholder 3">
            <a:extLst>
              <a:ext uri="{FF2B5EF4-FFF2-40B4-BE49-F238E27FC236}">
                <a16:creationId xmlns:a16="http://schemas.microsoft.com/office/drawing/2014/main" id="{233F9218-FED6-B726-26F5-DA4ED971E877}"/>
              </a:ext>
            </a:extLst>
          </p:cNvPr>
          <p:cNvSpPr>
            <a:spLocks noGrp="1"/>
          </p:cNvSpPr>
          <p:nvPr>
            <p:ph type="ftr" sz="quarter" idx="28"/>
          </p:nvPr>
        </p:nvSpPr>
        <p:spPr/>
        <p:txBody>
          <a:bodyPr/>
          <a:lstStyle/>
          <a:p>
            <a:r>
              <a:rPr lang="en-US" noProof="0"/>
              <a:t>Presentation Title</a:t>
            </a:r>
            <a:endParaRPr lang="en-US" noProof="0" dirty="0"/>
          </a:p>
        </p:txBody>
      </p:sp>
      <p:sp>
        <p:nvSpPr>
          <p:cNvPr id="6" name="TextBox 5">
            <a:extLst>
              <a:ext uri="{FF2B5EF4-FFF2-40B4-BE49-F238E27FC236}">
                <a16:creationId xmlns:a16="http://schemas.microsoft.com/office/drawing/2014/main" id="{F7A02534-C99E-92D0-F9E2-542AB4AD98D8}"/>
              </a:ext>
            </a:extLst>
          </p:cNvPr>
          <p:cNvSpPr txBox="1"/>
          <p:nvPr/>
        </p:nvSpPr>
        <p:spPr>
          <a:xfrm>
            <a:off x="569899" y="1231780"/>
            <a:ext cx="10976641" cy="4524315"/>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rPr>
              <a:t>Targeted Marketing and Advertising:</a:t>
            </a:r>
          </a:p>
          <a:p>
            <a:pPr marL="742950" lvl="1" indent="-285750" algn="just">
              <a:buFont typeface="Arial" panose="020B0604020202020204" pitchFamily="34" charset="0"/>
              <a:buChar char="•"/>
            </a:pPr>
            <a:r>
              <a:rPr lang="en-US" dirty="0">
                <a:solidFill>
                  <a:schemeClr val="bg1"/>
                </a:solidFill>
              </a:rPr>
              <a:t>Personalized Campaigns: Understanding the personality traits of users can help marketers design personalized advertising campaigns that resonate more deeply with specific audiences.</a:t>
            </a:r>
          </a:p>
          <a:p>
            <a:pPr marL="742950" lvl="1" indent="-285750" algn="just">
              <a:buFont typeface="Arial" panose="020B0604020202020204" pitchFamily="34" charset="0"/>
              <a:buChar char="•"/>
            </a:pPr>
            <a:r>
              <a:rPr lang="en-US" dirty="0">
                <a:solidFill>
                  <a:schemeClr val="bg1"/>
                </a:solidFill>
              </a:rPr>
              <a:t>Product Recommendations: Tailored product recommendations based on personality traits can increase conversion rates and customer satisfaction.</a:t>
            </a: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Customer Service Enhancement:</a:t>
            </a:r>
          </a:p>
          <a:p>
            <a:pPr marL="742950" lvl="1" indent="-285750" algn="just">
              <a:buFont typeface="Arial" panose="020B0604020202020204" pitchFamily="34" charset="0"/>
              <a:buChar char="•"/>
            </a:pPr>
            <a:r>
              <a:rPr lang="en-US" dirty="0">
                <a:solidFill>
                  <a:schemeClr val="bg1"/>
                </a:solidFill>
              </a:rPr>
              <a:t>Tailored Communication: Customer service agents can adapt their communication styles based on the personality profiles of customers, leading to better customer experiences.</a:t>
            </a:r>
          </a:p>
          <a:p>
            <a:pPr marL="742950" lvl="1" indent="-285750" algn="just">
              <a:buFont typeface="Arial" panose="020B0604020202020204" pitchFamily="34" charset="0"/>
              <a:buChar char="•"/>
            </a:pPr>
            <a:r>
              <a:rPr lang="en-US" dirty="0">
                <a:solidFill>
                  <a:schemeClr val="bg1"/>
                </a:solidFill>
              </a:rPr>
              <a:t>Chatbot Personalization: Chatbots can be designed to respond in ways that are more appealing to different personality types.</a:t>
            </a: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Human Resources and Recruitment:</a:t>
            </a:r>
          </a:p>
          <a:p>
            <a:pPr marL="742950" lvl="1" indent="-285750" algn="just">
              <a:buFont typeface="Arial" panose="020B0604020202020204" pitchFamily="34" charset="0"/>
              <a:buChar char="•"/>
            </a:pPr>
            <a:r>
              <a:rPr lang="en-US" dirty="0">
                <a:solidFill>
                  <a:schemeClr val="bg1"/>
                </a:solidFill>
              </a:rPr>
              <a:t>Candidate Screening: Employers can use personality insights from social media to screen candidates, assessing traits that align with job requirements and company culture.</a:t>
            </a:r>
          </a:p>
          <a:p>
            <a:pPr marL="742950" lvl="1" indent="-285750" algn="just">
              <a:buFont typeface="Arial" panose="020B0604020202020204" pitchFamily="34" charset="0"/>
              <a:buChar char="•"/>
            </a:pPr>
            <a:r>
              <a:rPr lang="en-US" dirty="0">
                <a:solidFill>
                  <a:schemeClr val="bg1"/>
                </a:solidFill>
              </a:rPr>
              <a:t>Team Composition: Understanding personality traits can help in forming balanced and cohesive teams.</a:t>
            </a:r>
          </a:p>
        </p:txBody>
      </p:sp>
    </p:spTree>
    <p:extLst>
      <p:ext uri="{BB962C8B-B14F-4D97-AF65-F5344CB8AC3E}">
        <p14:creationId xmlns:p14="http://schemas.microsoft.com/office/powerpoint/2010/main" val="15523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83B0-BD6B-C5D8-6040-57DD6EEC2288}"/>
              </a:ext>
            </a:extLst>
          </p:cNvPr>
          <p:cNvSpPr>
            <a:spLocks noGrp="1"/>
          </p:cNvSpPr>
          <p:nvPr>
            <p:ph type="title"/>
          </p:nvPr>
        </p:nvSpPr>
        <p:spPr>
          <a:xfrm>
            <a:off x="560935" y="300841"/>
            <a:ext cx="10515600" cy="1115434"/>
          </a:xfrm>
        </p:spPr>
        <p:txBody>
          <a:bodyPr/>
          <a:lstStyle/>
          <a:p>
            <a:r>
              <a:rPr lang="en-IN" dirty="0"/>
              <a:t>Future Work:</a:t>
            </a:r>
          </a:p>
        </p:txBody>
      </p:sp>
      <p:sp>
        <p:nvSpPr>
          <p:cNvPr id="6" name="TextBox 5">
            <a:extLst>
              <a:ext uri="{FF2B5EF4-FFF2-40B4-BE49-F238E27FC236}">
                <a16:creationId xmlns:a16="http://schemas.microsoft.com/office/drawing/2014/main" id="{DC01CAC6-A22B-5E77-FC50-0212741EC907}"/>
              </a:ext>
            </a:extLst>
          </p:cNvPr>
          <p:cNvSpPr txBox="1"/>
          <p:nvPr/>
        </p:nvSpPr>
        <p:spPr>
          <a:xfrm>
            <a:off x="679531" y="1286868"/>
            <a:ext cx="10832937" cy="5078313"/>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rPr>
              <a:t>Improving Data Quality and Diversity:</a:t>
            </a:r>
          </a:p>
          <a:p>
            <a:pPr marL="742950" lvl="1" indent="-285750" algn="just">
              <a:buFont typeface="Arial" panose="020B0604020202020204" pitchFamily="34" charset="0"/>
              <a:buChar char="•"/>
            </a:pPr>
            <a:r>
              <a:rPr lang="en-US" dirty="0">
                <a:solidFill>
                  <a:schemeClr val="bg1"/>
                </a:solidFill>
              </a:rPr>
              <a:t>Broader Data Sources: Expand the dataset by incorporating data from multiple social media platforms (e.g., Facebook, Instagram, LinkedIn) to ensure a more comprehensive and representative dataset.</a:t>
            </a:r>
          </a:p>
          <a:p>
            <a:pPr marL="742950" lvl="1" indent="-285750" algn="just">
              <a:buFont typeface="Arial" panose="020B0604020202020204" pitchFamily="34" charset="0"/>
              <a:buChar char="•"/>
            </a:pPr>
            <a:r>
              <a:rPr lang="en-US" dirty="0">
                <a:solidFill>
                  <a:schemeClr val="bg1"/>
                </a:solidFill>
              </a:rPr>
              <a:t>Enhanced Preprocessing: Develop advanced natural language processing (NLP) techniques to better handle noisy and unstructured text data, thereby improving the accuracy of personality predictions.</a:t>
            </a:r>
          </a:p>
          <a:p>
            <a:pPr lvl="1"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Addressing Privacy and Ethical Concerns:</a:t>
            </a:r>
          </a:p>
          <a:p>
            <a:pPr marL="742950" lvl="1" indent="-285750" algn="just">
              <a:buFont typeface="Arial" panose="020B0604020202020204" pitchFamily="34" charset="0"/>
              <a:buChar char="•"/>
            </a:pPr>
            <a:r>
              <a:rPr lang="en-US" dirty="0">
                <a:solidFill>
                  <a:schemeClr val="bg1"/>
                </a:solidFill>
              </a:rPr>
              <a:t>Data Anonymization: Implement robust anonymization techniques to protect user identities and ensure compliance with data privacy regulations like GDPR[5].</a:t>
            </a:r>
          </a:p>
          <a:p>
            <a:pPr marL="742950" lvl="1" indent="-285750" algn="just">
              <a:buFont typeface="Arial" panose="020B0604020202020204" pitchFamily="34" charset="0"/>
              <a:buChar char="•"/>
            </a:pPr>
            <a:r>
              <a:rPr lang="en-US" dirty="0">
                <a:solidFill>
                  <a:schemeClr val="bg1"/>
                </a:solidFill>
              </a:rPr>
              <a:t>Ethical Frameworks: Develop and adhere to stringent ethical guidelines for data collection, analysis, and the application of personality predictions to prevent misuse and ensure responsible AI usage.</a:t>
            </a:r>
          </a:p>
          <a:p>
            <a:pPr lvl="1"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Enhancing Model Accuracy and Generalizability:</a:t>
            </a:r>
          </a:p>
          <a:p>
            <a:pPr marL="742950" lvl="1" indent="-285750" algn="just">
              <a:buFont typeface="Arial" panose="020B0604020202020204" pitchFamily="34" charset="0"/>
              <a:buChar char="•"/>
            </a:pPr>
            <a:r>
              <a:rPr lang="en-US" dirty="0">
                <a:solidFill>
                  <a:schemeClr val="bg1"/>
                </a:solidFill>
              </a:rPr>
              <a:t>Advanced ML Models: Experiment with state-of-the-art ML and NLP models (e.g., transformer-based models like BERT or GPT) to enhance the accuracy and reliability of personality predictions.</a:t>
            </a:r>
          </a:p>
          <a:p>
            <a:pPr marL="742950" lvl="1" indent="-285750" algn="just">
              <a:buFont typeface="Arial" panose="020B0604020202020204" pitchFamily="34" charset="0"/>
              <a:buChar char="•"/>
            </a:pPr>
            <a:r>
              <a:rPr lang="en-US" dirty="0">
                <a:solidFill>
                  <a:schemeClr val="bg1"/>
                </a:solidFill>
              </a:rPr>
              <a:t>Cross-Platform Validation: Validate the model across various social media platforms and diverse demographic groups to ensure its robustness and generalizability.</a:t>
            </a:r>
          </a:p>
        </p:txBody>
      </p:sp>
    </p:spTree>
    <p:extLst>
      <p:ext uri="{BB962C8B-B14F-4D97-AF65-F5344CB8AC3E}">
        <p14:creationId xmlns:p14="http://schemas.microsoft.com/office/powerpoint/2010/main" val="161731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151412" y="1812519"/>
            <a:ext cx="5782235" cy="1325563"/>
          </a:xfrm>
        </p:spPr>
        <p:txBody>
          <a:bodyPr/>
          <a:lstStyle/>
          <a:p>
            <a:r>
              <a:rPr lang="en-US" sz="9600"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Timeline</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Areas of growth</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Primary goals</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
        <p:nvSpPr>
          <p:cNvPr id="2" name="Text Placeholder 17">
            <a:extLst>
              <a:ext uri="{FF2B5EF4-FFF2-40B4-BE49-F238E27FC236}">
                <a16:creationId xmlns:a16="http://schemas.microsoft.com/office/drawing/2014/main" id="{C1EE8BCB-8FD6-BD62-4C03-76865050F92D}"/>
              </a:ext>
            </a:extLst>
          </p:cNvPr>
          <p:cNvSpPr txBox="1">
            <a:spLocks/>
          </p:cNvSpPr>
          <p:nvPr/>
        </p:nvSpPr>
        <p:spPr>
          <a:xfrm>
            <a:off x="6274027" y="4542641"/>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Results</a:t>
            </a:r>
          </a:p>
        </p:txBody>
      </p:sp>
      <p:sp>
        <p:nvSpPr>
          <p:cNvPr id="3" name="Text Placeholder 17">
            <a:extLst>
              <a:ext uri="{FF2B5EF4-FFF2-40B4-BE49-F238E27FC236}">
                <a16:creationId xmlns:a16="http://schemas.microsoft.com/office/drawing/2014/main" id="{BBE03DF1-F7EF-708F-F7D3-D6F4F61BB5E1}"/>
              </a:ext>
            </a:extLst>
          </p:cNvPr>
          <p:cNvSpPr txBox="1">
            <a:spLocks/>
          </p:cNvSpPr>
          <p:nvPr/>
        </p:nvSpPr>
        <p:spPr>
          <a:xfrm>
            <a:off x="10458875" y="4617765"/>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Future Works</a:t>
            </a:r>
          </a:p>
        </p:txBody>
      </p:sp>
      <p:sp>
        <p:nvSpPr>
          <p:cNvPr id="4" name="Text Placeholder 17">
            <a:extLst>
              <a:ext uri="{FF2B5EF4-FFF2-40B4-BE49-F238E27FC236}">
                <a16:creationId xmlns:a16="http://schemas.microsoft.com/office/drawing/2014/main" id="{37F4A09E-5B10-286C-38E4-D45FAB2DF172}"/>
              </a:ext>
            </a:extLst>
          </p:cNvPr>
          <p:cNvSpPr txBox="1">
            <a:spLocks/>
          </p:cNvSpPr>
          <p:nvPr/>
        </p:nvSpPr>
        <p:spPr>
          <a:xfrm>
            <a:off x="5234247" y="2826795"/>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Applications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rot="19835441">
            <a:off x="8365306" y="3519253"/>
            <a:ext cx="2765186" cy="3075257"/>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7" name="Freeform: Shape 6">
            <a:extLst>
              <a:ext uri="{FF2B5EF4-FFF2-40B4-BE49-F238E27FC236}">
                <a16:creationId xmlns:a16="http://schemas.microsoft.com/office/drawing/2014/main" id="{6A9E01E0-BCE5-E5CC-8CBF-335B3F70E2DB}"/>
              </a:ext>
              <a:ext uri="{C183D7F6-B498-43B3-948B-1728B52AA6E4}">
                <adec:decorative xmlns:adec="http://schemas.microsoft.com/office/drawing/2017/decorative" val="1"/>
              </a:ext>
            </a:extLst>
          </p:cNvPr>
          <p:cNvSpPr/>
          <p:nvPr/>
        </p:nvSpPr>
        <p:spPr>
          <a:xfrm rot="19835441">
            <a:off x="6806108" y="814359"/>
            <a:ext cx="2784426" cy="3075257"/>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96372" y="218160"/>
            <a:ext cx="5998802" cy="1325563"/>
          </a:xfrm>
        </p:spPr>
        <p:txBody>
          <a:bodyPr/>
          <a:lstStyle/>
          <a:p>
            <a:r>
              <a:rPr lang="en-US" dirty="0"/>
              <a:t>Why we chose this area?</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pic>
        <p:nvPicPr>
          <p:cNvPr id="2" name="Picture 1">
            <a:extLst>
              <a:ext uri="{FF2B5EF4-FFF2-40B4-BE49-F238E27FC236}">
                <a16:creationId xmlns:a16="http://schemas.microsoft.com/office/drawing/2014/main" id="{F57872FF-874C-7B1B-4302-8C606F36B97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14000"/>
                    </a14:imgEffect>
                  </a14:imgLayer>
                </a14:imgProps>
              </a:ext>
            </a:extLst>
          </a:blip>
          <a:srcRect/>
          <a:stretch/>
        </p:blipFill>
        <p:spPr>
          <a:xfrm>
            <a:off x="5961530" y="1188479"/>
            <a:ext cx="5998802" cy="5027186"/>
          </a:xfrm>
          <a:prstGeom prst="hexagon">
            <a:avLst>
              <a:gd name="adj" fmla="val 31063"/>
              <a:gd name="vf" fmla="val 115470"/>
            </a:avLst>
          </a:prstGeom>
        </p:spPr>
      </p:pic>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296372" y="1461248"/>
            <a:ext cx="7090546" cy="4303058"/>
          </a:xfrm>
        </p:spPr>
        <p:txBody>
          <a:bodyPr/>
          <a:lstStyle/>
          <a:p>
            <a:pPr marL="285750" indent="-285750" algn="l">
              <a:buFont typeface="Arial" panose="020B0604020202020204" pitchFamily="34" charset="0"/>
              <a:buChar char="•"/>
            </a:pPr>
            <a:r>
              <a:rPr lang="en-US" sz="1800" b="1" i="0" dirty="0">
                <a:solidFill>
                  <a:srgbClr val="ECECEC"/>
                </a:solidFill>
                <a:effectLst/>
                <a:latin typeface="Söhne"/>
              </a:rPr>
              <a:t>Data Insights</a:t>
            </a:r>
            <a:r>
              <a:rPr lang="en-US" sz="1800" b="0" i="0" dirty="0">
                <a:solidFill>
                  <a:srgbClr val="ECECEC"/>
                </a:solidFill>
                <a:effectLst/>
                <a:latin typeface="Söhne"/>
              </a:rPr>
              <a:t>: ML uncovers hidden patterns, driving breakthroughs in various fields.</a:t>
            </a:r>
          </a:p>
          <a:p>
            <a:pPr marL="285750" indent="-285750" algn="l">
              <a:buFont typeface="Arial" panose="020B0604020202020204" pitchFamily="34" charset="0"/>
              <a:buChar char="•"/>
            </a:pPr>
            <a:endParaRPr lang="en-US" sz="1800" b="0" i="0" dirty="0">
              <a:solidFill>
                <a:srgbClr val="ECECEC"/>
              </a:solidFill>
              <a:effectLst/>
              <a:latin typeface="Söhne"/>
            </a:endParaRPr>
          </a:p>
          <a:p>
            <a:pPr marL="285750" indent="-285750" algn="l">
              <a:buFont typeface="Arial" panose="020B0604020202020204" pitchFamily="34" charset="0"/>
              <a:buChar char="•"/>
            </a:pPr>
            <a:r>
              <a:rPr lang="en-US" sz="1800" b="1" i="0" dirty="0">
                <a:solidFill>
                  <a:srgbClr val="ECECEC"/>
                </a:solidFill>
                <a:effectLst/>
                <a:latin typeface="Söhne"/>
              </a:rPr>
              <a:t>Automation</a:t>
            </a:r>
            <a:r>
              <a:rPr lang="en-US" sz="1800" b="0" i="0" dirty="0">
                <a:solidFill>
                  <a:srgbClr val="ECECEC"/>
                </a:solidFill>
                <a:effectLst/>
                <a:latin typeface="Söhne"/>
              </a:rPr>
              <a:t>: ML automates tasks, freeing time for strategic work.</a:t>
            </a:r>
          </a:p>
          <a:p>
            <a:pPr marL="285750" indent="-285750" algn="l">
              <a:buFont typeface="Arial" panose="020B0604020202020204" pitchFamily="34" charset="0"/>
              <a:buChar char="•"/>
            </a:pPr>
            <a:endParaRPr lang="en-US" sz="1800" b="0" i="0" dirty="0">
              <a:solidFill>
                <a:srgbClr val="ECECEC"/>
              </a:solidFill>
              <a:effectLst/>
              <a:latin typeface="Söhne"/>
            </a:endParaRPr>
          </a:p>
          <a:p>
            <a:pPr marL="285750" indent="-285750" algn="l">
              <a:buFont typeface="Arial" panose="020B0604020202020204" pitchFamily="34" charset="0"/>
              <a:buChar char="•"/>
            </a:pPr>
            <a:r>
              <a:rPr lang="en-US" sz="1800" b="1" i="0" dirty="0">
                <a:solidFill>
                  <a:srgbClr val="ECECEC"/>
                </a:solidFill>
                <a:effectLst/>
                <a:latin typeface="Söhne"/>
              </a:rPr>
              <a:t>Decision Support</a:t>
            </a:r>
            <a:r>
              <a:rPr lang="en-US" sz="1800" b="0" i="0" dirty="0">
                <a:solidFill>
                  <a:srgbClr val="ECECEC"/>
                </a:solidFill>
                <a:effectLst/>
                <a:latin typeface="Söhne"/>
              </a:rPr>
              <a:t>: ML aids decision-making with data-driven predictions.</a:t>
            </a:r>
          </a:p>
          <a:p>
            <a:pPr marL="285750" indent="-285750" algn="l">
              <a:buFont typeface="Arial" panose="020B0604020202020204" pitchFamily="34" charset="0"/>
              <a:buChar char="•"/>
            </a:pPr>
            <a:endParaRPr lang="en-US" sz="1800" b="0" i="0" dirty="0">
              <a:solidFill>
                <a:srgbClr val="ECECEC"/>
              </a:solidFill>
              <a:effectLst/>
              <a:latin typeface="Söhne"/>
            </a:endParaRPr>
          </a:p>
          <a:p>
            <a:pPr marL="285750" indent="-285750" algn="l">
              <a:buFont typeface="Arial" panose="020B0604020202020204" pitchFamily="34" charset="0"/>
              <a:buChar char="•"/>
            </a:pPr>
            <a:r>
              <a:rPr lang="en-US" sz="1800" b="1" i="0" dirty="0">
                <a:solidFill>
                  <a:srgbClr val="ECECEC"/>
                </a:solidFill>
                <a:effectLst/>
                <a:latin typeface="Söhne"/>
              </a:rPr>
              <a:t>Continuous Learning</a:t>
            </a:r>
            <a:r>
              <a:rPr lang="en-US" sz="1800" b="0" i="0" dirty="0">
                <a:solidFill>
                  <a:srgbClr val="ECECEC"/>
                </a:solidFill>
                <a:effectLst/>
                <a:latin typeface="Söhne"/>
              </a:rPr>
              <a:t>: ML models adapt and improve with more data.</a:t>
            </a:r>
          </a:p>
          <a:p>
            <a:pPr marL="285750" indent="-285750" algn="l">
              <a:buFont typeface="Arial" panose="020B0604020202020204" pitchFamily="34" charset="0"/>
              <a:buChar char="•"/>
            </a:pPr>
            <a:endParaRPr lang="en-US" sz="1800" b="0" i="0" dirty="0">
              <a:solidFill>
                <a:srgbClr val="ECECEC"/>
              </a:solidFill>
              <a:effectLst/>
              <a:latin typeface="Söhne"/>
            </a:endParaRPr>
          </a:p>
          <a:p>
            <a:pPr marL="285750" indent="-285750" algn="l">
              <a:buFont typeface="Arial" panose="020B0604020202020204" pitchFamily="34" charset="0"/>
              <a:buChar char="•"/>
            </a:pPr>
            <a:r>
              <a:rPr lang="en-US" sz="1800" b="1" i="0" dirty="0">
                <a:solidFill>
                  <a:srgbClr val="ECECEC"/>
                </a:solidFill>
                <a:effectLst/>
                <a:latin typeface="Söhne"/>
              </a:rPr>
              <a:t>Versatility</a:t>
            </a:r>
            <a:r>
              <a:rPr lang="en-US" sz="1800" b="0" i="0" dirty="0">
                <a:solidFill>
                  <a:srgbClr val="ECECEC"/>
                </a:solidFill>
                <a:effectLst/>
                <a:latin typeface="Söhne"/>
              </a:rPr>
              <a:t>: ML applies across industries, offering wide-ranging solutions.</a:t>
            </a:r>
            <a:endParaRPr lang="en-US" dirty="0"/>
          </a:p>
          <a:p>
            <a:endParaRPr lang="en-US" dirty="0"/>
          </a:p>
        </p:txBody>
      </p:sp>
      <p:cxnSp>
        <p:nvCxnSpPr>
          <p:cNvPr id="10" name="Straight Connector 9">
            <a:extLst>
              <a:ext uri="{FF2B5EF4-FFF2-40B4-BE49-F238E27FC236}">
                <a16:creationId xmlns:a16="http://schemas.microsoft.com/office/drawing/2014/main" id="{A76830CD-E76F-02B3-E02E-3847D9C1E0BB}"/>
              </a:ext>
            </a:extLst>
          </p:cNvPr>
          <p:cNvCxnSpPr/>
          <p:nvPr/>
        </p:nvCxnSpPr>
        <p:spPr>
          <a:xfrm>
            <a:off x="2106706" y="1188479"/>
            <a:ext cx="398929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Why are we working on this Project?</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4697506" y="460218"/>
            <a:ext cx="6496663" cy="537403"/>
          </a:xfrm>
        </p:spPr>
        <p:txBody>
          <a:bodyPr/>
          <a:lstStyle/>
          <a:p>
            <a:r>
              <a:rPr lang="en-IN" sz="2400" b="1" i="0" dirty="0">
                <a:solidFill>
                  <a:srgbClr val="ECECEC"/>
                </a:solidFill>
                <a:effectLst/>
                <a:latin typeface="Söhne"/>
              </a:rPr>
              <a:t>Targeted Marketing &amp; Recommendations</a:t>
            </a:r>
            <a:endParaRPr lang="en-US" sz="2400"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4697506" y="1066594"/>
            <a:ext cx="6496663" cy="1107364"/>
          </a:xfrm>
        </p:spPr>
        <p:txBody>
          <a:bodyPr/>
          <a:lstStyle/>
          <a:p>
            <a:r>
              <a:rPr lang="en-IN" sz="1600" b="1" i="0" dirty="0">
                <a:effectLst/>
                <a:latin typeface="Söhne"/>
              </a:rPr>
              <a:t>Personalized advertising</a:t>
            </a:r>
          </a:p>
          <a:p>
            <a:r>
              <a:rPr lang="en-US" sz="1600" b="1" dirty="0">
                <a:latin typeface="Söhne"/>
              </a:rPr>
              <a:t>P</a:t>
            </a:r>
            <a:r>
              <a:rPr lang="en-US" sz="1600" b="1" i="0" dirty="0">
                <a:effectLst/>
                <a:latin typeface="Söhne"/>
              </a:rPr>
              <a:t>roduct recommendations based on inferred personality traits</a:t>
            </a:r>
          </a:p>
          <a:p>
            <a:r>
              <a:rPr lang="en-US" sz="1600" b="1" dirty="0">
                <a:latin typeface="Söhne"/>
              </a:rPr>
              <a:t>M</a:t>
            </a:r>
            <a:r>
              <a:rPr lang="en-US" sz="1600" b="1" i="0" dirty="0">
                <a:effectLst/>
                <a:latin typeface="Söhne"/>
              </a:rPr>
              <a:t>ore effective marketing campaigns and a personalized user experience.</a:t>
            </a:r>
            <a:endParaRPr lang="en-US" sz="1600" b="1" dirty="0"/>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4697506" y="2340638"/>
            <a:ext cx="6496663" cy="501174"/>
          </a:xfrm>
        </p:spPr>
        <p:txBody>
          <a:bodyPr/>
          <a:lstStyle/>
          <a:p>
            <a:r>
              <a:rPr lang="en-US" sz="2400" dirty="0"/>
              <a:t>Improved Customer Service</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4697505" y="2963962"/>
            <a:ext cx="6496663" cy="1177789"/>
          </a:xfrm>
        </p:spPr>
        <p:txBody>
          <a:bodyPr/>
          <a:lstStyle/>
          <a:p>
            <a:r>
              <a:rPr lang="en-US" sz="1600" b="1" i="0" dirty="0">
                <a:effectLst/>
                <a:latin typeface="Söhne"/>
              </a:rPr>
              <a:t>Predicted personalities enable businesses to provide more appropriate customer service interactions</a:t>
            </a:r>
          </a:p>
          <a:p>
            <a:r>
              <a:rPr lang="en-US" sz="1600" b="1" dirty="0">
                <a:latin typeface="Söhne"/>
              </a:rPr>
              <a:t>S</a:t>
            </a:r>
            <a:r>
              <a:rPr lang="en-US" sz="1600" b="1" i="0" dirty="0">
                <a:effectLst/>
                <a:latin typeface="Söhne"/>
              </a:rPr>
              <a:t>uch as connecting patient customers with less urgent support channels.</a:t>
            </a:r>
            <a:endParaRPr lang="en-US" sz="1600" b="1" dirty="0"/>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4697505" y="4294642"/>
            <a:ext cx="6571130" cy="501174"/>
          </a:xfrm>
        </p:spPr>
        <p:txBody>
          <a:bodyPr/>
          <a:lstStyle/>
          <a:p>
            <a:r>
              <a:rPr lang="en-IN" sz="2400" b="1" i="0" dirty="0">
                <a:solidFill>
                  <a:srgbClr val="ECECEC"/>
                </a:solidFill>
                <a:effectLst/>
                <a:latin typeface="Söhne"/>
              </a:rPr>
              <a:t>Candidate Screening</a:t>
            </a:r>
            <a:endParaRPr lang="en-US" sz="2400"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4697504" y="4831373"/>
            <a:ext cx="6571130" cy="1211791"/>
          </a:xfrm>
        </p:spPr>
        <p:txBody>
          <a:bodyPr/>
          <a:lstStyle/>
          <a:p>
            <a:r>
              <a:rPr lang="en-US" sz="1600" b="1" i="0" dirty="0">
                <a:effectLst/>
                <a:latin typeface="Söhne"/>
              </a:rPr>
              <a:t>Personality prediction aids in identifying candidates who are a good cultural fit for a company and specific roles</a:t>
            </a:r>
          </a:p>
          <a:p>
            <a:r>
              <a:rPr lang="en-US" sz="1600" b="1" dirty="0">
                <a:latin typeface="Söhne"/>
              </a:rPr>
              <a:t>P</a:t>
            </a:r>
            <a:r>
              <a:rPr lang="en-US" sz="1600" b="1" i="0" dirty="0">
                <a:effectLst/>
                <a:latin typeface="Söhne"/>
              </a:rPr>
              <a:t>otentially leading to better hiring decisions and improved employee retention.</a:t>
            </a:r>
            <a:endParaRPr lang="en-US" sz="1600" b="1"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Continued…</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4814047" y="707105"/>
            <a:ext cx="6380122" cy="494166"/>
          </a:xfrm>
        </p:spPr>
        <p:txBody>
          <a:bodyPr/>
          <a:lstStyle/>
          <a:p>
            <a:r>
              <a:rPr lang="en-IN" sz="2400" b="1" i="0" dirty="0">
                <a:solidFill>
                  <a:srgbClr val="ECECEC"/>
                </a:solidFill>
                <a:effectLst/>
                <a:latin typeface="Söhne"/>
              </a:rPr>
              <a:t>Employee Development</a:t>
            </a:r>
            <a:endParaRPr lang="en-US" sz="2400"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4814047" y="1469069"/>
            <a:ext cx="6380121" cy="946471"/>
          </a:xfrm>
        </p:spPr>
        <p:txBody>
          <a:bodyPr/>
          <a:lstStyle/>
          <a:p>
            <a:r>
              <a:rPr lang="en-US" sz="1600" b="1" i="0" dirty="0">
                <a:effectLst/>
                <a:latin typeface="Söhne"/>
              </a:rPr>
              <a:t>Understanding employees' personalities helps managers assign tasks suited to their strengths and provide more effective coaching and development opportunities.</a:t>
            </a:r>
            <a:endParaRPr lang="en-US" sz="1600" b="1" dirty="0"/>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4814047" y="2408952"/>
            <a:ext cx="6380121" cy="420683"/>
          </a:xfrm>
        </p:spPr>
        <p:txBody>
          <a:bodyPr/>
          <a:lstStyle/>
          <a:p>
            <a:r>
              <a:rPr lang="en-IN" sz="2400" b="1" i="0" dirty="0">
                <a:solidFill>
                  <a:srgbClr val="ECECEC"/>
                </a:solidFill>
                <a:effectLst/>
                <a:latin typeface="Söhne"/>
              </a:rPr>
              <a:t>Other Uses</a:t>
            </a:r>
            <a:endParaRPr lang="en-US" sz="2400"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4814048" y="2972482"/>
            <a:ext cx="6380120" cy="1177789"/>
          </a:xfrm>
        </p:spPr>
        <p:txBody>
          <a:bodyPr/>
          <a:lstStyle/>
          <a:p>
            <a:r>
              <a:rPr lang="en-US" sz="1600" b="1" i="0" dirty="0">
                <a:effectLst/>
                <a:latin typeface="Söhne"/>
              </a:rPr>
              <a:t>Personality prediction is also applied in dating apps to suggest compatible matches</a:t>
            </a:r>
          </a:p>
          <a:p>
            <a:r>
              <a:rPr lang="en-US" sz="1600" b="1" dirty="0">
                <a:latin typeface="Söhne"/>
              </a:rPr>
              <a:t>I</a:t>
            </a:r>
            <a:r>
              <a:rPr lang="en-US" sz="1600" b="1" i="0" dirty="0">
                <a:effectLst/>
                <a:latin typeface="Söhne"/>
              </a:rPr>
              <a:t>n education to tailor teaching styles and identify areas needing additional support.</a:t>
            </a:r>
            <a:endParaRPr lang="en-US" sz="1600" b="1"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57470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DF15E1-789E-F421-8141-3196354CBA3B}"/>
              </a:ext>
            </a:extLst>
          </p:cNvPr>
          <p:cNvPicPr>
            <a:picLocks noChangeAspect="1"/>
          </p:cNvPicPr>
          <p:nvPr/>
        </p:nvPicPr>
        <p:blipFill>
          <a:blip r:embed="rId2"/>
          <a:stretch>
            <a:fillRect/>
          </a:stretch>
        </p:blipFill>
        <p:spPr>
          <a:xfrm>
            <a:off x="600528" y="312106"/>
            <a:ext cx="10990943" cy="5971718"/>
          </a:xfrm>
          <a:prstGeom prst="rect">
            <a:avLst/>
          </a:prstGeom>
        </p:spPr>
      </p:pic>
    </p:spTree>
    <p:extLst>
      <p:ext uri="{BB962C8B-B14F-4D97-AF65-F5344CB8AC3E}">
        <p14:creationId xmlns:p14="http://schemas.microsoft.com/office/powerpoint/2010/main" val="40390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802DFA-AA5B-0F8B-74F9-1FC35E6C5D0E}"/>
              </a:ext>
            </a:extLst>
          </p:cNvPr>
          <p:cNvSpPr>
            <a:spLocks noGrp="1"/>
          </p:cNvSpPr>
          <p:nvPr>
            <p:ph type="ftr" sz="quarter" idx="28"/>
          </p:nvPr>
        </p:nvSpPr>
        <p:spPr/>
        <p:txBody>
          <a:bodyPr/>
          <a:lstStyle/>
          <a:p>
            <a:r>
              <a:rPr lang="en-US" noProof="0"/>
              <a:t>Presentation Title</a:t>
            </a:r>
            <a:endParaRPr lang="en-US" noProof="0" dirty="0"/>
          </a:p>
        </p:txBody>
      </p:sp>
      <p:sp>
        <p:nvSpPr>
          <p:cNvPr id="5" name="Title 4">
            <a:extLst>
              <a:ext uri="{FF2B5EF4-FFF2-40B4-BE49-F238E27FC236}">
                <a16:creationId xmlns:a16="http://schemas.microsoft.com/office/drawing/2014/main" id="{BDAA0361-DD88-A5D8-F64E-8F1DDA1CBC29}"/>
              </a:ext>
            </a:extLst>
          </p:cNvPr>
          <p:cNvSpPr>
            <a:spLocks noGrp="1"/>
          </p:cNvSpPr>
          <p:nvPr>
            <p:ph type="title"/>
          </p:nvPr>
        </p:nvSpPr>
        <p:spPr>
          <a:xfrm>
            <a:off x="581025" y="722314"/>
            <a:ext cx="10890250" cy="783758"/>
          </a:xfrm>
        </p:spPr>
        <p:txBody>
          <a:bodyPr/>
          <a:lstStyle/>
          <a:p>
            <a:r>
              <a:rPr lang="en-IN" dirty="0"/>
              <a:t>Why are we using Explainable AI Models ?</a:t>
            </a:r>
          </a:p>
        </p:txBody>
      </p:sp>
      <p:sp>
        <p:nvSpPr>
          <p:cNvPr id="6" name="TextBox 5">
            <a:extLst>
              <a:ext uri="{FF2B5EF4-FFF2-40B4-BE49-F238E27FC236}">
                <a16:creationId xmlns:a16="http://schemas.microsoft.com/office/drawing/2014/main" id="{2EE1E252-426E-5A70-7211-0DB690B7E95B}"/>
              </a:ext>
            </a:extLst>
          </p:cNvPr>
          <p:cNvSpPr txBox="1"/>
          <p:nvPr/>
        </p:nvSpPr>
        <p:spPr>
          <a:xfrm>
            <a:off x="1037187" y="1766046"/>
            <a:ext cx="2898319" cy="1237129"/>
          </a:xfrm>
          <a:prstGeom prst="rect">
            <a:avLst/>
          </a:prstGeom>
        </p:spPr>
        <p:txBody>
          <a:bodyPr wrap="square" rtlCol="0">
            <a:spAutoFit/>
          </a:bodyPr>
          <a:lstStyle/>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7" name="Rectangle 6">
            <a:extLst>
              <a:ext uri="{FF2B5EF4-FFF2-40B4-BE49-F238E27FC236}">
                <a16:creationId xmlns:a16="http://schemas.microsoft.com/office/drawing/2014/main" id="{25416ECA-E1DA-58F2-A399-9D51D4EC0F94}"/>
              </a:ext>
            </a:extLst>
          </p:cNvPr>
          <p:cNvSpPr/>
          <p:nvPr/>
        </p:nvSpPr>
        <p:spPr>
          <a:xfrm>
            <a:off x="1246094" y="1506072"/>
            <a:ext cx="9027459" cy="416858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r>
              <a:rPr lang="en-US" sz="2200" b="1" dirty="0">
                <a:solidFill>
                  <a:schemeClr val="bg1"/>
                </a:solidFill>
                <a:latin typeface="Segoe UI" panose="020B0502040204020203" pitchFamily="34" charset="0"/>
                <a:cs typeface="Segoe UI" panose="020B0502040204020203" pitchFamily="34" charset="0"/>
              </a:rPr>
              <a:t>Machine learning models, especially complex ones like ensemble methods (e.g., </a:t>
            </a:r>
            <a:r>
              <a:rPr lang="en-US" sz="2200" b="1" dirty="0" err="1">
                <a:solidFill>
                  <a:schemeClr val="bg1"/>
                </a:solidFill>
                <a:latin typeface="Segoe UI" panose="020B0502040204020203" pitchFamily="34" charset="0"/>
                <a:cs typeface="Segoe UI" panose="020B0502040204020203" pitchFamily="34" charset="0"/>
              </a:rPr>
              <a:t>RandomForest</a:t>
            </a:r>
            <a:r>
              <a:rPr lang="en-US" sz="2200" b="1" dirty="0">
                <a:solidFill>
                  <a:schemeClr val="bg1"/>
                </a:solidFill>
                <a:latin typeface="Segoe UI" panose="020B0502040204020203" pitchFamily="34" charset="0"/>
                <a:cs typeface="Segoe UI" panose="020B0502040204020203" pitchFamily="34" charset="0"/>
              </a:rPr>
              <a:t>, </a:t>
            </a:r>
            <a:r>
              <a:rPr lang="en-US" sz="2200" b="1" dirty="0" err="1">
                <a:solidFill>
                  <a:schemeClr val="bg1"/>
                </a:solidFill>
                <a:latin typeface="Segoe UI" panose="020B0502040204020203" pitchFamily="34" charset="0"/>
                <a:cs typeface="Segoe UI" panose="020B0502040204020203" pitchFamily="34" charset="0"/>
              </a:rPr>
              <a:t>XGBoost</a:t>
            </a:r>
            <a:r>
              <a:rPr lang="en-US" sz="2200" b="1" dirty="0">
                <a:solidFill>
                  <a:schemeClr val="bg1"/>
                </a:solidFill>
                <a:latin typeface="Segoe UI" panose="020B0502040204020203" pitchFamily="34" charset="0"/>
                <a:cs typeface="Segoe UI" panose="020B0502040204020203" pitchFamily="34" charset="0"/>
              </a:rPr>
              <a:t>), are often considered "black boxes" because it's difficult to understand how they make their predictions. For practical applications, especially in fields where decisions based on these models have significant consequences (e.g., healthcare, finance), it's crucial to understand the rationale behind model predictions. This is where interpretability methods like LIME and SHAP come into play.</a:t>
            </a:r>
            <a:endParaRPr lang="en-IN" sz="22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12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5090-A4C4-1487-16E9-57357BF87051}"/>
              </a:ext>
            </a:extLst>
          </p:cNvPr>
          <p:cNvSpPr>
            <a:spLocks noGrp="1"/>
          </p:cNvSpPr>
          <p:nvPr>
            <p:ph type="title"/>
          </p:nvPr>
        </p:nvSpPr>
        <p:spPr>
          <a:xfrm>
            <a:off x="587829" y="274955"/>
            <a:ext cx="10515600" cy="945206"/>
          </a:xfrm>
        </p:spPr>
        <p:txBody>
          <a:bodyPr/>
          <a:lstStyle/>
          <a:p>
            <a:r>
              <a:rPr lang="en-IN" dirty="0"/>
              <a:t>Lime and Shap</a:t>
            </a:r>
          </a:p>
        </p:txBody>
      </p:sp>
      <p:sp>
        <p:nvSpPr>
          <p:cNvPr id="4" name="Footer Placeholder 3">
            <a:extLst>
              <a:ext uri="{FF2B5EF4-FFF2-40B4-BE49-F238E27FC236}">
                <a16:creationId xmlns:a16="http://schemas.microsoft.com/office/drawing/2014/main" id="{1FEFE930-9252-8F06-EE0E-819A17128988}"/>
              </a:ext>
            </a:extLst>
          </p:cNvPr>
          <p:cNvSpPr>
            <a:spLocks noGrp="1"/>
          </p:cNvSpPr>
          <p:nvPr>
            <p:ph type="ftr" sz="quarter" idx="28"/>
          </p:nvPr>
        </p:nvSpPr>
        <p:spPr/>
        <p:txBody>
          <a:bodyPr/>
          <a:lstStyle/>
          <a:p>
            <a:r>
              <a:rPr lang="en-US" noProof="0"/>
              <a:t>Presentation Title</a:t>
            </a:r>
            <a:endParaRPr lang="en-US" noProof="0" dirty="0"/>
          </a:p>
        </p:txBody>
      </p:sp>
      <p:sp>
        <p:nvSpPr>
          <p:cNvPr id="6" name="TextBox 5">
            <a:extLst>
              <a:ext uri="{FF2B5EF4-FFF2-40B4-BE49-F238E27FC236}">
                <a16:creationId xmlns:a16="http://schemas.microsoft.com/office/drawing/2014/main" id="{8FF871CD-C7D7-29A4-AD57-A689D09A5D6A}"/>
              </a:ext>
            </a:extLst>
          </p:cNvPr>
          <p:cNvSpPr txBox="1"/>
          <p:nvPr/>
        </p:nvSpPr>
        <p:spPr>
          <a:xfrm>
            <a:off x="516546" y="1269585"/>
            <a:ext cx="11308336" cy="4524315"/>
          </a:xfrm>
          <a:prstGeom prst="rect">
            <a:avLst/>
          </a:prstGeom>
          <a:noFill/>
        </p:spPr>
        <p:txBody>
          <a:bodyPr wrap="square">
            <a:spAutoFit/>
          </a:bodyPr>
          <a:lstStyle/>
          <a:p>
            <a:pPr algn="just"/>
            <a:r>
              <a:rPr lang="en-US" dirty="0">
                <a:solidFill>
                  <a:schemeClr val="bg1"/>
                </a:solidFill>
              </a:rPr>
              <a:t>LIME:</a:t>
            </a:r>
          </a:p>
          <a:p>
            <a:pPr algn="just"/>
            <a:endParaRPr lang="en-US" dirty="0">
              <a:solidFill>
                <a:schemeClr val="bg1"/>
              </a:solidFill>
            </a:endParaRPr>
          </a:p>
          <a:p>
            <a:pPr algn="just"/>
            <a:r>
              <a:rPr lang="en-US" dirty="0">
                <a:solidFill>
                  <a:schemeClr val="bg1"/>
                </a:solidFill>
              </a:rPr>
              <a:t>Instance-Level Explanation: We used LIME to explain individual instances in our dataset. This helped in understanding the local behavior of our </a:t>
            </a:r>
            <a:r>
              <a:rPr lang="en-US" dirty="0" err="1">
                <a:solidFill>
                  <a:schemeClr val="bg1"/>
                </a:solidFill>
              </a:rPr>
              <a:t>XGBoost</a:t>
            </a:r>
            <a:r>
              <a:rPr lang="en-US" dirty="0">
                <a:solidFill>
                  <a:schemeClr val="bg1"/>
                </a:solidFill>
              </a:rPr>
              <a:t> model, providing insight into why specific predictions were made.</a:t>
            </a:r>
          </a:p>
          <a:p>
            <a:pPr algn="just"/>
            <a:endParaRPr lang="en-US" dirty="0">
              <a:solidFill>
                <a:schemeClr val="bg1"/>
              </a:solidFill>
            </a:endParaRPr>
          </a:p>
          <a:p>
            <a:pPr algn="just"/>
            <a:r>
              <a:rPr lang="en-US" dirty="0">
                <a:solidFill>
                  <a:schemeClr val="bg1"/>
                </a:solidFill>
              </a:rPr>
              <a:t>Transparency: By examining specific cases, LIME helps in ensuring that the model's decisions are transparent and justifiable.</a:t>
            </a:r>
          </a:p>
          <a:p>
            <a:pPr algn="just"/>
            <a:endParaRPr lang="en-US" dirty="0">
              <a:solidFill>
                <a:schemeClr val="bg1"/>
              </a:solidFill>
            </a:endParaRPr>
          </a:p>
          <a:p>
            <a:pPr algn="just"/>
            <a:r>
              <a:rPr lang="en-US" dirty="0">
                <a:solidFill>
                  <a:schemeClr val="bg1"/>
                </a:solidFill>
              </a:rPr>
              <a:t>SHAP:</a:t>
            </a:r>
          </a:p>
          <a:p>
            <a:pPr algn="just"/>
            <a:endParaRPr lang="en-US" dirty="0">
              <a:solidFill>
                <a:schemeClr val="bg1"/>
              </a:solidFill>
            </a:endParaRPr>
          </a:p>
          <a:p>
            <a:pPr algn="just"/>
            <a:r>
              <a:rPr lang="en-US" dirty="0">
                <a:solidFill>
                  <a:schemeClr val="bg1"/>
                </a:solidFill>
              </a:rPr>
              <a:t>Feature Importance: We used SHAP to get a comprehensive view of feature importance for our model. This helps in understanding which features are most influential across the dataset.</a:t>
            </a:r>
          </a:p>
          <a:p>
            <a:pPr algn="just"/>
            <a:endParaRPr lang="en-US" dirty="0">
              <a:solidFill>
                <a:schemeClr val="bg1"/>
              </a:solidFill>
            </a:endParaRPr>
          </a:p>
          <a:p>
            <a:pPr algn="just"/>
            <a:r>
              <a:rPr lang="en-US" dirty="0">
                <a:solidFill>
                  <a:schemeClr val="bg1"/>
                </a:solidFill>
              </a:rPr>
              <a:t>Visual Insights: SHAP’s visual tools (like summary plots, dependence plots, and force plots) make it easier to interpret how different features contribute to the model's predictions, both at the global and local levels.</a:t>
            </a:r>
            <a:endParaRPr lang="en-IN" dirty="0">
              <a:solidFill>
                <a:schemeClr val="bg1"/>
              </a:solidFill>
            </a:endParaRPr>
          </a:p>
        </p:txBody>
      </p:sp>
    </p:spTree>
    <p:extLst>
      <p:ext uri="{BB962C8B-B14F-4D97-AF65-F5344CB8AC3E}">
        <p14:creationId xmlns:p14="http://schemas.microsoft.com/office/powerpoint/2010/main" val="381712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1F51-657D-6357-0420-D87234752997}"/>
              </a:ext>
            </a:extLst>
          </p:cNvPr>
          <p:cNvSpPr>
            <a:spLocks noGrp="1"/>
          </p:cNvSpPr>
          <p:nvPr>
            <p:ph type="title"/>
          </p:nvPr>
        </p:nvSpPr>
        <p:spPr>
          <a:xfrm>
            <a:off x="614724" y="274955"/>
            <a:ext cx="10515600" cy="810736"/>
          </a:xfrm>
        </p:spPr>
        <p:txBody>
          <a:bodyPr/>
          <a:lstStyle/>
          <a:p>
            <a:r>
              <a:rPr lang="en-IN" dirty="0"/>
              <a:t>Graphical Outputs:  LIME Results</a:t>
            </a:r>
          </a:p>
        </p:txBody>
      </p:sp>
      <p:pic>
        <p:nvPicPr>
          <p:cNvPr id="5" name="Chart Placeholder 4">
            <a:extLst>
              <a:ext uri="{FF2B5EF4-FFF2-40B4-BE49-F238E27FC236}">
                <a16:creationId xmlns:a16="http://schemas.microsoft.com/office/drawing/2014/main" id="{578E5260-37B9-27C6-EC0C-5889CAF5E03A}"/>
              </a:ext>
            </a:extLst>
          </p:cNvPr>
          <p:cNvPicPr>
            <a:picLocks noGrp="1" noChangeAspect="1"/>
          </p:cNvPicPr>
          <p:nvPr>
            <p:ph type="chart" sz="quarter" idx="27"/>
          </p:nvPr>
        </p:nvPicPr>
        <p:blipFill>
          <a:blip r:embed="rId2"/>
          <a:stretch>
            <a:fillRect/>
          </a:stretch>
        </p:blipFill>
        <p:spPr>
          <a:xfrm>
            <a:off x="1985951" y="1306132"/>
            <a:ext cx="8453181" cy="5160372"/>
          </a:xfrm>
          <a:prstGeom prst="rect">
            <a:avLst/>
          </a:prstGeom>
        </p:spPr>
      </p:pic>
    </p:spTree>
    <p:extLst>
      <p:ext uri="{BB962C8B-B14F-4D97-AF65-F5344CB8AC3E}">
        <p14:creationId xmlns:p14="http://schemas.microsoft.com/office/powerpoint/2010/main" val="1111808884"/>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D5854E-F453-4846-A87D-6EF3DCF73E3E}">
  <ds:schemaRefs>
    <ds:schemaRef ds:uri="http://purl.org/dc/dcmitype/"/>
    <ds:schemaRef ds:uri="71af3243-3dd4-4a8d-8c0d-dd76da1f02a5"/>
    <ds:schemaRef ds:uri="http://schemas.microsoft.com/office/2006/documentManagement/types"/>
    <ds:schemaRef ds:uri="http://schemas.microsoft.com/sharepoint/v3"/>
    <ds:schemaRef ds:uri="http://schemas.microsoft.com/office/infopath/2007/PartnerControls"/>
    <ds:schemaRef ds:uri="http://purl.org/dc/elements/1.1/"/>
    <ds:schemaRef ds:uri="http://www.w3.org/XML/1998/namespace"/>
    <ds:schemaRef ds:uri="16c05727-aa75-4e4a-9b5f-8a80a1165891"/>
    <ds:schemaRef ds:uri="http://schemas.openxmlformats.org/package/2006/metadata/core-properties"/>
    <ds:schemaRef ds:uri="230e9df3-be65-4c73-a93b-d1236ebd677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544</TotalTime>
  <Words>841</Words>
  <Application>Microsoft Office PowerPoint</Application>
  <PresentationFormat>Widescreen</PresentationFormat>
  <Paragraphs>99</Paragraphs>
  <Slides>17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等线</vt:lpstr>
      <vt:lpstr>Abadi</vt:lpstr>
      <vt:lpstr>Arial</vt:lpstr>
      <vt:lpstr>Calibri</vt:lpstr>
      <vt:lpstr>Posterama</vt:lpstr>
      <vt:lpstr>Posterama Text Black</vt:lpstr>
      <vt:lpstr>Posterama Text SemiBold</vt:lpstr>
      <vt:lpstr>Segoe UI</vt:lpstr>
      <vt:lpstr>Söhne</vt:lpstr>
      <vt:lpstr>Custom</vt:lpstr>
      <vt:lpstr> Personality Forecasting with ML and AI:  Model Adaptation. </vt:lpstr>
      <vt:lpstr>Agenda</vt:lpstr>
      <vt:lpstr>Why we chose this area?</vt:lpstr>
      <vt:lpstr>Why are we working on this Project?</vt:lpstr>
      <vt:lpstr>Continued…</vt:lpstr>
      <vt:lpstr>PowerPoint Presentation</vt:lpstr>
      <vt:lpstr>Why are we using Explainable AI Models ?</vt:lpstr>
      <vt:lpstr>Lime and Shap</vt:lpstr>
      <vt:lpstr>Graphical Outputs:  LIME Results</vt:lpstr>
      <vt:lpstr>SHAP Results:</vt:lpstr>
      <vt:lpstr>Force plot</vt:lpstr>
      <vt:lpstr>Dependency Plot :</vt:lpstr>
      <vt:lpstr>Interface Results:</vt:lpstr>
      <vt:lpstr>PowerPoint Presentation</vt:lpstr>
      <vt:lpstr>Applications: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prachi varshney</dc:creator>
  <cp:lastModifiedBy>prachi varshney</cp:lastModifiedBy>
  <cp:revision>3</cp:revision>
  <dcterms:created xsi:type="dcterms:W3CDTF">2024-03-28T11:11:33Z</dcterms:created>
  <dcterms:modified xsi:type="dcterms:W3CDTF">2024-05-21T19:32:46Z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