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0" r:id="rId6"/>
    <p:sldId id="269" r:id="rId7"/>
    <p:sldId id="262" r:id="rId8"/>
    <p:sldId id="263" r:id="rId9"/>
    <p:sldId id="259" r:id="rId10"/>
    <p:sldId id="264" r:id="rId11"/>
    <p:sldId id="265" r:id="rId12"/>
    <p:sldId id="260" r:id="rId13"/>
    <p:sldId id="266" r:id="rId14"/>
    <p:sldId id="267" r:id="rId15"/>
    <p:sldId id="268" r:id="rId16"/>
    <p:sldId id="273" r:id="rId17"/>
    <p:sldId id="274" r:id="rId18"/>
    <p:sldId id="26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5-05-12T12:48:2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6251,'25'-25,"25"25,-50 25,24-25,-24 25,0 24,0-24,0 25,0-26,0 26,0-25,0 24,0 26,0-1,0 1,0-1,0-49,0 25,0-26,0 26,0-25,0 0,0 24,0-24,-24 25,24-26,-25 26,0 0,0-50,-24 0,24 0,0-25,0 0,25 0,0 0,-25 1,25-1,0 0,0 0,0-24,25 49,0 0,0-25,0 25,-1 0,1 0,0 0,25 25,-50-1,24-24,1 25,0 0,-25 0,25-25,-25 25,0-1,50 1,-26 25,-24-25,0-1,0 26,0 0,25-50,-25 49,0 1,0-25,0 24,25 1,-25-1,0 26,0-1,0-24,0-1,0 1,0-25</inkml:trace>
  <inkml:trace contextRef="#ctx0" brushRef="#br0" timeOffset="8871.6375">11857 9376,'0'-25,"0"1,0-1,-50 25,26-25,-1 25,0-25,0 25,0 0,1 0,-1 0,0 0,0 0,-24 0,24 0,0 0,-25 25,26 0,-1-25,0 25,25-1,0 1,0 0,0 0,0 0,0-1,0 1,0 0,0 0,0 0,0-1,0 1,0 0,25 0,-25 0,25-1,24-24,-24 25,0-25,0 0,24 0,-24 0,0 0,-25-25,49 25,-49-24,25 24,-25-50,25 50,0-25,-25 0,25 1,-25-1,24 25,-24-25,25 0,-25 0,0 1,25-1,-25 0,0 0,0 0,0 1,25 24,-25 24,0 1,0 25,0-25,0-1,0 1,0 0,0 0,0 0,0-1,0 1,0 0,0 0,0 0,0-1,25 26,-25-25,24-25,-24 25,0-1,25-24,-25 25,0 0,0 0,25 0,0-1,0-24,-1 0,51 0,-26 0,-24 0,74-24,-49-1,24 0,-49 25,0-25,-25 0,0 1,0-1,0-25,0 25,0 1,0-1,0 0,0 0,0 0,0 1,0-1,0-25,0 25,-25 25,25-49,0 24,0 0,0 0,-25 1,1-1,24 0,0 0,0 0,-25 25,25-24,-25-1,0 0,0-25,25 26,-24-1,-1-25,0 50,25-25,-25 25,0-25,1 25,24-24,0-1,-25-25,0 25,0 1,25-1,-25 25,1 0,-26 0,25-25,-24 25,24 0,0 0,0 0,0-25,1 25,-1 0,0 0,0 0,0 0,1 0,-1 0,0 0,0 0,0 0,1 0,-1 0,-25 0,25 0,25 50,-24-50,-1 0,25 25,-25-25,0 24,0 1,0 0,1 0,-1-25,25 25,-25-1,0 26,0-25,1 25,24-26,-25 26,25-25,-25 24,25-24,-25 0,25 0,0 0,0 24,0-24,0 0,0 0,0-1,0 26,0-25,0 0,0-1,0 1,0 0,0 0,0 0,0-1,0 1,0 0,0 0,0 0,0-1,0 1,0 0,0 0,0 0,0-1,0 1,25-25,-25 25,25-25,-25 25,0 0,25-25,-25 25,24-1,1 1,0-25,-25 25,25-25,-25 25,49-25,-24 0,0 0,0 0,0 0,-25 25,25-25,-1 0,1 0,0 24,0-24,0 25,-1-25,1 0,0 0,0 0,24 25,1-25,-25 25,0-25,-1 0,1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B67F58E-C5C0-4460-B3AA-0B390D860023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C15FFB3-741D-4C46-9075-1CA0C5226E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fips/fips46-3/fips46-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計概</a:t>
            </a:r>
            <a:r>
              <a:rPr lang="en-US" altLang="zh-TW" dirty="0" smtClean="0"/>
              <a:t>project:</a:t>
            </a:r>
            <a:r>
              <a:rPr lang="zh-TW" altLang="en-US" sz="3200" dirty="0" smtClean="0"/>
              <a:t>多樣型加密器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3688" y="4077072"/>
            <a:ext cx="6400800" cy="1752600"/>
          </a:xfrm>
        </p:spPr>
        <p:txBody>
          <a:bodyPr/>
          <a:lstStyle/>
          <a:p>
            <a:pPr algn="l"/>
            <a:r>
              <a:rPr lang="zh-TW" altLang="en-US" dirty="0" smtClean="0"/>
              <a:t>組員</a:t>
            </a:r>
            <a:r>
              <a:rPr lang="en-US" altLang="zh-TW" dirty="0" smtClean="0"/>
              <a:t>:b03901137</a:t>
            </a:r>
            <a:r>
              <a:rPr lang="zh-TW" altLang="en-US" dirty="0" smtClean="0"/>
              <a:t>張致綱</a:t>
            </a:r>
            <a:r>
              <a:rPr lang="en-US" altLang="zh-TW" dirty="0" smtClean="0"/>
              <a:t>(tester)</a:t>
            </a:r>
            <a:br>
              <a:rPr lang="en-US" altLang="zh-TW" dirty="0" smtClean="0"/>
            </a:br>
            <a:r>
              <a:rPr lang="zh-TW" altLang="en-US" dirty="0" smtClean="0"/>
              <a:t>           </a:t>
            </a:r>
            <a:r>
              <a:rPr lang="en-US" altLang="zh-TW" dirty="0" smtClean="0"/>
              <a:t>b03901101</a:t>
            </a:r>
            <a:r>
              <a:rPr lang="zh-TW" altLang="en-US" dirty="0" smtClean="0"/>
              <a:t>楊其昇</a:t>
            </a:r>
            <a:r>
              <a:rPr lang="en-US" altLang="zh-TW" dirty="0" smtClean="0"/>
              <a:t>(programmer)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1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6"/>
            <a:endCxn id="8" idx="2"/>
          </p:cNvCxnSpPr>
          <p:nvPr/>
        </p:nvCxnSpPr>
        <p:spPr>
          <a:xfrm>
            <a:off x="3707904" y="2838719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27584" y="386104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注意事項</a:t>
            </a:r>
            <a:r>
              <a:rPr lang="en-US" altLang="zh-TW" sz="2400" dirty="0" smtClean="0"/>
              <a:t>:</a:t>
            </a:r>
          </a:p>
          <a:p>
            <a:pPr marL="342900" indent="-342900">
              <a:buAutoNum type="alphaUcPeriod"/>
            </a:pPr>
            <a:r>
              <a:rPr lang="zh-TW" altLang="en-US" sz="2400" dirty="0" smtClean="0"/>
              <a:t>在</a:t>
            </a:r>
            <a:r>
              <a:rPr lang="en-US" altLang="zh-TW" sz="2400" dirty="0" smtClean="0"/>
              <a:t>text_in.txt</a:t>
            </a:r>
            <a:r>
              <a:rPr lang="zh-TW" altLang="en-US" sz="2400" dirty="0" smtClean="0"/>
              <a:t>中輸入明文時，換</a:t>
            </a:r>
            <a:r>
              <a:rPr lang="zh-TW" altLang="en-US" sz="2400" dirty="0" smtClean="0"/>
              <a:t>行一次算一個</a:t>
            </a:r>
            <a:r>
              <a:rPr lang="zh-TW" altLang="en-US" sz="2400" dirty="0" smtClean="0"/>
              <a:t>字</a:t>
            </a:r>
            <a:endParaRPr lang="en-US" altLang="zh-TW" sz="2400" dirty="0" smtClean="0"/>
          </a:p>
          <a:p>
            <a:pPr marL="342900" indent="-342900">
              <a:buAutoNum type="alphaUcPeriod"/>
            </a:pPr>
            <a:r>
              <a:rPr lang="zh-TW" altLang="en-US" sz="2400" dirty="0" smtClean="0"/>
              <a:t>請勿任意改動</a:t>
            </a:r>
            <a:r>
              <a:rPr lang="en-US" altLang="zh-TW" sz="2400" dirty="0" smtClean="0"/>
              <a:t>code.txt</a:t>
            </a:r>
            <a:r>
              <a:rPr lang="zh-TW" altLang="en-US" sz="2400" dirty="0" smtClean="0"/>
              <a:t>的內容</a:t>
            </a:r>
            <a:endParaRPr lang="en-US" altLang="zh-TW" sz="2400" dirty="0" smtClean="0"/>
          </a:p>
          <a:p>
            <a:pPr marL="342900" indent="-342900">
              <a:buAutoNum type="alphaUcPeriod"/>
            </a:pPr>
            <a:r>
              <a:rPr lang="zh-TW" altLang="en-US" sz="2400" dirty="0"/>
              <a:t>請勿任意</a:t>
            </a:r>
            <a:r>
              <a:rPr lang="zh-TW" altLang="en-US" sz="2400" dirty="0" smtClean="0"/>
              <a:t>改動</a:t>
            </a:r>
            <a:r>
              <a:rPr lang="en-US" altLang="zh-TW" sz="2400" dirty="0" smtClean="0"/>
              <a:t>key.txt</a:t>
            </a:r>
            <a:r>
              <a:rPr lang="zh-TW" altLang="en-US" sz="2400" dirty="0" smtClean="0"/>
              <a:t>的內容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內含加密方式及金鑰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39552" y="2082635"/>
            <a:ext cx="7704856" cy="1512168"/>
            <a:chOff x="683568" y="1972882"/>
            <a:chExt cx="7704856" cy="1512168"/>
          </a:xfrm>
        </p:grpSpPr>
        <p:sp>
          <p:nvSpPr>
            <p:cNvPr id="5" name="橢圓 4"/>
            <p:cNvSpPr/>
            <p:nvPr/>
          </p:nvSpPr>
          <p:spPr>
            <a:xfrm>
              <a:off x="683568" y="1972882"/>
              <a:ext cx="3168352" cy="15121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text_in.txt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輸入欲加密文字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5292080" y="1972882"/>
              <a:ext cx="3096344" cy="1512167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輸出亂碼於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code.txt</a:t>
              </a:r>
              <a:br>
                <a:rPr lang="en-US" altLang="zh-TW" dirty="0" smtClean="0">
                  <a:solidFill>
                    <a:schemeClr val="tx1"/>
                  </a:solidFill>
                </a:rPr>
              </a:br>
              <a:r>
                <a:rPr lang="zh-TW" altLang="en-US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TW" dirty="0" smtClean="0">
                  <a:solidFill>
                    <a:schemeClr val="tx1"/>
                  </a:solidFill>
                </a:rPr>
                <a:t/>
              </a:r>
              <a:br>
                <a:rPr lang="en-US" altLang="zh-TW" dirty="0" smtClean="0">
                  <a:solidFill>
                    <a:schemeClr val="tx1"/>
                  </a:solidFill>
                </a:rPr>
              </a:br>
              <a:r>
                <a:rPr lang="zh-TW" altLang="en-US" dirty="0" smtClean="0">
                  <a:solidFill>
                    <a:schemeClr val="tx1"/>
                  </a:solidFill>
                </a:rPr>
                <a:t>金鑰</a:t>
              </a:r>
              <a:r>
                <a:rPr lang="zh-TW" altLang="en-US" dirty="0">
                  <a:solidFill>
                    <a:schemeClr val="tx1"/>
                  </a:solidFill>
                </a:rPr>
                <a:t>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key.txt</a:t>
              </a:r>
            </a:p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793629" y="2082635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啟動程式並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zh-TW" altLang="en-US" dirty="0" smtClean="0"/>
                <a:t>選擇加密方式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206084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打開程式</a:t>
            </a:r>
            <a:r>
              <a:rPr lang="zh-TW" altLang="en-US" sz="3600" dirty="0" smtClean="0"/>
              <a:t>後選擇解密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就這麼簡單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 ，</a:t>
            </a:r>
            <a:r>
              <a:rPr lang="zh-TW" altLang="en-US" sz="3600" dirty="0"/>
              <a:t>解密</a:t>
            </a:r>
            <a:r>
              <a:rPr lang="zh-TW" altLang="en-US" sz="3600" dirty="0" smtClean="0"/>
              <a:t>結果</a:t>
            </a:r>
            <a:r>
              <a:rPr lang="zh-TW" altLang="en-US" sz="3600" dirty="0"/>
              <a:t>出現於</a:t>
            </a:r>
            <a:r>
              <a:rPr lang="en-US" altLang="zh-TW" sz="3600" dirty="0"/>
              <a:t>text_out.txt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608" y="4653136"/>
            <a:ext cx="72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*</a:t>
            </a:r>
            <a:r>
              <a:rPr lang="zh-TW" altLang="en-US" sz="2000" dirty="0" smtClean="0">
                <a:solidFill>
                  <a:srgbClr val="FF0000"/>
                </a:solidFill>
              </a:rPr>
              <a:t>注意事項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User</a:t>
            </a:r>
            <a:r>
              <a:rPr lang="zh-TW" altLang="en-US" sz="2000" dirty="0" smtClean="0">
                <a:solidFill>
                  <a:srgbClr val="FF0000"/>
                </a:solidFill>
              </a:rPr>
              <a:t>需確保</a:t>
            </a:r>
            <a:r>
              <a:rPr lang="en-US" altLang="zh-TW" sz="2000" dirty="0" smtClean="0">
                <a:solidFill>
                  <a:srgbClr val="FF0000"/>
                </a:solidFill>
              </a:rPr>
              <a:t>code.txt</a:t>
            </a:r>
            <a:r>
              <a:rPr lang="zh-TW" altLang="en-US" sz="2000" dirty="0" smtClean="0">
                <a:solidFill>
                  <a:srgbClr val="FF0000"/>
                </a:solidFill>
              </a:rPr>
              <a:t>及</a:t>
            </a:r>
            <a:r>
              <a:rPr lang="en-US" altLang="zh-TW" sz="2000" dirty="0" smtClean="0">
                <a:solidFill>
                  <a:srgbClr val="FF0000"/>
                </a:solidFill>
              </a:rPr>
              <a:t>key.txt</a:t>
            </a:r>
            <a:r>
              <a:rPr lang="zh-TW" altLang="en-US" sz="2000" dirty="0" smtClean="0">
                <a:solidFill>
                  <a:srgbClr val="FF0000"/>
                </a:solidFill>
              </a:rPr>
              <a:t>內容中的正確性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1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design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/>
          <a:lstStyle/>
          <a:p>
            <a:r>
              <a:rPr lang="en-US" altLang="zh-TW" sz="6000" dirty="0" smtClean="0"/>
              <a:t>Encode</a:t>
            </a:r>
            <a:br>
              <a:rPr lang="en-US" altLang="zh-TW" sz="6000" dirty="0" smtClean="0"/>
            </a:br>
            <a:endParaRPr lang="en-US" altLang="zh-TW" sz="6000" dirty="0"/>
          </a:p>
          <a:p>
            <a:r>
              <a:rPr lang="en-US" altLang="zh-TW" sz="6000" dirty="0" smtClean="0"/>
              <a:t>Decode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4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92571" y="281383"/>
            <a:ext cx="8229600" cy="1252728"/>
          </a:xfrm>
        </p:spPr>
        <p:txBody>
          <a:bodyPr/>
          <a:lstStyle/>
          <a:p>
            <a:r>
              <a:rPr lang="en-US" altLang="zh-TW" dirty="0" smtClean="0"/>
              <a:t>Encode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438969" y="1900164"/>
            <a:ext cx="8280920" cy="4069211"/>
            <a:chOff x="755576" y="1534111"/>
            <a:chExt cx="8280920" cy="4069211"/>
          </a:xfrm>
        </p:grpSpPr>
        <p:sp>
          <p:nvSpPr>
            <p:cNvPr id="4" name="橢圓 3"/>
            <p:cNvSpPr/>
            <p:nvPr/>
          </p:nvSpPr>
          <p:spPr>
            <a:xfrm>
              <a:off x="755576" y="1916832"/>
              <a:ext cx="1944216" cy="1296144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使用者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選擇加密後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單箭頭接點 5"/>
            <p:cNvCxnSpPr>
              <a:stCxn id="4" idx="6"/>
            </p:cNvCxnSpPr>
            <p:nvPr/>
          </p:nvCxnSpPr>
          <p:spPr>
            <a:xfrm>
              <a:off x="2699792" y="2564904"/>
              <a:ext cx="86409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3563888" y="1916832"/>
              <a:ext cx="2376264" cy="136815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程式</a:t>
              </a:r>
              <a:r>
                <a:rPr lang="zh-TW" altLang="en-US" dirty="0">
                  <a:solidFill>
                    <a:schemeClr val="tx1"/>
                  </a:solidFill>
                </a:rPr>
                <a:t>確認是否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開啟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text_in.txt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6"/>
            </p:cNvCxnSpPr>
            <p:nvPr/>
          </p:nvCxnSpPr>
          <p:spPr>
            <a:xfrm flipV="1">
              <a:off x="5940152" y="1916832"/>
              <a:ext cx="648072" cy="684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6444208" y="1534111"/>
              <a:ext cx="1728192" cy="86409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出現提示訊息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940152" y="196615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否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7" idx="6"/>
            </p:cNvCxnSpPr>
            <p:nvPr/>
          </p:nvCxnSpPr>
          <p:spPr>
            <a:xfrm>
              <a:off x="5940152" y="2600908"/>
              <a:ext cx="648072" cy="283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940152" y="2697957"/>
              <a:ext cx="324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是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444208" y="2508575"/>
              <a:ext cx="2088232" cy="140880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開始讀檔及檢查字數與字元類型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單箭頭接點 18"/>
            <p:cNvCxnSpPr>
              <a:stCxn id="16" idx="4"/>
            </p:cNvCxnSpPr>
            <p:nvPr/>
          </p:nvCxnSpPr>
          <p:spPr>
            <a:xfrm>
              <a:off x="7488324" y="3917377"/>
              <a:ext cx="0" cy="475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/>
            <p:cNvSpPr/>
            <p:nvPr/>
          </p:nvSpPr>
          <p:spPr>
            <a:xfrm>
              <a:off x="6264188" y="4393268"/>
              <a:ext cx="2484276" cy="112396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檢查輸入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資料格式是否符合規範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肘形接點 23"/>
            <p:cNvCxnSpPr>
              <a:stCxn id="22" idx="6"/>
              <a:endCxn id="10" idx="6"/>
            </p:cNvCxnSpPr>
            <p:nvPr/>
          </p:nvCxnSpPr>
          <p:spPr>
            <a:xfrm flipH="1" flipV="1">
              <a:off x="8172400" y="1966159"/>
              <a:ext cx="576064" cy="2989091"/>
            </a:xfrm>
            <a:prstGeom prst="bentConnector3">
              <a:avLst>
                <a:gd name="adj1" fmla="val -3968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8574831" y="3212976"/>
              <a:ext cx="461665" cy="4320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 smtClean="0"/>
                <a:t>否</a:t>
              </a:r>
              <a:endParaRPr lang="zh-TW" altLang="en-US" dirty="0"/>
            </a:p>
          </p:txBody>
        </p:sp>
        <p:cxnSp>
          <p:nvCxnSpPr>
            <p:cNvPr id="38" name="直線單箭頭接點 37"/>
            <p:cNvCxnSpPr>
              <a:stCxn id="22" idx="2"/>
            </p:cNvCxnSpPr>
            <p:nvPr/>
          </p:nvCxnSpPr>
          <p:spPr>
            <a:xfrm flipH="1">
              <a:off x="5724128" y="4955250"/>
              <a:ext cx="540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5826118" y="454625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41" name="橢圓 40"/>
            <p:cNvSpPr/>
            <p:nvPr/>
          </p:nvSpPr>
          <p:spPr>
            <a:xfrm>
              <a:off x="3766416" y="4307178"/>
              <a:ext cx="1944216" cy="1296144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使用者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選擇加密方式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單箭頭接點 42"/>
            <p:cNvCxnSpPr>
              <a:stCxn id="41" idx="2"/>
            </p:cNvCxnSpPr>
            <p:nvPr/>
          </p:nvCxnSpPr>
          <p:spPr>
            <a:xfrm flipH="1">
              <a:off x="3131840" y="4955250"/>
              <a:ext cx="6345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1259632" y="4546252"/>
              <a:ext cx="1872208" cy="970980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solidFill>
                    <a:schemeClr val="tx1"/>
                  </a:solidFill>
                </a:rPr>
                <a:t>輸出亂碼及金鑰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Decode(1)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539553" y="1817940"/>
            <a:ext cx="8604447" cy="4239180"/>
            <a:chOff x="539552" y="1566084"/>
            <a:chExt cx="8604447" cy="4239180"/>
          </a:xfrm>
        </p:grpSpPr>
        <p:sp>
          <p:nvSpPr>
            <p:cNvPr id="4" name="橢圓 3"/>
            <p:cNvSpPr/>
            <p:nvPr/>
          </p:nvSpPr>
          <p:spPr>
            <a:xfrm>
              <a:off x="539552" y="1628800"/>
              <a:ext cx="2160240" cy="115212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使用者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選擇解密後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單箭頭接點 5"/>
            <p:cNvCxnSpPr>
              <a:stCxn id="4" idx="6"/>
            </p:cNvCxnSpPr>
            <p:nvPr/>
          </p:nvCxnSpPr>
          <p:spPr>
            <a:xfrm>
              <a:off x="2699792" y="2204864"/>
              <a:ext cx="7200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3399309" y="1628800"/>
              <a:ext cx="2417986" cy="1152128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程式確認是否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開啟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key.txt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6"/>
            </p:cNvCxnSpPr>
            <p:nvPr/>
          </p:nvCxnSpPr>
          <p:spPr>
            <a:xfrm flipV="1">
              <a:off x="5817295" y="1998132"/>
              <a:ext cx="698921" cy="2067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5827874" y="1813466"/>
              <a:ext cx="33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13" name="橢圓 12"/>
            <p:cNvSpPr/>
            <p:nvPr/>
          </p:nvSpPr>
          <p:spPr>
            <a:xfrm>
              <a:off x="6516216" y="1566084"/>
              <a:ext cx="1728192" cy="86409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出現提示訊息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>
              <a:endCxn id="22" idx="1"/>
            </p:cNvCxnSpPr>
            <p:nvPr/>
          </p:nvCxnSpPr>
          <p:spPr>
            <a:xfrm>
              <a:off x="5724128" y="2430180"/>
              <a:ext cx="778527" cy="389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817295" y="2628994"/>
              <a:ext cx="33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22" name="橢圓 21"/>
            <p:cNvSpPr/>
            <p:nvPr/>
          </p:nvSpPr>
          <p:spPr>
            <a:xfrm>
              <a:off x="6166754" y="2628994"/>
              <a:ext cx="2293677" cy="130406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開始讀檔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及確認解密</a:t>
              </a:r>
              <a:r>
                <a:rPr lang="zh-TW" altLang="en-US" dirty="0">
                  <a:solidFill>
                    <a:schemeClr val="tx1"/>
                  </a:solidFill>
                </a:rPr>
                <a:t>方式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與金鑰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>
              <a:stCxn id="22" idx="4"/>
            </p:cNvCxnSpPr>
            <p:nvPr/>
          </p:nvCxnSpPr>
          <p:spPr>
            <a:xfrm flipH="1">
              <a:off x="7313592" y="3933056"/>
              <a:ext cx="1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6166755" y="4581128"/>
              <a:ext cx="2293676" cy="1224136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檢查是否符合程式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規範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肘形接點 30"/>
            <p:cNvCxnSpPr>
              <a:stCxn id="29" idx="6"/>
              <a:endCxn id="13" idx="6"/>
            </p:cNvCxnSpPr>
            <p:nvPr/>
          </p:nvCxnSpPr>
          <p:spPr>
            <a:xfrm flipH="1" flipV="1">
              <a:off x="8244408" y="1998132"/>
              <a:ext cx="216023" cy="3195064"/>
            </a:xfrm>
            <a:prstGeom prst="bentConnector3">
              <a:avLst>
                <a:gd name="adj1" fmla="val -10582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8682334" y="3101005"/>
              <a:ext cx="461665" cy="360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cxnSp>
          <p:nvCxnSpPr>
            <p:cNvPr id="39" name="直線單箭頭接點 38"/>
            <p:cNvCxnSpPr>
              <a:stCxn id="29" idx="2"/>
            </p:cNvCxnSpPr>
            <p:nvPr/>
          </p:nvCxnSpPr>
          <p:spPr>
            <a:xfrm flipH="1">
              <a:off x="5508104" y="5193196"/>
              <a:ext cx="6586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/>
            <p:cNvSpPr/>
            <p:nvPr/>
          </p:nvSpPr>
          <p:spPr>
            <a:xfrm>
              <a:off x="3399309" y="4689140"/>
              <a:ext cx="2081361" cy="100811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程式選擇解密方式並傳入金鑰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單箭頭接點 41"/>
            <p:cNvCxnSpPr>
              <a:stCxn id="40" idx="2"/>
            </p:cNvCxnSpPr>
            <p:nvPr/>
          </p:nvCxnSpPr>
          <p:spPr>
            <a:xfrm flipH="1">
              <a:off x="2915817" y="5193196"/>
              <a:ext cx="4834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971600" y="4689140"/>
              <a:ext cx="1944216" cy="100811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開始解密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5724129" y="5085184"/>
            <a:ext cx="3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5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Decode(2)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39552" y="1817940"/>
            <a:ext cx="8604448" cy="4239180"/>
            <a:chOff x="539551" y="1566084"/>
            <a:chExt cx="8604448" cy="4239180"/>
          </a:xfrm>
        </p:grpSpPr>
        <p:sp>
          <p:nvSpPr>
            <p:cNvPr id="5" name="橢圓 4"/>
            <p:cNvSpPr/>
            <p:nvPr/>
          </p:nvSpPr>
          <p:spPr>
            <a:xfrm>
              <a:off x="539551" y="1628800"/>
              <a:ext cx="2304255" cy="115212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解密後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單箭頭接點 5"/>
            <p:cNvCxnSpPr>
              <a:stCxn id="5" idx="6"/>
            </p:cNvCxnSpPr>
            <p:nvPr/>
          </p:nvCxnSpPr>
          <p:spPr>
            <a:xfrm>
              <a:off x="2843806" y="2204864"/>
              <a:ext cx="57606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3399309" y="1628800"/>
              <a:ext cx="2417986" cy="115212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程式確認是否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開啟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code.txt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7" idx="6"/>
            </p:cNvCxnSpPr>
            <p:nvPr/>
          </p:nvCxnSpPr>
          <p:spPr>
            <a:xfrm flipV="1">
              <a:off x="5817295" y="1998132"/>
              <a:ext cx="698921" cy="2067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5827874" y="1813466"/>
              <a:ext cx="33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10" name="橢圓 9"/>
            <p:cNvSpPr/>
            <p:nvPr/>
          </p:nvSpPr>
          <p:spPr>
            <a:xfrm>
              <a:off x="6516216" y="1566084"/>
              <a:ext cx="1728192" cy="864096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出現提示訊息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13" idx="1"/>
            </p:cNvCxnSpPr>
            <p:nvPr/>
          </p:nvCxnSpPr>
          <p:spPr>
            <a:xfrm>
              <a:off x="5724128" y="2430180"/>
              <a:ext cx="778528" cy="389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5817295" y="2628994"/>
              <a:ext cx="33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13" name="橢圓 12"/>
            <p:cNvSpPr/>
            <p:nvPr/>
          </p:nvSpPr>
          <p:spPr>
            <a:xfrm>
              <a:off x="6166755" y="2628994"/>
              <a:ext cx="2293676" cy="1304062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開始讀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檔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>
              <a:stCxn id="13" idx="4"/>
            </p:cNvCxnSpPr>
            <p:nvPr/>
          </p:nvCxnSpPr>
          <p:spPr>
            <a:xfrm>
              <a:off x="7313593" y="393305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6166755" y="4581128"/>
              <a:ext cx="2293676" cy="122413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檢查</a:t>
              </a:r>
              <a:r>
                <a:rPr lang="zh-TW" altLang="en-US" dirty="0">
                  <a:solidFill>
                    <a:schemeClr val="tx1"/>
                  </a:solidFill>
                </a:rPr>
                <a:t>內容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是否非空白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肘形接點 15"/>
            <p:cNvCxnSpPr>
              <a:stCxn id="15" idx="6"/>
              <a:endCxn id="10" idx="6"/>
            </p:cNvCxnSpPr>
            <p:nvPr/>
          </p:nvCxnSpPr>
          <p:spPr>
            <a:xfrm flipH="1" flipV="1">
              <a:off x="8244408" y="1998132"/>
              <a:ext cx="216023" cy="3195064"/>
            </a:xfrm>
            <a:prstGeom prst="bentConnector3">
              <a:avLst>
                <a:gd name="adj1" fmla="val -10582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8682334" y="3101005"/>
              <a:ext cx="461665" cy="360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cxnSp>
          <p:nvCxnSpPr>
            <p:cNvPr id="18" name="直線單箭頭接點 17"/>
            <p:cNvCxnSpPr>
              <a:stCxn id="15" idx="2"/>
            </p:cNvCxnSpPr>
            <p:nvPr/>
          </p:nvCxnSpPr>
          <p:spPr>
            <a:xfrm flipH="1">
              <a:off x="5508104" y="5193196"/>
              <a:ext cx="6586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3608462" y="4689140"/>
              <a:ext cx="1872208" cy="1008112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利用金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鑰開始解</a:t>
              </a:r>
              <a:r>
                <a:rPr lang="zh-TW" altLang="en-US" dirty="0">
                  <a:solidFill>
                    <a:schemeClr val="tx1"/>
                  </a:solidFill>
                </a:rPr>
                <a:t>密</a:t>
              </a:r>
            </a:p>
          </p:txBody>
        </p:sp>
        <p:cxnSp>
          <p:nvCxnSpPr>
            <p:cNvPr id="20" name="直線單箭頭接點 19"/>
            <p:cNvCxnSpPr>
              <a:stCxn id="19" idx="2"/>
            </p:cNvCxnSpPr>
            <p:nvPr/>
          </p:nvCxnSpPr>
          <p:spPr>
            <a:xfrm flipH="1">
              <a:off x="2915816" y="5193196"/>
              <a:ext cx="6926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/>
            <p:cNvSpPr/>
            <p:nvPr/>
          </p:nvSpPr>
          <p:spPr>
            <a:xfrm>
              <a:off x="971600" y="4689140"/>
              <a:ext cx="1944216" cy="100811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輸出原本資料內容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651728" y="5013176"/>
            <a:ext cx="461665" cy="431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607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4545419" cy="5712359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第一種加密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16608" y="602128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csrc.nist.gov/publications/fips/fips46-3/fips46-3.pdf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27" y="2348880"/>
            <a:ext cx="9175127" cy="328843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第二種加密方式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RSA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" y="1772816"/>
            <a:ext cx="8690645" cy="42484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44208" y="64733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圖片來源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維基百科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2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輸入非標準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輸入字數超過限制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zh-TW" altLang="en-US" dirty="0" smtClean="0"/>
              <a:t>時缺少文字或金鑰時的情形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zh-TW" altLang="en-US" dirty="0"/>
              <a:t>符合規範的測</a:t>
            </a:r>
            <a:r>
              <a:rPr lang="zh-TW" altLang="en-US" dirty="0" smtClean="0"/>
              <a:t>資，檢驗是否有例外情況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字</a:t>
            </a:r>
            <a:r>
              <a:rPr lang="zh-TW" altLang="en-US" dirty="0" smtClean="0"/>
              <a:t>內、</a:t>
            </a:r>
            <a:r>
              <a:rPr lang="en-US" altLang="zh-TW" dirty="0"/>
              <a:t> </a:t>
            </a:r>
            <a:r>
              <a:rPr lang="en-US" altLang="zh-TW" dirty="0" smtClean="0"/>
              <a:t>400</a:t>
            </a:r>
            <a:r>
              <a:rPr lang="zh-TW" altLang="en-US" dirty="0"/>
              <a:t>字內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zh-TW" altLang="en-US" dirty="0"/>
              <a:t>恰</a:t>
            </a:r>
            <a:r>
              <a:rPr lang="en-US" altLang="zh-TW" dirty="0" smtClean="0"/>
              <a:t>400</a:t>
            </a:r>
            <a:r>
              <a:rPr lang="zh-TW" altLang="en-US" dirty="0" smtClean="0"/>
              <a:t>字、</a:t>
            </a:r>
            <a:r>
              <a:rPr lang="en-US" altLang="zh-TW" dirty="0"/>
              <a:t> </a:t>
            </a:r>
            <a:r>
              <a:rPr lang="en-US" altLang="zh-TW" dirty="0" smtClean="0"/>
              <a:t>401</a:t>
            </a:r>
            <a:r>
              <a:rPr lang="zh-TW" altLang="en-US" dirty="0" smtClean="0"/>
              <a:t>字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0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實用性、娛樂性</a:t>
            </a:r>
            <a:endParaRPr lang="en-US" altLang="zh-TW" dirty="0" smtClean="0"/>
          </a:p>
          <a:p>
            <a:r>
              <a:rPr lang="zh-TW" altLang="en-US" dirty="0"/>
              <a:t>將一段可讀</a:t>
            </a:r>
            <a:r>
              <a:rPr lang="zh-TW" altLang="en-US" dirty="0" smtClean="0"/>
              <a:t>文字轉換成不可讀的亂碼，並由程式提供一道金鑰，接受者輸入</a:t>
            </a:r>
            <a:r>
              <a:rPr lang="zh-TW" altLang="en-US" dirty="0" smtClean="0"/>
              <a:t>亂碼和金</a:t>
            </a:r>
            <a:r>
              <a:rPr lang="zh-TW" altLang="en-US" dirty="0" smtClean="0"/>
              <a:t>鑰後即可得到原本的訊息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輸入要求為</a:t>
            </a:r>
            <a:r>
              <a:rPr lang="zh-TW" altLang="en-US" smtClean="0"/>
              <a:t>數字</a:t>
            </a:r>
            <a:r>
              <a:rPr lang="zh-TW" altLang="en-US" smtClean="0"/>
              <a:t>、一般常見標點符號</a:t>
            </a:r>
            <a:r>
              <a:rPr lang="zh-TW" altLang="en-US" dirty="0" smtClean="0"/>
              <a:t>和英文大小寫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基本以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為主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PDCurses</a:t>
            </a:r>
            <a:r>
              <a:rPr lang="zh-TW" altLang="en-US" dirty="0" smtClean="0"/>
              <a:t>作為介面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選擇加密或解密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字數</a:t>
            </a:r>
            <a:r>
              <a:rPr lang="en-US" altLang="zh-TW" dirty="0" smtClean="0"/>
              <a:t>400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為</a:t>
            </a:r>
            <a:r>
              <a:rPr lang="zh-TW" altLang="en-US" dirty="0" smtClean="0"/>
              <a:t>上限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不能有全形字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zh-TW" altLang="en-US" dirty="0" smtClean="0"/>
              <a:t>記事本作為輸入和輸出文字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292960"/>
            <a:ext cx="7408333" cy="383320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zh-TW" altLang="en-US" dirty="0" smtClean="0"/>
              <a:t>檔名須為</a:t>
            </a:r>
            <a:r>
              <a:rPr lang="en-US" altLang="zh-TW" dirty="0" smtClean="0"/>
              <a:t>text_in.txt  ,  text_out.txt  ,  key.txt  ,  code.txt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檔案位置需和程式放在同一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/>
              <a:t>簡單的除錯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a. </a:t>
            </a:r>
            <a:r>
              <a:rPr lang="zh-TW" altLang="en-US" dirty="0" smtClean="0"/>
              <a:t>讀進來的檔不能空白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b. key.txt</a:t>
            </a:r>
            <a:r>
              <a:rPr lang="zh-TW" altLang="en-US" dirty="0" smtClean="0"/>
              <a:t>中第一行必須為</a:t>
            </a:r>
            <a:r>
              <a:rPr lang="en-US" altLang="zh-TW" dirty="0" smtClean="0"/>
              <a:t>Encode Option 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Encode 	Option 2</a:t>
            </a:r>
            <a:r>
              <a:rPr lang="zh-TW" altLang="en-US" dirty="0" smtClean="0"/>
              <a:t>，而金鑰都在第二行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c. </a:t>
            </a:r>
            <a:r>
              <a:rPr lang="zh-TW" altLang="en-US" dirty="0"/>
              <a:t>若選擇第一種加密</a:t>
            </a:r>
            <a:r>
              <a:rPr lang="zh-TW" altLang="en-US" dirty="0" smtClean="0"/>
              <a:t>方式，則金鑰必為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d. </a:t>
            </a:r>
            <a:r>
              <a:rPr lang="zh-TW" altLang="en-US" dirty="0" smtClean="0"/>
              <a:t>若選擇第二種加密方式，則金鑰有一定的格式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數字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數字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Specification(2)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431186"/>
            <a:ext cx="2952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記事本的要求</a:t>
            </a:r>
            <a:r>
              <a:rPr lang="en-US" altLang="zh-TW" sz="3200" dirty="0"/>
              <a:t>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764704"/>
            <a:ext cx="7408333" cy="536145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</a:rPr>
              <a:t>所謂一般常見的標點符號</a:t>
            </a:r>
            <a:r>
              <a:rPr lang="en-US" altLang="zh-TW" sz="3600" dirty="0" smtClean="0">
                <a:solidFill>
                  <a:schemeClr val="tx1"/>
                </a:solidFill>
              </a:rPr>
              <a:t>……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556792"/>
            <a:ext cx="7716327" cy="4448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3973680" y="2241360"/>
              <a:ext cx="518400" cy="147384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4320" y="2232000"/>
                <a:ext cx="537120" cy="14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" y="1412776"/>
            <a:ext cx="9134316" cy="4700896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PDCurses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6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PDCurses</a:t>
            </a:r>
            <a:r>
              <a:rPr lang="zh-TW" altLang="en-US" dirty="0" smtClean="0"/>
              <a:t>的使用介面示意圖</a:t>
            </a:r>
            <a:r>
              <a:rPr lang="en-US" altLang="zh-TW" dirty="0" smtClean="0"/>
              <a:t>(1):</a:t>
            </a:r>
            <a:br>
              <a:rPr lang="en-US" altLang="zh-TW" dirty="0" smtClean="0"/>
            </a:br>
            <a:r>
              <a:rPr lang="zh-TW" altLang="en-US" sz="2800" dirty="0" smtClean="0"/>
              <a:t>用上下鍵控制游標，按</a:t>
            </a:r>
            <a:r>
              <a:rPr lang="en-US" altLang="zh-TW" sz="2800" dirty="0" smtClean="0"/>
              <a:t>z</a:t>
            </a:r>
            <a:r>
              <a:rPr lang="zh-TW" altLang="en-US" sz="2800" dirty="0" smtClean="0"/>
              <a:t>進入選擇項目，按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跳回上個畫面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11" y="1556792"/>
            <a:ext cx="9059353" cy="4968552"/>
          </a:xfrm>
        </p:spPr>
      </p:pic>
    </p:spTree>
    <p:extLst>
      <p:ext uri="{BB962C8B-B14F-4D97-AF65-F5344CB8AC3E}">
        <p14:creationId xmlns:p14="http://schemas.microsoft.com/office/powerpoint/2010/main" val="22137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PDCurses</a:t>
            </a:r>
            <a:r>
              <a:rPr lang="zh-TW" altLang="en-US" dirty="0"/>
              <a:t>的使用介面示意圖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38377" cy="5040560"/>
          </a:xfrm>
        </p:spPr>
      </p:pic>
    </p:spTree>
    <p:extLst>
      <p:ext uri="{BB962C8B-B14F-4D97-AF65-F5344CB8AC3E}">
        <p14:creationId xmlns:p14="http://schemas.microsoft.com/office/powerpoint/2010/main" val="16060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132856"/>
            <a:ext cx="6912768" cy="140160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6000" dirty="0" smtClean="0"/>
              <a:t>Encode(required file: text_in.txt)</a:t>
            </a:r>
            <a:br>
              <a:rPr lang="en-US" altLang="zh-TW" sz="6000" dirty="0" smtClean="0"/>
            </a:br>
            <a:endParaRPr lang="en-US" altLang="zh-TW" sz="6000" dirty="0"/>
          </a:p>
          <a:p>
            <a:r>
              <a:rPr lang="en-US" altLang="zh-TW" sz="6000" dirty="0" smtClean="0"/>
              <a:t>Decode(required file: code.txt &amp; key.txt)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Guide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3861048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注意事項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/>
              <a:t>第一次</a:t>
            </a:r>
            <a:r>
              <a:rPr lang="zh-TW" altLang="en-US" sz="2400" dirty="0" smtClean="0"/>
              <a:t>開啟程式後，若使用加密的動作，則只需注意</a:t>
            </a:r>
            <a:r>
              <a:rPr lang="en-US" altLang="zh-TW" sz="2400" dirty="0" smtClean="0"/>
              <a:t>text_in.txt</a:t>
            </a:r>
            <a:r>
              <a:rPr lang="zh-TW" altLang="en-US" sz="2400" dirty="0" smtClean="0"/>
              <a:t>的檔案名稱及位置。其餘若資料夾中沒有則會自動產生；若先選擇解密則須注意</a:t>
            </a:r>
            <a:r>
              <a:rPr lang="en-US" altLang="zh-TW" sz="2400" dirty="0" smtClean="0"/>
              <a:t>key.txt</a:t>
            </a:r>
            <a:r>
              <a:rPr lang="zh-TW" altLang="en-US" sz="2400" dirty="0" smtClean="0"/>
              <a:t>及</a:t>
            </a:r>
            <a:r>
              <a:rPr lang="en-US" altLang="zh-TW" sz="2400" dirty="0" smtClean="0"/>
              <a:t>code.txt</a:t>
            </a:r>
            <a:r>
              <a:rPr lang="zh-TW" altLang="en-US" sz="2400" dirty="0" smtClean="0"/>
              <a:t>的檔案名字及位置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8535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341</TotalTime>
  <Words>502</Words>
  <Application>Microsoft Office PowerPoint</Application>
  <PresentationFormat>如螢幕大小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波形</vt:lpstr>
      <vt:lpstr>計概project:多樣型加密器</vt:lpstr>
      <vt:lpstr>Topic</vt:lpstr>
      <vt:lpstr>Specification(1)</vt:lpstr>
      <vt:lpstr>Specification(2) </vt:lpstr>
      <vt:lpstr>PowerPoint 簡報</vt:lpstr>
      <vt:lpstr>PDCurses</vt:lpstr>
      <vt:lpstr>PDCurses的使用介面示意圖(1): 用上下鍵控制游標，按z進入選擇項目，按x跳回上個畫面</vt:lpstr>
      <vt:lpstr>PDCurses的使用介面示意圖(2)</vt:lpstr>
      <vt:lpstr>Instruction Guide</vt:lpstr>
      <vt:lpstr>Encode</vt:lpstr>
      <vt:lpstr>Decode</vt:lpstr>
      <vt:lpstr>Program design</vt:lpstr>
      <vt:lpstr>Encode</vt:lpstr>
      <vt:lpstr>Decode(1)</vt:lpstr>
      <vt:lpstr>Decode(2)</vt:lpstr>
      <vt:lpstr>第一種加密方式: DES</vt:lpstr>
      <vt:lpstr>第二種加密方式: RSA</vt:lpstr>
      <vt:lpstr>Test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計概project:多樣型加密器</dc:title>
  <dc:creator>USER</dc:creator>
  <cp:lastModifiedBy>USER</cp:lastModifiedBy>
  <cp:revision>34</cp:revision>
  <dcterms:created xsi:type="dcterms:W3CDTF">2015-03-23T14:36:47Z</dcterms:created>
  <dcterms:modified xsi:type="dcterms:W3CDTF">2015-06-16T13:08:21Z</dcterms:modified>
</cp:coreProperties>
</file>