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21"/>
  </p:notesMasterIdLst>
  <p:handoutMasterIdLst>
    <p:handoutMasterId r:id="rId22"/>
  </p:handoutMasterIdLst>
  <p:sldIdLst>
    <p:sldId id="403" r:id="rId5"/>
    <p:sldId id="496" r:id="rId6"/>
    <p:sldId id="495" r:id="rId7"/>
    <p:sldId id="497" r:id="rId8"/>
    <p:sldId id="498" r:id="rId9"/>
    <p:sldId id="511" r:id="rId10"/>
    <p:sldId id="499" r:id="rId11"/>
    <p:sldId id="500" r:id="rId12"/>
    <p:sldId id="512" r:id="rId13"/>
    <p:sldId id="509" r:id="rId14"/>
    <p:sldId id="513" r:id="rId15"/>
    <p:sldId id="508" r:id="rId16"/>
    <p:sldId id="507" r:id="rId17"/>
    <p:sldId id="491" r:id="rId18"/>
    <p:sldId id="450" r:id="rId19"/>
    <p:sldId id="45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HOD_ECE1" initials="AH" lastIdx="1" clrIdx="0">
    <p:extLst>
      <p:ext uri="{19B8F6BF-5375-455C-9EA6-DF929625EA0E}">
        <p15:presenceInfo xmlns:p15="http://schemas.microsoft.com/office/powerpoint/2012/main" userId="S::hod_ece1@aec.edu.in::f37f0aa4-ff2c-41c5-b3da-1eb7cea00d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610"/>
    <a:srgbClr val="009900"/>
    <a:srgbClr val="00CC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9821" autoAdjust="0"/>
  </p:normalViewPr>
  <p:slideViewPr>
    <p:cSldViewPr>
      <p:cViewPr varScale="1">
        <p:scale>
          <a:sx n="82" d="100"/>
          <a:sy n="82" d="100"/>
        </p:scale>
        <p:origin x="715"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DB80D-D8DC-40C9-8603-2D92EB853E85}" type="datetimeFigureOut">
              <a:rPr lang="en-US" smtClean="0"/>
              <a:pPr/>
              <a:t>5/3/2024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72EF51-F63D-488E-9B3C-4A470AE4E6F5}" type="slidenum">
              <a:rPr lang="en-US" smtClean="0"/>
              <a:pPr/>
              <a:t>‹#›</a:t>
            </a:fld>
            <a:endParaRPr lang="en-US" dirty="0"/>
          </a:p>
        </p:txBody>
      </p:sp>
    </p:spTree>
    <p:extLst>
      <p:ext uri="{BB962C8B-B14F-4D97-AF65-F5344CB8AC3E}">
        <p14:creationId xmlns:p14="http://schemas.microsoft.com/office/powerpoint/2010/main" val="1054842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5/3/2024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dirty="0"/>
          </a:p>
        </p:txBody>
      </p:sp>
    </p:spTree>
    <p:extLst>
      <p:ext uri="{BB962C8B-B14F-4D97-AF65-F5344CB8AC3E}">
        <p14:creationId xmlns:p14="http://schemas.microsoft.com/office/powerpoint/2010/main" val="2266397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dirty="0"/>
          </a:p>
        </p:txBody>
      </p:sp>
    </p:spTree>
    <p:extLst>
      <p:ext uri="{BB962C8B-B14F-4D97-AF65-F5344CB8AC3E}">
        <p14:creationId xmlns:p14="http://schemas.microsoft.com/office/powerpoint/2010/main" val="1927985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36BD8-3BE0-4B04-B520-77C1F1F1FB7F}" type="slidenum">
              <a:rPr lang="en-US" smtClean="0"/>
              <a:pPr/>
              <a:t>15</a:t>
            </a:fld>
            <a:endParaRPr lang="en-US" dirty="0"/>
          </a:p>
        </p:txBody>
      </p:sp>
    </p:spTree>
    <p:extLst>
      <p:ext uri="{BB962C8B-B14F-4D97-AF65-F5344CB8AC3E}">
        <p14:creationId xmlns:p14="http://schemas.microsoft.com/office/powerpoint/2010/main" val="2893756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36BD8-3BE0-4B04-B520-77C1F1F1FB7F}" type="slidenum">
              <a:rPr lang="en-US" smtClean="0"/>
              <a:pPr/>
              <a:t>16</a:t>
            </a:fld>
            <a:endParaRPr lang="en-US" dirty="0"/>
          </a:p>
        </p:txBody>
      </p:sp>
    </p:spTree>
    <p:extLst>
      <p:ext uri="{BB962C8B-B14F-4D97-AF65-F5344CB8AC3E}">
        <p14:creationId xmlns:p14="http://schemas.microsoft.com/office/powerpoint/2010/main" val="2893756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id="{5958E5E2-6682-4BC1-BE42-9B3D8EFAAB0B}"/>
              </a:ext>
            </a:extLst>
          </p:cNvPr>
          <p:cNvSpPr txBox="1">
            <a:spLocks/>
          </p:cNvSpPr>
          <p:nvPr/>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pic>
        <p:nvPicPr>
          <p:cNvPr id="8" name="Picture 7">
            <a:extLst>
              <a:ext uri="{FF2B5EF4-FFF2-40B4-BE49-F238E27FC236}">
                <a16:creationId xmlns:a16="http://schemas.microsoft.com/office/drawing/2014/main" id="{5D981076-ED8C-43FB-A166-D94C61E808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522" y="92139"/>
            <a:ext cx="1578225" cy="936104"/>
          </a:xfrm>
          <a:prstGeom prst="rect">
            <a:avLst/>
          </a:prstGeom>
        </p:spPr>
      </p:pic>
      <p:sp>
        <p:nvSpPr>
          <p:cNvPr id="6" name="Title 1">
            <a:extLst>
              <a:ext uri="{FF2B5EF4-FFF2-40B4-BE49-F238E27FC236}">
                <a16:creationId xmlns:a16="http://schemas.microsoft.com/office/drawing/2014/main"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extLst>
      <p:ext uri="{BB962C8B-B14F-4D97-AF65-F5344CB8AC3E}">
        <p14:creationId xmlns:p14="http://schemas.microsoft.com/office/powerpoint/2010/main" val="411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150131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138748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510788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endParaRPr lang="en-US" dirty="0"/>
          </a:p>
        </p:txBody>
      </p:sp>
      <p:sp>
        <p:nvSpPr>
          <p:cNvPr id="11" name="Footer Placeholder 3">
            <a:extLst>
              <a:ext uri="{FF2B5EF4-FFF2-40B4-BE49-F238E27FC236}">
                <a16:creationId xmlns:a16="http://schemas.microsoft.com/office/drawing/2014/main" id="{9B80BD04-4FB9-48ED-8F04-82E1E9B47D6D}"/>
              </a:ext>
            </a:extLst>
          </p:cNvPr>
          <p:cNvSpPr>
            <a:spLocks noGrp="1"/>
          </p:cNvSpPr>
          <p:nvPr>
            <p:ph type="ftr" sz="quarter" idx="12"/>
          </p:nvPr>
        </p:nvSpPr>
        <p:spPr>
          <a:xfrm>
            <a:off x="4138618" y="6286520"/>
            <a:ext cx="2743200" cy="365125"/>
          </a:xfrm>
          <a:ln>
            <a:noFill/>
          </a:ln>
        </p:spPr>
        <p:txBody>
          <a:bodyPr/>
          <a:lstStyle>
            <a:lvl1pPr>
              <a:defRPr b="1">
                <a:solidFill>
                  <a:schemeClr val="bg1">
                    <a:lumMod val="50000"/>
                  </a:schemeClr>
                </a:solidFill>
              </a:defRPr>
            </a:lvl1pPr>
          </a:lstStyle>
          <a:p>
            <a:r>
              <a:rPr lang="en-US"/>
              <a:t>i</a:t>
            </a:r>
            <a:endParaRPr lang="en-US" dirty="0"/>
          </a:p>
        </p:txBody>
      </p:sp>
      <p:sp>
        <p:nvSpPr>
          <p:cNvPr id="13" name="Footer Placeholder 3">
            <a:extLst>
              <a:ext uri="{FF2B5EF4-FFF2-40B4-BE49-F238E27FC236}">
                <a16:creationId xmlns:a16="http://schemas.microsoft.com/office/drawing/2014/main"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a:t>Operations Research</a:t>
            </a:r>
            <a:endParaRPr lang="en-US" dirty="0"/>
          </a:p>
        </p:txBody>
      </p:sp>
    </p:spTree>
    <p:extLst>
      <p:ext uri="{BB962C8B-B14F-4D97-AF65-F5344CB8AC3E}">
        <p14:creationId xmlns:p14="http://schemas.microsoft.com/office/powerpoint/2010/main" val="3774776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3F9D61-4741-4EB6-928C-183F6ED0860B}"/>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A5A7B3A-4429-42CF-B646-3FD3F3460B9A}"/>
              </a:ext>
            </a:extLst>
          </p:cNvPr>
          <p:cNvSpPr>
            <a:spLocks noGrp="1"/>
          </p:cNvSpPr>
          <p:nvPr>
            <p:ph type="ftr" sz="quarter" idx="11"/>
          </p:nvPr>
        </p:nvSpPr>
        <p:spPr/>
        <p:txBody>
          <a:bodyPr/>
          <a:lstStyle/>
          <a:p>
            <a:r>
              <a:rPr lang="en-US"/>
              <a:t>i</a:t>
            </a:r>
            <a:endParaRPr lang="en-US" dirty="0"/>
          </a:p>
        </p:txBody>
      </p:sp>
      <p:sp>
        <p:nvSpPr>
          <p:cNvPr id="5" name="Slide Number Placeholder 4">
            <a:extLst>
              <a:ext uri="{FF2B5EF4-FFF2-40B4-BE49-F238E27FC236}">
                <a16:creationId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4157222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i</a:t>
            </a:r>
            <a:endParaRPr lang="en-IN"/>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7177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a:t>
            </a:r>
          </a:p>
        </p:txBody>
      </p:sp>
      <p:sp>
        <p:nvSpPr>
          <p:cNvPr id="6" name="Slide Number Placeholder 5"/>
          <p:cNvSpPr>
            <a:spLocks noGrp="1"/>
          </p:cNvSpPr>
          <p:nvPr>
            <p:ph type="sldNum" sz="quarter" idx="12"/>
          </p:nvPr>
        </p:nvSpPr>
        <p:spPr/>
        <p:txBody>
          <a:bodyPr/>
          <a:lstStyle/>
          <a:p>
            <a:fld id="{5DFF3DC7-B0A1-485A-9996-CF85F2E6D091}" type="slidenum">
              <a:rPr lang="en-US" smtClean="0"/>
              <a:pPr/>
              <a:t>‹#›</a:t>
            </a:fld>
            <a:endParaRPr lang="en-US"/>
          </a:p>
        </p:txBody>
      </p:sp>
    </p:spTree>
    <p:extLst>
      <p:ext uri="{BB962C8B-B14F-4D97-AF65-F5344CB8AC3E}">
        <p14:creationId xmlns:p14="http://schemas.microsoft.com/office/powerpoint/2010/main" val="52620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CD7B29F-4C46-4AE5-A85E-952C6A3375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id="{1F423809-851F-402C-8E33-04AEE45A2C34}"/>
              </a:ext>
            </a:extLst>
          </p:cNvPr>
          <p:cNvSpPr/>
          <p:nvPr/>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endParaRPr lang="en-US" dirty="0"/>
          </a:p>
        </p:txBody>
      </p:sp>
      <p:sp>
        <p:nvSpPr>
          <p:cNvPr id="11" name="Footer Placeholder 3">
            <a:extLst>
              <a:ext uri="{FF2B5EF4-FFF2-40B4-BE49-F238E27FC236}">
                <a16:creationId xmlns:a16="http://schemas.microsoft.com/office/drawing/2014/main" id="{9B80BD04-4FB9-48ED-8F04-82E1E9B47D6D}"/>
              </a:ext>
            </a:extLst>
          </p:cNvPr>
          <p:cNvSpPr>
            <a:spLocks noGrp="1"/>
          </p:cNvSpPr>
          <p:nvPr>
            <p:ph type="ftr" sz="quarter" idx="12"/>
          </p:nvPr>
        </p:nvSpPr>
        <p:spPr>
          <a:xfrm>
            <a:off x="4567393" y="6276566"/>
            <a:ext cx="2743200" cy="365125"/>
          </a:xfrm>
          <a:ln>
            <a:noFill/>
          </a:ln>
        </p:spPr>
        <p:txBody>
          <a:bodyPr/>
          <a:lstStyle>
            <a:lvl1pPr>
              <a:defRPr sz="1100" b="1">
                <a:solidFill>
                  <a:schemeClr val="bg1">
                    <a:lumMod val="50000"/>
                  </a:schemeClr>
                </a:solidFill>
              </a:defRPr>
            </a:lvl1pPr>
          </a:lstStyle>
          <a:p>
            <a:r>
              <a:rPr lang="en-US"/>
              <a:t>i</a:t>
            </a:r>
            <a:endParaRPr lang="en-US" dirty="0"/>
          </a:p>
        </p:txBody>
      </p:sp>
      <p:sp>
        <p:nvSpPr>
          <p:cNvPr id="13" name="Footer Placeholder 3">
            <a:extLst>
              <a:ext uri="{FF2B5EF4-FFF2-40B4-BE49-F238E27FC236}">
                <a16:creationId xmlns:a16="http://schemas.microsoft.com/office/drawing/2014/main" id="{308BF50B-84FA-461A-853E-B94880E9E727}"/>
              </a:ext>
            </a:extLst>
          </p:cNvPr>
          <p:cNvSpPr txBox="1">
            <a:spLocks/>
          </p:cNvSpPr>
          <p:nvPr/>
        </p:nvSpPr>
        <p:spPr>
          <a:xfrm>
            <a:off x="738151" y="6278585"/>
            <a:ext cx="2405521"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a:t> </a:t>
            </a:r>
            <a:endParaRPr lang="en-US" dirty="0"/>
          </a:p>
        </p:txBody>
      </p:sp>
      <p:pic>
        <p:nvPicPr>
          <p:cNvPr id="9" name="Picture 8">
            <a:extLst>
              <a:ext uri="{FF2B5EF4-FFF2-40B4-BE49-F238E27FC236}">
                <a16:creationId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12" name="Rectangle 11">
            <a:extLst>
              <a:ext uri="{FF2B5EF4-FFF2-40B4-BE49-F238E27FC236}">
                <a16:creationId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4" name="Footer Placeholder 3">
            <a:extLst>
              <a:ext uri="{FF2B5EF4-FFF2-40B4-BE49-F238E27FC236}">
                <a16:creationId xmlns:a16="http://schemas.microsoft.com/office/drawing/2014/main"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a:p>
          <a:p>
            <a:pPr algn="just"/>
            <a:endParaRPr lang="en-US" dirty="0"/>
          </a:p>
        </p:txBody>
      </p:sp>
    </p:spTree>
    <p:extLst>
      <p:ext uri="{BB962C8B-B14F-4D97-AF65-F5344CB8AC3E}">
        <p14:creationId xmlns:p14="http://schemas.microsoft.com/office/powerpoint/2010/main" val="37747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3F9D61-4741-4EB6-928C-183F6ED0860B}"/>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A5A7B3A-4429-42CF-B646-3FD3F3460B9A}"/>
              </a:ext>
            </a:extLst>
          </p:cNvPr>
          <p:cNvSpPr>
            <a:spLocks noGrp="1"/>
          </p:cNvSpPr>
          <p:nvPr>
            <p:ph type="ftr" sz="quarter" idx="11"/>
          </p:nvPr>
        </p:nvSpPr>
        <p:spPr/>
        <p:txBody>
          <a:bodyPr/>
          <a:lstStyle/>
          <a:p>
            <a:r>
              <a:rPr lang="en-US"/>
              <a:t>i</a:t>
            </a:r>
            <a:endParaRPr lang="en-US" dirty="0"/>
          </a:p>
        </p:txBody>
      </p:sp>
      <p:sp>
        <p:nvSpPr>
          <p:cNvPr id="5" name="Slide Number Placeholder 4">
            <a:extLst>
              <a:ext uri="{FF2B5EF4-FFF2-40B4-BE49-F238E27FC236}">
                <a16:creationId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415722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35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219804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a:t>
            </a:r>
            <a:endParaRPr lang="en-US" dirty="0"/>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3719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i</a:t>
            </a:r>
            <a:endParaRPr lang="en-US" dirty="0"/>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13340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i</a:t>
            </a:r>
            <a:endParaRPr lang="en-US" dirty="0"/>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54807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a:t>
            </a:r>
            <a:endParaRPr lang="en-US" dirty="0"/>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577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dirty="0"/>
          </a:p>
        </p:txBody>
      </p:sp>
    </p:spTree>
    <p:extLst>
      <p:ext uri="{BB962C8B-B14F-4D97-AF65-F5344CB8AC3E}">
        <p14:creationId xmlns:p14="http://schemas.microsoft.com/office/powerpoint/2010/main" val="342723574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4" r:id="rId13"/>
    <p:sldLayoutId id="2147483684" r:id="rId14"/>
    <p:sldLayoutId id="2147483698" r:id="rId15"/>
    <p:sldLayoutId id="2147483699"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685800" y="1571612"/>
            <a:ext cx="10696612" cy="1628788"/>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IN" sz="5400" b="0" i="0" u="none" strike="noStrike" kern="1200" cap="none" spc="0" normalizeH="0" baseline="0" noProof="0" dirty="0">
              <a:ln>
                <a:noFill/>
              </a:ln>
              <a:effectLst/>
              <a:uLnTx/>
              <a:uFillTx/>
              <a:latin typeface="Tw Cen MT" pitchFamily="34" charset="0"/>
              <a:ea typeface="+mj-ea"/>
              <a:cs typeface="+mj-cs"/>
            </a:endParaRPr>
          </a:p>
        </p:txBody>
      </p:sp>
      <p:sp>
        <p:nvSpPr>
          <p:cNvPr id="3" name="TextBox 2"/>
          <p:cNvSpPr txBox="1"/>
          <p:nvPr/>
        </p:nvSpPr>
        <p:spPr>
          <a:xfrm>
            <a:off x="533400" y="1371600"/>
            <a:ext cx="10942797" cy="4418516"/>
          </a:xfrm>
          <a:prstGeom prst="rect">
            <a:avLst/>
          </a:prstGeom>
          <a:noFill/>
        </p:spPr>
        <p:txBody>
          <a:bodyPr wrap="square" rtlCol="0">
            <a:spAutoFit/>
          </a:bodyPr>
          <a:lstStyle/>
          <a:p>
            <a:pPr algn="ctr"/>
            <a:endParaRPr lang="en-US" sz="3200" b="1" dirty="0">
              <a:solidFill>
                <a:srgbClr val="009900"/>
              </a:solidFill>
              <a:latin typeface="Times New Roman" pitchFamily="18" charset="0"/>
              <a:cs typeface="Times New Roman" pitchFamily="18" charset="0"/>
            </a:endParaRPr>
          </a:p>
          <a:p>
            <a:pPr algn="ctr"/>
            <a:r>
              <a:rPr lang="en-US" sz="3200" dirty="0">
                <a:solidFill>
                  <a:schemeClr val="accent6">
                    <a:lumMod val="50000"/>
                  </a:schemeClr>
                </a:solidFill>
                <a:latin typeface="Times New Roman" panose="02020603050405020304" pitchFamily="18" charset="0"/>
                <a:cs typeface="Times New Roman" panose="02020603050405020304" pitchFamily="18" charset="0"/>
              </a:rPr>
              <a:t>Efficient 16-Band Non-Uniform Filter Bank For Hearing Aids</a:t>
            </a:r>
          </a:p>
          <a:p>
            <a:endParaRPr lang="en-US" sz="3200" dirty="0">
              <a:solidFill>
                <a:srgbClr val="009900"/>
              </a:solidFill>
              <a:latin typeface="Times New Roman" pitchFamily="18" charset="0"/>
              <a:cs typeface="Times New Roman" pitchFamily="18" charset="0"/>
            </a:endParaRPr>
          </a:p>
          <a:p>
            <a:pPr algn="ctr"/>
            <a:r>
              <a:rPr lang="en-US" b="1" dirty="0">
                <a:solidFill>
                  <a:schemeClr val="accent2">
                    <a:lumMod val="75000"/>
                  </a:schemeClr>
                </a:solidFill>
                <a:latin typeface="Times New Roman" pitchFamily="18" charset="0"/>
                <a:cs typeface="Times New Roman" pitchFamily="18" charset="0"/>
              </a:rPr>
              <a:t>BATCH NUMBER: B8</a:t>
            </a:r>
          </a:p>
          <a:p>
            <a:pPr algn="ctr"/>
            <a:endParaRPr lang="en-US"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r>
              <a:rPr lang="en-US" sz="1600" b="1" dirty="0">
                <a:solidFill>
                  <a:srgbClr val="0070C0"/>
                </a:solidFill>
                <a:latin typeface="Times New Roman" pitchFamily="18" charset="0"/>
                <a:cs typeface="Times New Roman" pitchFamily="18" charset="0"/>
              </a:rPr>
              <a:t>Under the guidance of </a:t>
            </a:r>
            <a:r>
              <a:rPr lang="en-US" sz="1600" dirty="0">
                <a:latin typeface="Times New Roman" pitchFamily="18" charset="0"/>
                <a:cs typeface="Times New Roman" pitchFamily="18" charset="0"/>
              </a:rPr>
              <a:t>:                                                                             </a:t>
            </a:r>
            <a:r>
              <a:rPr lang="en-US" sz="1600" b="1" dirty="0">
                <a:solidFill>
                  <a:srgbClr val="0070C0"/>
                </a:solidFill>
                <a:latin typeface="Times New Roman" pitchFamily="18" charset="0"/>
                <a:cs typeface="Times New Roman" pitchFamily="18" charset="0"/>
              </a:rPr>
              <a:t>Presented by:</a:t>
            </a:r>
          </a:p>
          <a:p>
            <a:r>
              <a:rPr lang="en-US" sz="1600" dirty="0">
                <a:latin typeface="Times New Roman" pitchFamily="18" charset="0"/>
                <a:cs typeface="Times New Roman" pitchFamily="18" charset="0"/>
              </a:rPr>
              <a:t>                                                                                                                         </a:t>
            </a:r>
          </a:p>
          <a:p>
            <a:pPr algn="just">
              <a:lnSpc>
                <a:spcPct val="150000"/>
              </a:lnSpc>
            </a:pPr>
            <a:r>
              <a:rPr lang="en-US" sz="1600" dirty="0">
                <a:latin typeface="Times New Roman" pitchFamily="18" charset="0"/>
                <a:cs typeface="Times New Roman" pitchFamily="18" charset="0"/>
              </a:rPr>
              <a:t>       Dr. K. Ayyappa Swamy                                                                               1. SK. SUHEILA (20A91A04B2)</a:t>
            </a:r>
          </a:p>
          <a:p>
            <a:pPr algn="just">
              <a:lnSpc>
                <a:spcPct val="150000"/>
              </a:lnSpc>
            </a:pPr>
            <a:r>
              <a:rPr lang="en-US" sz="1600" dirty="0">
                <a:latin typeface="Times New Roman" pitchFamily="18" charset="0"/>
                <a:cs typeface="Times New Roman" pitchFamily="18" charset="0"/>
              </a:rPr>
              <a:t>        Associate Professor                                                                                    2. P. KRISHNA TEJASWI (20A91A04A6)</a:t>
            </a:r>
          </a:p>
          <a:p>
            <a:pPr algn="just">
              <a:lnSpc>
                <a:spcPct val="150000"/>
              </a:lnSpc>
            </a:pPr>
            <a:r>
              <a:rPr lang="en-US" sz="1600" dirty="0">
                <a:latin typeface="Times New Roman" pitchFamily="18" charset="0"/>
                <a:cs typeface="Times New Roman" pitchFamily="18" charset="0"/>
              </a:rPr>
              <a:t>        Department of Electronics and Communication Engineering                   3. M. RAMYA DEEPTHI(20A91A0490)</a:t>
            </a:r>
          </a:p>
          <a:p>
            <a:pPr algn="just">
              <a:lnSpc>
                <a:spcPct val="150000"/>
              </a:lnSpc>
            </a:pPr>
            <a:r>
              <a:rPr lang="en-US" sz="1600" dirty="0">
                <a:latin typeface="Times New Roman" pitchFamily="18" charset="0"/>
                <a:cs typeface="Times New Roman" pitchFamily="18" charset="0"/>
              </a:rPr>
              <a:t>        Aditya Engineering College (A)                                                                4. N. VENKATESH YADAV(20A91A0498)</a:t>
            </a:r>
          </a:p>
          <a:p>
            <a:pPr algn="just">
              <a:lnSpc>
                <a:spcPct val="150000"/>
              </a:lnSpc>
            </a:pPr>
            <a:r>
              <a:rPr lang="en-US" sz="1600" dirty="0">
                <a:latin typeface="Times New Roman" pitchFamily="18" charset="0"/>
                <a:cs typeface="Times New Roman" pitchFamily="18" charset="0"/>
              </a:rPr>
              <a:t>                                                                                                                           </a:t>
            </a:r>
          </a:p>
        </p:txBody>
      </p:sp>
      <p:sp>
        <p:nvSpPr>
          <p:cNvPr id="5" name="TextBox 4"/>
          <p:cNvSpPr txBox="1"/>
          <p:nvPr/>
        </p:nvSpPr>
        <p:spPr>
          <a:xfrm>
            <a:off x="9602765" y="6550223"/>
            <a:ext cx="2245038" cy="276999"/>
          </a:xfrm>
          <a:prstGeom prst="rect">
            <a:avLst/>
          </a:prstGeom>
          <a:noFill/>
        </p:spPr>
        <p:txBody>
          <a:bodyPr wrap="none" rtlCol="0">
            <a:spAutoFit/>
          </a:bodyPr>
          <a:lstStyle/>
          <a:p>
            <a:r>
              <a:rPr lang="en-US" sz="1200" dirty="0">
                <a:solidFill>
                  <a:srgbClr val="7030A0"/>
                </a:solidFill>
                <a:latin typeface="Times New Roman" pitchFamily="18" charset="0"/>
                <a:cs typeface="Times New Roman" pitchFamily="18" charset="0"/>
              </a:rPr>
              <a:t>Aditya Engineering College (A)</a:t>
            </a:r>
          </a:p>
        </p:txBody>
      </p:sp>
    </p:spTree>
    <p:extLst>
      <p:ext uri="{BB962C8B-B14F-4D97-AF65-F5344CB8AC3E}">
        <p14:creationId xmlns:p14="http://schemas.microsoft.com/office/powerpoint/2010/main" val="368136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0F5A-3AB6-4705-5863-5AE6F9D00FE3}"/>
              </a:ext>
            </a:extLst>
          </p:cNvPr>
          <p:cNvSpPr>
            <a:spLocks noGrp="1"/>
          </p:cNvSpPr>
          <p:nvPr>
            <p:ph type="title"/>
          </p:nvPr>
        </p:nvSpPr>
        <p:spPr>
          <a:xfrm>
            <a:off x="838200" y="365125"/>
            <a:ext cx="10515600" cy="854075"/>
          </a:xfrm>
        </p:spPr>
        <p:txBody>
          <a:bodyPr>
            <a:norm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Demonstration of Final Design Model/Simulation</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7" name="Picture 2" descr="C:\Users\AJAYSANKAR\Downloads\logo.jpg">
            <a:extLst>
              <a:ext uri="{FF2B5EF4-FFF2-40B4-BE49-F238E27FC236}">
                <a16:creationId xmlns:a16="http://schemas.microsoft.com/office/drawing/2014/main" id="{86F7529C-42A9-3531-1D73-E6AC74566E2D}"/>
              </a:ext>
            </a:extLst>
          </p:cNvPr>
          <p:cNvPicPr>
            <a:picLocks noChangeAspect="1" noChangeArrowheads="1"/>
          </p:cNvPicPr>
          <p:nvPr/>
        </p:nvPicPr>
        <p:blipFill>
          <a:blip r:embed="rId2" cstate="print"/>
          <a:srcRect/>
          <a:stretch>
            <a:fillRect/>
          </a:stretch>
        </p:blipFill>
        <p:spPr bwMode="auto">
          <a:xfrm>
            <a:off x="238085" y="142852"/>
            <a:ext cx="785818" cy="466099"/>
          </a:xfrm>
          <a:prstGeom prst="rect">
            <a:avLst/>
          </a:prstGeom>
          <a:noFill/>
        </p:spPr>
      </p:pic>
      <p:pic>
        <p:nvPicPr>
          <p:cNvPr id="4" name="Content Placeholder 3">
            <a:extLst>
              <a:ext uri="{FF2B5EF4-FFF2-40B4-BE49-F238E27FC236}">
                <a16:creationId xmlns:a16="http://schemas.microsoft.com/office/drawing/2014/main" id="{E1901481-4721-A904-4377-4853CA5CF8DE}"/>
              </a:ext>
            </a:extLst>
          </p:cNvPr>
          <p:cNvPicPr>
            <a:picLocks noGrp="1" noChangeAspect="1"/>
          </p:cNvPicPr>
          <p:nvPr>
            <p:ph idx="1"/>
          </p:nvPr>
        </p:nvPicPr>
        <p:blipFill>
          <a:blip r:embed="rId3"/>
          <a:stretch>
            <a:fillRect/>
          </a:stretch>
        </p:blipFill>
        <p:spPr>
          <a:xfrm>
            <a:off x="0" y="1483461"/>
            <a:ext cx="5692633" cy="3787468"/>
          </a:xfrm>
          <a:prstGeom prst="rect">
            <a:avLst/>
          </a:prstGeom>
        </p:spPr>
      </p:pic>
      <p:sp>
        <p:nvSpPr>
          <p:cNvPr id="6" name="TextBox 5">
            <a:extLst>
              <a:ext uri="{FF2B5EF4-FFF2-40B4-BE49-F238E27FC236}">
                <a16:creationId xmlns:a16="http://schemas.microsoft.com/office/drawing/2014/main" id="{1038479D-18F2-72E2-36C1-8DEAA41541F6}"/>
              </a:ext>
            </a:extLst>
          </p:cNvPr>
          <p:cNvSpPr txBox="1"/>
          <p:nvPr/>
        </p:nvSpPr>
        <p:spPr>
          <a:xfrm>
            <a:off x="5550640" y="1122471"/>
            <a:ext cx="6097554" cy="4613058"/>
          </a:xfrm>
          <a:prstGeom prst="rect">
            <a:avLst/>
          </a:prstGeom>
          <a:noFill/>
        </p:spPr>
        <p:txBody>
          <a:bodyPr wrap="square">
            <a:spAutoFit/>
          </a:bodyPr>
          <a:lstStyle/>
          <a:p>
            <a:pPr marR="64770" algn="just">
              <a:lnSpc>
                <a:spcPct val="150000"/>
              </a:lnSpc>
              <a:spcBef>
                <a:spcPts val="780"/>
              </a:spcBef>
              <a:spcAft>
                <a:spcPts val="0"/>
              </a:spcAft>
              <a:tabLst>
                <a:tab pos="349250" algn="l"/>
              </a:tabLst>
            </a:pPr>
            <a:r>
              <a:rPr lang="en-US" sz="1800" dirty="0">
                <a:effectLst/>
                <a:latin typeface="Times New Roman" panose="02020603050405020304" pitchFamily="18" charset="0"/>
                <a:ea typeface="Times New Roman" panose="02020603050405020304" pitchFamily="18" charset="0"/>
              </a:rPr>
              <a:t>In this method, we design filters H1(z), H2(z), and H3(z) with orders 18, 18, and 36, respectively, aiming for a stopband attenuation of 60 </a:t>
            </a:r>
            <a:r>
              <a:rPr lang="en-US" sz="1800" dirty="0" err="1">
                <a:effectLst/>
                <a:latin typeface="Times New Roman" panose="02020603050405020304" pitchFamily="18" charset="0"/>
                <a:ea typeface="Times New Roman" panose="02020603050405020304" pitchFamily="18" charset="0"/>
              </a:rPr>
              <a:t>dB.</a:t>
            </a:r>
            <a:r>
              <a:rPr lang="en-US" sz="1800" dirty="0">
                <a:effectLst/>
                <a:latin typeface="Times New Roman" panose="02020603050405020304" pitchFamily="18" charset="0"/>
                <a:ea typeface="Times New Roman" panose="02020603050405020304" pitchFamily="18" charset="0"/>
              </a:rPr>
              <a:t> Tuning transition bandwidths to 0.40π, 0.40π, and 0.20π for H1(z), H2(z), and H3(z), respectively, ensures precise frequency response while minimizing computational load. This approach tailors each filter's characteristics for optimal performance within the filter bank. The chosen transition bandwidths strike a balance between filter complexity and achieving the required stopband attenuation, vital for accurate signal processing and noise suppression in the application domain.</a:t>
            </a:r>
            <a:endParaRPr lang="en-IN" sz="16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9A28F304-3C65-5D33-3B45-C92FB1EAB5FA}"/>
              </a:ext>
            </a:extLst>
          </p:cNvPr>
          <p:cNvSpPr txBox="1"/>
          <p:nvPr/>
        </p:nvSpPr>
        <p:spPr>
          <a:xfrm>
            <a:off x="1219200" y="5085807"/>
            <a:ext cx="2743200" cy="417422"/>
          </a:xfrm>
          <a:prstGeom prst="rect">
            <a:avLst/>
          </a:prstGeom>
          <a:noFill/>
        </p:spPr>
        <p:txBody>
          <a:bodyPr wrap="square">
            <a:spAutoFit/>
          </a:bodyPr>
          <a:lstStyle/>
          <a:p>
            <a:pPr marR="64770" algn="just">
              <a:lnSpc>
                <a:spcPct val="150000"/>
              </a:lnSpc>
              <a:spcBef>
                <a:spcPts val="780"/>
              </a:spcBef>
              <a:spcAft>
                <a:spcPts val="0"/>
              </a:spcAft>
              <a:tabLst>
                <a:tab pos="349250" algn="l"/>
              </a:tabLst>
            </a:pPr>
            <a:r>
              <a:rPr lang="en-US" sz="1600" dirty="0">
                <a:latin typeface="Times New Roman" panose="02020603050405020304" pitchFamily="18" charset="0"/>
                <a:ea typeface="Times New Roman" panose="02020603050405020304" pitchFamily="18" charset="0"/>
              </a:rPr>
              <a:t>Fig: Final design Model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7423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C0335C-49CD-5DCA-7F9F-373C72DBF5CC}"/>
              </a:ext>
            </a:extLst>
          </p:cNvPr>
          <p:cNvPicPr>
            <a:picLocks noChangeAspect="1"/>
          </p:cNvPicPr>
          <p:nvPr/>
        </p:nvPicPr>
        <p:blipFill>
          <a:blip r:embed="rId2"/>
          <a:stretch>
            <a:fillRect/>
          </a:stretch>
        </p:blipFill>
        <p:spPr>
          <a:xfrm>
            <a:off x="990600" y="1143000"/>
            <a:ext cx="9753600" cy="4942380"/>
          </a:xfrm>
          <a:prstGeom prst="rect">
            <a:avLst/>
          </a:prstGeom>
        </p:spPr>
      </p:pic>
      <p:sp>
        <p:nvSpPr>
          <p:cNvPr id="7" name="Title 1">
            <a:extLst>
              <a:ext uri="{FF2B5EF4-FFF2-40B4-BE49-F238E27FC236}">
                <a16:creationId xmlns:a16="http://schemas.microsoft.com/office/drawing/2014/main" id="{FEF0610B-B39A-D67B-B211-D0198EFE54EC}"/>
              </a:ext>
            </a:extLst>
          </p:cNvPr>
          <p:cNvSpPr txBox="1">
            <a:spLocks/>
          </p:cNvSpPr>
          <p:nvPr/>
        </p:nvSpPr>
        <p:spPr>
          <a:xfrm>
            <a:off x="3962400" y="457200"/>
            <a:ext cx="4191000" cy="5492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Result of Design Model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3951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A98181F-CC94-9A05-41BB-7CD73F7EEF95}"/>
              </a:ext>
            </a:extLst>
          </p:cNvPr>
          <p:cNvSpPr>
            <a:spLocks noGrp="1"/>
          </p:cNvSpPr>
          <p:nvPr>
            <p:ph type="ftr" sz="quarter" idx="12"/>
          </p:nvPr>
        </p:nvSpPr>
        <p:spPr/>
        <p:txBody>
          <a:bodyPr/>
          <a:lstStyle/>
          <a:p>
            <a:r>
              <a:rPr lang="en-US"/>
              <a:t>i</a:t>
            </a:r>
            <a:endParaRPr lang="en-US" dirty="0"/>
          </a:p>
        </p:txBody>
      </p:sp>
      <p:pic>
        <p:nvPicPr>
          <p:cNvPr id="1026" name="Picture 2">
            <a:extLst>
              <a:ext uri="{FF2B5EF4-FFF2-40B4-BE49-F238E27FC236}">
                <a16:creationId xmlns:a16="http://schemas.microsoft.com/office/drawing/2014/main" id="{18DFF416-F9AA-2306-4F16-F7AAA619EC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0" y="674859"/>
            <a:ext cx="12039600" cy="59512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142B5B-E65A-4D0B-1E3C-6B6C10258AA8}"/>
              </a:ext>
            </a:extLst>
          </p:cNvPr>
          <p:cNvSpPr txBox="1"/>
          <p:nvPr/>
        </p:nvSpPr>
        <p:spPr>
          <a:xfrm>
            <a:off x="853751" y="1676400"/>
            <a:ext cx="5243804" cy="166949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Adaptive Frequency Resolution: The non-uniform filter bank allows adaptive tuning to an individual's hearing profile.</a:t>
            </a:r>
          </a:p>
          <a:p>
            <a:pPr marL="285750" indent="-285750">
              <a:lnSpc>
                <a:spcPct val="150000"/>
              </a:lnSpc>
              <a:buFont typeface="Wingdings" panose="05000000000000000000" pitchFamily="2" charset="2"/>
              <a:buChar char="q"/>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Selective Amplification: The filter bank's ability to selectively amplify relevant speech frequencies can improve the user experience by focusing on areas of hearing loss.</a:t>
            </a:r>
          </a:p>
        </p:txBody>
      </p:sp>
      <p:sp>
        <p:nvSpPr>
          <p:cNvPr id="8" name="TextBox 7">
            <a:extLst>
              <a:ext uri="{FF2B5EF4-FFF2-40B4-BE49-F238E27FC236}">
                <a16:creationId xmlns:a16="http://schemas.microsoft.com/office/drawing/2014/main" id="{4C1ECA7D-205B-3C6B-F730-B8A3E23C5EDB}"/>
              </a:ext>
            </a:extLst>
          </p:cNvPr>
          <p:cNvSpPr txBox="1"/>
          <p:nvPr/>
        </p:nvSpPr>
        <p:spPr>
          <a:xfrm>
            <a:off x="6117771" y="1600200"/>
            <a:ext cx="4874834" cy="134633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Complex Design and Optimization : potentially increasing development complexity.</a:t>
            </a:r>
          </a:p>
          <a:p>
            <a:pPr marL="285750" indent="-285750">
              <a:lnSpc>
                <a:spcPct val="150000"/>
              </a:lnSpc>
              <a:buFont typeface="Wingdings" panose="05000000000000000000" pitchFamily="2" charset="2"/>
              <a:buChar char="q"/>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Trade-off with Precision : impacting the accuracy of signal processing.</a:t>
            </a:r>
          </a:p>
        </p:txBody>
      </p:sp>
      <p:sp>
        <p:nvSpPr>
          <p:cNvPr id="10" name="TextBox 9">
            <a:extLst>
              <a:ext uri="{FF2B5EF4-FFF2-40B4-BE49-F238E27FC236}">
                <a16:creationId xmlns:a16="http://schemas.microsoft.com/office/drawing/2014/main" id="{E8B80D85-E35E-CED0-E612-4CC94AA95EA3}"/>
              </a:ext>
            </a:extLst>
          </p:cNvPr>
          <p:cNvSpPr txBox="1"/>
          <p:nvPr/>
        </p:nvSpPr>
        <p:spPr>
          <a:xfrm>
            <a:off x="990600" y="4310801"/>
            <a:ext cx="4648200" cy="1350434"/>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Technological Advancements: the FRM-based non-uniform filter bank for hearing aids.</a:t>
            </a:r>
          </a:p>
          <a:p>
            <a:pPr marL="285750" indent="-285750">
              <a:lnSpc>
                <a:spcPct val="150000"/>
              </a:lnSpc>
              <a:buFont typeface="Wingdings" panose="05000000000000000000" pitchFamily="2" charset="2"/>
              <a:buChar char="q"/>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Market Growth: With an aging population and increasing awareness of hearing health</a:t>
            </a:r>
            <a:endParaRPr lang="en-IN" sz="1400" dirty="0"/>
          </a:p>
        </p:txBody>
      </p:sp>
      <p:sp>
        <p:nvSpPr>
          <p:cNvPr id="12" name="TextBox 11">
            <a:extLst>
              <a:ext uri="{FF2B5EF4-FFF2-40B4-BE49-F238E27FC236}">
                <a16:creationId xmlns:a16="http://schemas.microsoft.com/office/drawing/2014/main" id="{5F6D5120-4A75-6064-E39B-2F24AE6AAF4A}"/>
              </a:ext>
            </a:extLst>
          </p:cNvPr>
          <p:cNvSpPr txBox="1"/>
          <p:nvPr/>
        </p:nvSpPr>
        <p:spPr>
          <a:xfrm>
            <a:off x="6174166" y="4346006"/>
            <a:ext cx="4874834" cy="166949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Competitive Landscape: The success of innovative technologies depends on market acceptance and differentiation from existing solutions.</a:t>
            </a:r>
          </a:p>
          <a:p>
            <a:pPr marL="285750" indent="-285750">
              <a:lnSpc>
                <a:spcPct val="150000"/>
              </a:lnSpc>
              <a:buFont typeface="Wingdings" panose="05000000000000000000" pitchFamily="2" charset="2"/>
              <a:buChar char="q"/>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Regulatory Compliance: Meeting stringent regulatory requirements for medical devices.</a:t>
            </a:r>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A9BC78A-016D-D2D5-88FC-993F546DDC7D}"/>
              </a:ext>
            </a:extLst>
          </p:cNvPr>
          <p:cNvSpPr txBox="1"/>
          <p:nvPr/>
        </p:nvSpPr>
        <p:spPr>
          <a:xfrm>
            <a:off x="4191000" y="514997"/>
            <a:ext cx="4953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SWOT   ANALYSIS</a:t>
            </a:r>
          </a:p>
        </p:txBody>
      </p:sp>
    </p:spTree>
    <p:extLst>
      <p:ext uri="{BB962C8B-B14F-4D97-AF65-F5344CB8AC3E}">
        <p14:creationId xmlns:p14="http://schemas.microsoft.com/office/powerpoint/2010/main" val="29815545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F3AD-59D6-FCB5-9F33-73855A6880EF}"/>
              </a:ext>
            </a:extLst>
          </p:cNvPr>
          <p:cNvSpPr>
            <a:spLocks noGrp="1"/>
          </p:cNvSpPr>
          <p:nvPr>
            <p:ph type="title"/>
          </p:nvPr>
        </p:nvSpPr>
        <p:spPr>
          <a:xfrm>
            <a:off x="838200" y="-43657"/>
            <a:ext cx="10820400" cy="1339057"/>
          </a:xfrm>
        </p:spPr>
        <p:txBody>
          <a:bodyPr>
            <a:norm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Screen Shot of Drafted/Communicated/Accepted status of Journal/Conference Paper with Guide Sign</a:t>
            </a:r>
            <a:endParaRPr lang="en-IN" sz="2400" dirty="0">
              <a:solidFill>
                <a:srgbClr val="FF0000"/>
              </a:solidFill>
            </a:endParaRPr>
          </a:p>
        </p:txBody>
      </p:sp>
      <p:pic>
        <p:nvPicPr>
          <p:cNvPr id="12" name="Picture 2" descr="C:\Users\AJAYSANKAR\Downloads\logo.jpg">
            <a:extLst>
              <a:ext uri="{FF2B5EF4-FFF2-40B4-BE49-F238E27FC236}">
                <a16:creationId xmlns:a16="http://schemas.microsoft.com/office/drawing/2014/main" id="{D4EE0855-F796-5C15-1760-199158EC7A88}"/>
              </a:ext>
            </a:extLst>
          </p:cNvPr>
          <p:cNvPicPr>
            <a:picLocks noChangeAspect="1" noChangeArrowheads="1"/>
          </p:cNvPicPr>
          <p:nvPr/>
        </p:nvPicPr>
        <p:blipFill>
          <a:blip r:embed="rId2" cstate="print"/>
          <a:srcRect/>
          <a:stretch>
            <a:fillRect/>
          </a:stretch>
        </p:blipFill>
        <p:spPr bwMode="auto">
          <a:xfrm>
            <a:off x="228600" y="136525"/>
            <a:ext cx="785818" cy="466099"/>
          </a:xfrm>
          <a:prstGeom prst="rect">
            <a:avLst/>
          </a:prstGeom>
          <a:noFill/>
        </p:spPr>
      </p:pic>
      <p:pic>
        <p:nvPicPr>
          <p:cNvPr id="4" name="Picture 3">
            <a:extLst>
              <a:ext uri="{FF2B5EF4-FFF2-40B4-BE49-F238E27FC236}">
                <a16:creationId xmlns:a16="http://schemas.microsoft.com/office/drawing/2014/main" id="{F7AD236E-9013-2FA7-E38A-7D1613E0BE7F}"/>
              </a:ext>
            </a:extLst>
          </p:cNvPr>
          <p:cNvPicPr>
            <a:picLocks noChangeAspect="1"/>
          </p:cNvPicPr>
          <p:nvPr/>
        </p:nvPicPr>
        <p:blipFill>
          <a:blip r:embed="rId3"/>
          <a:stretch>
            <a:fillRect/>
          </a:stretch>
        </p:blipFill>
        <p:spPr>
          <a:xfrm>
            <a:off x="2781300" y="914400"/>
            <a:ext cx="6934200" cy="5791200"/>
          </a:xfrm>
          <a:prstGeom prst="rect">
            <a:avLst/>
          </a:prstGeom>
        </p:spPr>
      </p:pic>
    </p:spTree>
    <p:extLst>
      <p:ext uri="{BB962C8B-B14F-4D97-AF65-F5344CB8AC3E}">
        <p14:creationId xmlns:p14="http://schemas.microsoft.com/office/powerpoint/2010/main" val="136940831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925" y="331561"/>
            <a:ext cx="5410200" cy="1325563"/>
          </a:xfrm>
        </p:spPr>
        <p:txBody>
          <a:bodyPr>
            <a:normAutofit/>
          </a:bodyPr>
          <a:lstStyle/>
          <a:p>
            <a:pPr algn="ctr"/>
            <a:r>
              <a:rPr lang="en-US" sz="3200" b="1" dirty="0">
                <a:solidFill>
                  <a:srgbClr val="009900"/>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838200" y="1421606"/>
            <a:ext cx="10515600" cy="4351338"/>
          </a:xfrm>
        </p:spPr>
        <p:txBody>
          <a:bodyPr>
            <a:noAutofit/>
          </a:bodyPr>
          <a:lstStyle/>
          <a:p>
            <a:pPr lvl="0" algn="just">
              <a:lnSpc>
                <a:spcPct val="150000"/>
              </a:lnSpc>
            </a:pPr>
            <a:r>
              <a:rPr lang="en-IN" sz="1800" dirty="0">
                <a:latin typeface="Times New Roman" panose="02020603050405020304" pitchFamily="18" charset="0"/>
                <a:cs typeface="Times New Roman" panose="02020603050405020304" pitchFamily="18" charset="0"/>
              </a:rPr>
              <a:t>Y. Kuo, T. Lin, Y. Li, and C. W. Liu, “Design and implementation of low-power ANSI S1.11 filter bank for digital hearing aids,” IEEE Trans. Circuits Syst. I, Regular Papers, vol. 57, no. 7, pp. 1684–1696, Jul. 2010</a:t>
            </a:r>
          </a:p>
          <a:p>
            <a:pPr lvl="0" algn="just">
              <a:lnSpc>
                <a:spcPct val="150000"/>
              </a:lnSpc>
            </a:pPr>
            <a:r>
              <a:rPr lang="en-IN" sz="1800" dirty="0">
                <a:latin typeface="Times New Roman" panose="02020603050405020304" pitchFamily="18" charset="0"/>
                <a:cs typeface="Times New Roman" panose="02020603050405020304" pitchFamily="18" charset="0"/>
              </a:rPr>
              <a:t>S.-C. Lai, C.-H. Liu, L.-Y. Wang, S.-H. Chen, and K.-H. Chen, “11.25-msgroup-delay and low-complexity algorithm design of 18-band quasi-ANSI S1.11 1/3 octave digital a for hearing aids,” IEEE Trans. Circuits Syst. I, Regular Papers, vol. 62, no. 6, pp. 1572–1581, Jun. 2015</a:t>
            </a:r>
          </a:p>
          <a:p>
            <a:pPr lvl="0" algn="just">
              <a:lnSpc>
                <a:spcPct val="150000"/>
              </a:lnSpc>
            </a:pPr>
            <a:r>
              <a:rPr lang="en-US" sz="1800" dirty="0">
                <a:latin typeface="Times New Roman" panose="02020603050405020304" pitchFamily="18" charset="0"/>
                <a:cs typeface="Times New Roman" panose="02020603050405020304" pitchFamily="18" charset="0"/>
              </a:rPr>
              <a:t>Y. Wei and D. Liu, “A reconfigurable digital </a:t>
            </a:r>
            <a:r>
              <a:rPr lang="en-US" sz="1800" dirty="0" err="1">
                <a:latin typeface="Times New Roman" panose="02020603050405020304" pitchFamily="18" charset="0"/>
                <a:cs typeface="Times New Roman" panose="02020603050405020304" pitchFamily="18" charset="0"/>
              </a:rPr>
              <a:t>filterbank</a:t>
            </a:r>
            <a:r>
              <a:rPr lang="en-US" sz="1800" dirty="0">
                <a:latin typeface="Times New Roman" panose="02020603050405020304" pitchFamily="18" charset="0"/>
                <a:cs typeface="Times New Roman" panose="02020603050405020304" pitchFamily="18" charset="0"/>
              </a:rPr>
              <a:t> for hearing-aid systems with a variety of sound wave decomposition plans,” IEEE Trans. Biomed. Eng., vol. 60, no. 6, pp. 1628–1635, Jun. 2013.  </a:t>
            </a:r>
          </a:p>
          <a:p>
            <a:pPr lvl="0" algn="just">
              <a:lnSpc>
                <a:spcPct val="150000"/>
              </a:lnSpc>
            </a:pPr>
            <a:r>
              <a:rPr lang="en-US" sz="1800" dirty="0">
                <a:latin typeface="Times New Roman" panose="02020603050405020304" pitchFamily="18" charset="0"/>
                <a:cs typeface="Times New Roman" panose="02020603050405020304" pitchFamily="18" charset="0"/>
              </a:rPr>
              <a:t>A. Amir, T. S. Bindiya, and E. Elias, “Design and implementation of reconfigurable filter bank structure for low complexity hearing aids using 2-level sound wave decomposition,” Biomed. Signal Process. Control, vol. 43, pp. 96–109, 2018</a:t>
            </a:r>
          </a:p>
        </p:txBody>
      </p:sp>
      <p:sp>
        <p:nvSpPr>
          <p:cNvPr id="5" name="Footer Placeholder 4"/>
          <p:cNvSpPr>
            <a:spLocks noGrp="1"/>
          </p:cNvSpPr>
          <p:nvPr>
            <p:ph type="ftr" sz="quarter" idx="11"/>
          </p:nvPr>
        </p:nvSpPr>
        <p:spPr>
          <a:xfrm>
            <a:off x="10134600" y="6356351"/>
            <a:ext cx="1578024" cy="365125"/>
          </a:xfrm>
        </p:spPr>
        <p:txBody>
          <a:bodyPr/>
          <a:lstStyle/>
          <a:p>
            <a:r>
              <a:rPr lang="en-US"/>
              <a:t>i</a:t>
            </a:r>
            <a:endParaRPr lang="en-IN" dirty="0"/>
          </a:p>
        </p:txBody>
      </p:sp>
      <p:sp>
        <p:nvSpPr>
          <p:cNvPr id="8" name="Rectangle 7"/>
          <p:cNvSpPr/>
          <p:nvPr/>
        </p:nvSpPr>
        <p:spPr>
          <a:xfrm>
            <a:off x="7391400" y="381000"/>
            <a:ext cx="2971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982200" y="6495464"/>
            <a:ext cx="2209800" cy="276999"/>
          </a:xfrm>
          <a:prstGeom prst="rect">
            <a:avLst/>
          </a:prstGeom>
          <a:noFill/>
        </p:spPr>
        <p:txBody>
          <a:bodyPr wrap="square" rtlCol="0">
            <a:spAutoFit/>
          </a:bodyPr>
          <a:lstStyle/>
          <a:p>
            <a:r>
              <a:rPr lang="en-US" sz="1200" dirty="0">
                <a:solidFill>
                  <a:srgbClr val="7030A0"/>
                </a:solidFill>
                <a:latin typeface="Times New Roman" pitchFamily="18" charset="0"/>
                <a:cs typeface="Times New Roman" pitchFamily="18" charset="0"/>
              </a:rPr>
              <a:t>Aditya Engineering College (A)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3" cstate="print"/>
          <a:srcRect/>
          <a:stretch>
            <a:fillRect/>
          </a:stretch>
        </p:blipFill>
        <p:spPr bwMode="auto">
          <a:xfrm>
            <a:off x="238085" y="142852"/>
            <a:ext cx="785818" cy="466099"/>
          </a:xfrm>
          <a:prstGeom prst="rect">
            <a:avLst/>
          </a:prstGeom>
          <a:noFill/>
        </p:spPr>
      </p:pic>
      <p:sp>
        <p:nvSpPr>
          <p:cNvPr id="16" name="Title 1"/>
          <p:cNvSpPr txBox="1">
            <a:spLocks/>
          </p:cNvSpPr>
          <p:nvPr/>
        </p:nvSpPr>
        <p:spPr>
          <a:xfrm>
            <a:off x="457200" y="116632"/>
            <a:ext cx="11049000" cy="748267"/>
          </a:xfrm>
          <a:prstGeom prst="rect">
            <a:avLst/>
          </a:prstGeom>
        </p:spPr>
        <p:txBody>
          <a:bodyPr vert="horz" lIns="91440" tIns="45720" rIns="91440" bIns="45720" rtlCol="0" anchor="ctr">
            <a:noAutofit/>
          </a:bodyPr>
          <a:lstStyle/>
          <a:p>
            <a:pPr algn="ctr"/>
            <a:endParaRPr lang="en-IN" sz="3600" b="1" dirty="0">
              <a:solidFill>
                <a:srgbClr val="0070C0"/>
              </a:solidFill>
              <a:latin typeface="Maiandra GD" pitchFamily="34" charset="0"/>
            </a:endParaRPr>
          </a:p>
        </p:txBody>
      </p:sp>
      <p:sp>
        <p:nvSpPr>
          <p:cNvPr id="2" name="AutoShape 2" descr="Best Thank You Slide For P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SESHA PHANINDHRA 12705A0425 II BTECH ECE-B - ppt video online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864898"/>
            <a:ext cx="7848600" cy="59931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978189" y="6442501"/>
            <a:ext cx="2209800" cy="276999"/>
          </a:xfrm>
          <a:prstGeom prst="rect">
            <a:avLst/>
          </a:prstGeom>
          <a:noFill/>
        </p:spPr>
        <p:txBody>
          <a:bodyPr wrap="square" rtlCol="0">
            <a:spAutoFit/>
          </a:bodyPr>
          <a:lstStyle/>
          <a:p>
            <a:r>
              <a:rPr lang="en-US" sz="1200" dirty="0">
                <a:solidFill>
                  <a:srgbClr val="7030A0"/>
                </a:solidFill>
                <a:latin typeface="Times New Roman" pitchFamily="18" charset="0"/>
                <a:cs typeface="Times New Roman" pitchFamily="18" charset="0"/>
              </a:rPr>
              <a:t>Aditya Engineering College (A)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JAYSANKAR\Downloads\logo.jpg"/>
          <p:cNvPicPr>
            <a:picLocks noChangeAspect="1" noChangeArrowheads="1"/>
          </p:cNvPicPr>
          <p:nvPr/>
        </p:nvPicPr>
        <p:blipFill>
          <a:blip r:embed="rId3" cstate="print"/>
          <a:srcRect/>
          <a:stretch>
            <a:fillRect/>
          </a:stretch>
        </p:blipFill>
        <p:spPr bwMode="auto">
          <a:xfrm>
            <a:off x="238085" y="142852"/>
            <a:ext cx="785818" cy="466099"/>
          </a:xfrm>
          <a:prstGeom prst="rect">
            <a:avLst/>
          </a:prstGeom>
          <a:noFill/>
        </p:spPr>
      </p:pic>
      <p:sp>
        <p:nvSpPr>
          <p:cNvPr id="16" name="Title 1"/>
          <p:cNvSpPr txBox="1">
            <a:spLocks/>
          </p:cNvSpPr>
          <p:nvPr/>
        </p:nvSpPr>
        <p:spPr>
          <a:xfrm>
            <a:off x="457200" y="116632"/>
            <a:ext cx="11049000" cy="748267"/>
          </a:xfrm>
          <a:prstGeom prst="rect">
            <a:avLst/>
          </a:prstGeom>
        </p:spPr>
        <p:txBody>
          <a:bodyPr vert="horz" lIns="91440" tIns="45720" rIns="91440" bIns="45720" rtlCol="0" anchor="ctr">
            <a:noAutofit/>
          </a:bodyPr>
          <a:lstStyle/>
          <a:p>
            <a:pPr algn="ctr"/>
            <a:endParaRPr lang="en-IN" sz="3600" b="1" dirty="0">
              <a:solidFill>
                <a:srgbClr val="0070C0"/>
              </a:solidFill>
              <a:latin typeface="Maiandra GD" pitchFamily="34" charset="0"/>
            </a:endParaRPr>
          </a:p>
        </p:txBody>
      </p:sp>
      <p:sp>
        <p:nvSpPr>
          <p:cNvPr id="2" name="AutoShape 2" descr="Best Thank You Slide For P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3186680" y="2563550"/>
            <a:ext cx="5818644"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THANK YOU</a:t>
            </a:r>
          </a:p>
        </p:txBody>
      </p:sp>
      <p:sp>
        <p:nvSpPr>
          <p:cNvPr id="8" name="TextBox 7"/>
          <p:cNvSpPr txBox="1"/>
          <p:nvPr/>
        </p:nvSpPr>
        <p:spPr>
          <a:xfrm>
            <a:off x="9982200" y="6400800"/>
            <a:ext cx="2209800" cy="276999"/>
          </a:xfrm>
          <a:prstGeom prst="rect">
            <a:avLst/>
          </a:prstGeom>
          <a:noFill/>
        </p:spPr>
        <p:txBody>
          <a:bodyPr wrap="square" rtlCol="0">
            <a:spAutoFit/>
          </a:bodyPr>
          <a:lstStyle/>
          <a:p>
            <a:r>
              <a:rPr lang="en-US" sz="1200" dirty="0">
                <a:solidFill>
                  <a:srgbClr val="7030A0"/>
                </a:solidFill>
                <a:latin typeface="Times New Roman" pitchFamily="18" charset="0"/>
                <a:cs typeface="Times New Roman" pitchFamily="18" charset="0"/>
              </a:rPr>
              <a:t>Aditya Engineering College (A)</a:t>
            </a:r>
          </a:p>
        </p:txBody>
      </p:sp>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28600"/>
            <a:ext cx="5257801" cy="1371600"/>
          </a:xfrm>
        </p:spPr>
        <p:txBody>
          <a:bodyPr>
            <a:noAutofit/>
          </a:bodyPr>
          <a:lstStyle/>
          <a:p>
            <a:pPr algn="ctr"/>
            <a:r>
              <a:rPr lang="en-US" sz="2400" b="1" dirty="0">
                <a:latin typeface="Times New Roman" panose="02020603050405020304" pitchFamily="18" charset="0"/>
                <a:cs typeface="Times New Roman" panose="02020603050405020304" pitchFamily="18" charset="0"/>
              </a:rPr>
              <a:t> CONTENTS</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0" y="1295400"/>
            <a:ext cx="8001000" cy="4267200"/>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Base Paper</a:t>
            </a:r>
          </a:p>
          <a:p>
            <a:pPr>
              <a:lnSpc>
                <a:spcPct val="100000"/>
              </a:lnSpc>
            </a:pPr>
            <a:r>
              <a:rPr lang="en-US" sz="2000" dirty="0">
                <a:latin typeface="Times New Roman" panose="02020603050405020304" pitchFamily="18" charset="0"/>
                <a:cs typeface="Times New Roman" panose="02020603050405020304" pitchFamily="18" charset="0"/>
              </a:rPr>
              <a:t>Abstract</a:t>
            </a:r>
          </a:p>
          <a:p>
            <a:pPr>
              <a:lnSpc>
                <a:spcPct val="100000"/>
              </a:lnSpc>
            </a:pPr>
            <a:r>
              <a:rPr lang="en-US" sz="2000" dirty="0">
                <a:latin typeface="Times New Roman" panose="02020603050405020304" pitchFamily="18" charset="0"/>
                <a:cs typeface="Times New Roman" panose="02020603050405020304" pitchFamily="18" charset="0"/>
              </a:rPr>
              <a:t>Introduction</a:t>
            </a:r>
          </a:p>
          <a:p>
            <a:pPr>
              <a:lnSpc>
                <a:spcPct val="100000"/>
              </a:lnSpc>
            </a:pPr>
            <a:r>
              <a:rPr lang="en-US" sz="2000" dirty="0">
                <a:latin typeface="Times New Roman" panose="02020603050405020304" pitchFamily="18" charset="0"/>
                <a:cs typeface="Times New Roman" panose="02020603050405020304" pitchFamily="18" charset="0"/>
              </a:rPr>
              <a:t>Problem Identification</a:t>
            </a:r>
          </a:p>
          <a:p>
            <a:pPr>
              <a:lnSpc>
                <a:spcPct val="100000"/>
              </a:lnSpc>
            </a:pPr>
            <a:r>
              <a:rPr lang="en-US" sz="2000" dirty="0">
                <a:latin typeface="Times New Roman" panose="02020603050405020304" pitchFamily="18" charset="0"/>
                <a:cs typeface="Times New Roman" panose="02020603050405020304" pitchFamily="18" charset="0"/>
              </a:rPr>
              <a:t>Literature Review</a:t>
            </a:r>
          </a:p>
          <a:p>
            <a:pPr>
              <a:lnSpc>
                <a:spcPct val="100000"/>
              </a:lnSpc>
            </a:pPr>
            <a:r>
              <a:rPr lang="en-US" sz="2000" dirty="0">
                <a:solidFill>
                  <a:srgbClr val="FF0000"/>
                </a:solidFill>
                <a:latin typeface="Times New Roman" panose="02020603050405020304" pitchFamily="18" charset="0"/>
                <a:cs typeface="Times New Roman" panose="02020603050405020304" pitchFamily="18" charset="0"/>
              </a:rPr>
              <a:t>Demonstration of  Final Design Model/Simulation</a:t>
            </a:r>
          </a:p>
          <a:p>
            <a:pPr>
              <a:lnSpc>
                <a:spcPct val="100000"/>
              </a:lnSpc>
            </a:pPr>
            <a:r>
              <a:rPr lang="en-US" sz="2000" dirty="0">
                <a:latin typeface="Times New Roman" panose="02020603050405020304" pitchFamily="18" charset="0"/>
                <a:cs typeface="Times New Roman" panose="02020603050405020304" pitchFamily="18" charset="0"/>
              </a:rPr>
              <a:t>SWOT Analysis</a:t>
            </a:r>
          </a:p>
          <a:p>
            <a:pPr>
              <a:lnSpc>
                <a:spcPct val="100000"/>
              </a:lnSpc>
            </a:pPr>
            <a:r>
              <a:rPr lang="en-US" sz="2000" dirty="0">
                <a:solidFill>
                  <a:srgbClr val="FF0000"/>
                </a:solidFill>
                <a:latin typeface="Times New Roman" panose="02020603050405020304" pitchFamily="18" charset="0"/>
                <a:cs typeface="Times New Roman" panose="02020603050405020304" pitchFamily="18" charset="0"/>
              </a:rPr>
              <a:t>Screen Shot of  Drafted/Communicated/Accepted  status of Journal/Conference Paper with </a:t>
            </a:r>
            <a:r>
              <a:rPr lang="en-US" sz="2000" u="sng" dirty="0">
                <a:solidFill>
                  <a:srgbClr val="FF0000"/>
                </a:solidFill>
                <a:latin typeface="Times New Roman" panose="02020603050405020304" pitchFamily="18" charset="0"/>
                <a:cs typeface="Times New Roman" panose="02020603050405020304" pitchFamily="18" charset="0"/>
              </a:rPr>
              <a:t>Guide Sign</a:t>
            </a:r>
            <a:endParaRPr lang="en-US" sz="2000" dirty="0">
              <a:solidFill>
                <a:srgbClr val="FF0000"/>
              </a:solidFill>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References</a:t>
            </a:r>
          </a:p>
          <a:p>
            <a:pPr>
              <a:lnSpc>
                <a:spcPct val="100000"/>
              </a:lnSpc>
            </a:pPr>
            <a:endParaRPr lang="en-US" sz="1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2" descr="C:\Users\DSP-LAB\Desktop\aditya-logo.png"/>
          <p:cNvPicPr>
            <a:picLocks noChangeAspect="1" noChangeArrowheads="1"/>
          </p:cNvPicPr>
          <p:nvPr/>
        </p:nvPicPr>
        <p:blipFill>
          <a:blip r:embed="rId2" cstate="print"/>
          <a:srcRect/>
          <a:stretch>
            <a:fillRect/>
          </a:stretch>
        </p:blipFill>
        <p:spPr bwMode="auto">
          <a:xfrm>
            <a:off x="0" y="-9330"/>
            <a:ext cx="1905000" cy="923730"/>
          </a:xfrm>
          <a:prstGeom prst="rect">
            <a:avLst/>
          </a:prstGeom>
          <a:noFill/>
        </p:spPr>
      </p:pic>
      <p:sp>
        <p:nvSpPr>
          <p:cNvPr id="6" name="TextBox 5"/>
          <p:cNvSpPr txBox="1"/>
          <p:nvPr/>
        </p:nvSpPr>
        <p:spPr>
          <a:xfrm>
            <a:off x="9829800" y="6581001"/>
            <a:ext cx="2209800" cy="276999"/>
          </a:xfrm>
          <a:prstGeom prst="rect">
            <a:avLst/>
          </a:prstGeom>
          <a:noFill/>
        </p:spPr>
        <p:txBody>
          <a:bodyPr wrap="square" rtlCol="0">
            <a:spAutoFit/>
          </a:bodyPr>
          <a:lstStyle/>
          <a:p>
            <a:r>
              <a:rPr lang="en-US" sz="1200" dirty="0">
                <a:solidFill>
                  <a:srgbClr val="7030A0"/>
                </a:solidFill>
                <a:latin typeface="Times New Roman" pitchFamily="18" charset="0"/>
                <a:cs typeface="Times New Roman" pitchFamily="18" charset="0"/>
              </a:rPr>
              <a:t>Aditya Engineering College (A)</a:t>
            </a:r>
          </a:p>
        </p:txBody>
      </p:sp>
    </p:spTree>
    <p:extLst>
      <p:ext uri="{BB962C8B-B14F-4D97-AF65-F5344CB8AC3E}">
        <p14:creationId xmlns:p14="http://schemas.microsoft.com/office/powerpoint/2010/main" val="102865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BASE PAPER</a:t>
            </a:r>
          </a:p>
        </p:txBody>
      </p:sp>
      <p:sp>
        <p:nvSpPr>
          <p:cNvPr id="6" name="TextBox 5"/>
          <p:cNvSpPr txBox="1"/>
          <p:nvPr/>
        </p:nvSpPr>
        <p:spPr>
          <a:xfrm>
            <a:off x="9982200" y="6581001"/>
            <a:ext cx="2209800" cy="276999"/>
          </a:xfrm>
          <a:prstGeom prst="rect">
            <a:avLst/>
          </a:prstGeom>
          <a:noFill/>
        </p:spPr>
        <p:txBody>
          <a:bodyPr wrap="square" rtlCol="0">
            <a:spAutoFit/>
          </a:bodyPr>
          <a:lstStyle/>
          <a:p>
            <a:r>
              <a:rPr lang="en-US" sz="1200" dirty="0">
                <a:solidFill>
                  <a:srgbClr val="7030A0"/>
                </a:solidFill>
                <a:latin typeface="Times New Roman" pitchFamily="18" charset="0"/>
                <a:cs typeface="Times New Roman" pitchFamily="18" charset="0"/>
              </a:rPr>
              <a:t>Aditya Engineering College (A)</a:t>
            </a:r>
          </a:p>
        </p:txBody>
      </p:sp>
      <p:pic>
        <p:nvPicPr>
          <p:cNvPr id="12" name="Content Placeholder 11">
            <a:extLst>
              <a:ext uri="{FF2B5EF4-FFF2-40B4-BE49-F238E27FC236}">
                <a16:creationId xmlns:a16="http://schemas.microsoft.com/office/drawing/2014/main" id="{9B640411-B1DE-A963-AED9-9065B0D0F315}"/>
              </a:ext>
            </a:extLst>
          </p:cNvPr>
          <p:cNvPicPr>
            <a:picLocks noGrp="1" noChangeAspect="1"/>
          </p:cNvPicPr>
          <p:nvPr>
            <p:ph idx="1"/>
          </p:nvPr>
        </p:nvPicPr>
        <p:blipFill>
          <a:blip r:embed="rId2"/>
          <a:stretch>
            <a:fillRect/>
          </a:stretch>
        </p:blipFill>
        <p:spPr>
          <a:xfrm>
            <a:off x="1295400" y="1355091"/>
            <a:ext cx="9601200" cy="4864734"/>
          </a:xfr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7772400" cy="106680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p>
        </p:txBody>
      </p:sp>
      <p:pic>
        <p:nvPicPr>
          <p:cNvPr id="3" name="Picture 2" descr="C:\Users\DSP-LAB\Desktop\aditya-logo.png"/>
          <p:cNvPicPr>
            <a:picLocks noChangeAspect="1" noChangeArrowheads="1"/>
          </p:cNvPicPr>
          <p:nvPr/>
        </p:nvPicPr>
        <p:blipFill>
          <a:blip r:embed="rId2" cstate="print"/>
          <a:srcRect/>
          <a:stretch>
            <a:fillRect/>
          </a:stretch>
        </p:blipFill>
        <p:spPr bwMode="auto">
          <a:xfrm>
            <a:off x="0" y="-9330"/>
            <a:ext cx="1905000" cy="923730"/>
          </a:xfrm>
          <a:prstGeom prst="rect">
            <a:avLst/>
          </a:prstGeom>
          <a:noFill/>
        </p:spPr>
      </p:pic>
      <p:sp>
        <p:nvSpPr>
          <p:cNvPr id="4" name="TextBox 3"/>
          <p:cNvSpPr txBox="1"/>
          <p:nvPr/>
        </p:nvSpPr>
        <p:spPr>
          <a:xfrm>
            <a:off x="9829800" y="6581001"/>
            <a:ext cx="2209800" cy="276999"/>
          </a:xfrm>
          <a:prstGeom prst="rect">
            <a:avLst/>
          </a:prstGeom>
          <a:noFill/>
        </p:spPr>
        <p:txBody>
          <a:bodyPr wrap="square" rtlCol="0">
            <a:spAutoFit/>
          </a:bodyPr>
          <a:lstStyle/>
          <a:p>
            <a:r>
              <a:rPr lang="en-US" sz="1200" dirty="0">
                <a:solidFill>
                  <a:srgbClr val="7030A0"/>
                </a:solidFill>
                <a:latin typeface="Times New Roman" pitchFamily="18" charset="0"/>
                <a:cs typeface="Times New Roman" pitchFamily="18" charset="0"/>
              </a:rPr>
              <a:t>Aditya Engineering College (A)</a:t>
            </a:r>
          </a:p>
        </p:txBody>
      </p:sp>
      <p:sp>
        <p:nvSpPr>
          <p:cNvPr id="5" name="TextBox 4">
            <a:extLst>
              <a:ext uri="{FF2B5EF4-FFF2-40B4-BE49-F238E27FC236}">
                <a16:creationId xmlns:a16="http://schemas.microsoft.com/office/drawing/2014/main" id="{73F78070-0F60-469E-7214-1229A4C6FC03}"/>
              </a:ext>
            </a:extLst>
          </p:cNvPr>
          <p:cNvSpPr txBox="1"/>
          <p:nvPr/>
        </p:nvSpPr>
        <p:spPr>
          <a:xfrm>
            <a:off x="762000" y="1058467"/>
            <a:ext cx="10439400" cy="557505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paper proposes an efficient 16-band nonuniform filter bank tailored for hearing aids.</a:t>
            </a:r>
          </a:p>
          <a:p>
            <a:pPr marL="457200" indent="-457200" algn="just">
              <a:lnSpc>
                <a:spcPct val="150000"/>
              </a:lnSpc>
              <a:buFont typeface="Wingdings" panose="05000000000000000000" pitchFamily="2" charset="2"/>
              <a:buChar char="Ø"/>
            </a:pPr>
            <a:r>
              <a:rPr lang="en-IN" sz="2400" dirty="0">
                <a:solidFill>
                  <a:srgbClr val="0D0D0D"/>
                </a:solidFill>
                <a:effectLst/>
                <a:latin typeface="Times New Roman" panose="02020603050405020304" pitchFamily="18" charset="0"/>
                <a:ea typeface="Calibri" panose="020F0502020204030204" pitchFamily="34" charset="0"/>
              </a:rPr>
              <a:t>Traditional hearing aid systems often employ uniform filter banks, which may not fully capture the complex spectral characteristics of human hearing. </a:t>
            </a: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proposed filter bank optimizes frequency resolution across critical bands to better match the nonuniform frequency response of the human auditory system.</a:t>
            </a:r>
          </a:p>
          <a:p>
            <a:pPr marL="457200" indent="-4572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design incorporates psychoacoustic principles and signal processing techniques to achieve optimal frequency decomposition while minimizing computational complexity.</a:t>
            </a:r>
          </a:p>
          <a:p>
            <a:pPr marL="342900" indent="-342900" algn="just">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2750220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242" y="143069"/>
            <a:ext cx="6571343" cy="923731"/>
          </a:xfrm>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p>
        </p:txBody>
      </p:sp>
      <p:pic>
        <p:nvPicPr>
          <p:cNvPr id="5" name="Picture 2" descr="C:\Users\DSP-LAB\Desktop\aditya-logo.png"/>
          <p:cNvPicPr>
            <a:picLocks noChangeAspect="1" noChangeArrowheads="1"/>
          </p:cNvPicPr>
          <p:nvPr/>
        </p:nvPicPr>
        <p:blipFill>
          <a:blip r:embed="rId2" cstate="print"/>
          <a:srcRect/>
          <a:stretch>
            <a:fillRect/>
          </a:stretch>
        </p:blipFill>
        <p:spPr bwMode="auto">
          <a:xfrm>
            <a:off x="0" y="-9330"/>
            <a:ext cx="1905000" cy="923730"/>
          </a:xfrm>
          <a:prstGeom prst="rect">
            <a:avLst/>
          </a:prstGeom>
          <a:noFill/>
        </p:spPr>
      </p:pic>
      <p:sp>
        <p:nvSpPr>
          <p:cNvPr id="6" name="TextBox 5"/>
          <p:cNvSpPr txBox="1"/>
          <p:nvPr/>
        </p:nvSpPr>
        <p:spPr>
          <a:xfrm>
            <a:off x="9982200" y="6400800"/>
            <a:ext cx="2209800" cy="276999"/>
          </a:xfrm>
          <a:prstGeom prst="rect">
            <a:avLst/>
          </a:prstGeom>
          <a:noFill/>
        </p:spPr>
        <p:txBody>
          <a:bodyPr wrap="square" rtlCol="0">
            <a:spAutoFit/>
          </a:bodyPr>
          <a:lstStyle/>
          <a:p>
            <a:r>
              <a:rPr lang="en-US" sz="1200" dirty="0">
                <a:solidFill>
                  <a:srgbClr val="7030A0"/>
                </a:solidFill>
                <a:latin typeface="Times New Roman" pitchFamily="18" charset="0"/>
                <a:cs typeface="Times New Roman" pitchFamily="18" charset="0"/>
              </a:rPr>
              <a:t>Aditya Engineering College (A)</a:t>
            </a:r>
          </a:p>
        </p:txBody>
      </p:sp>
      <p:sp>
        <p:nvSpPr>
          <p:cNvPr id="4" name="TextBox 3">
            <a:extLst>
              <a:ext uri="{FF2B5EF4-FFF2-40B4-BE49-F238E27FC236}">
                <a16:creationId xmlns:a16="http://schemas.microsoft.com/office/drawing/2014/main" id="{08D0395B-F523-B677-0230-1293F1EF24CF}"/>
              </a:ext>
            </a:extLst>
          </p:cNvPr>
          <p:cNvSpPr txBox="1"/>
          <p:nvPr/>
        </p:nvSpPr>
        <p:spPr>
          <a:xfrm>
            <a:off x="1143000" y="1219199"/>
            <a:ext cx="10058400" cy="4457952"/>
          </a:xfrm>
          <a:prstGeom prst="rect">
            <a:avLst/>
          </a:prstGeom>
          <a:noFill/>
        </p:spPr>
        <p:txBody>
          <a:bodyPr wrap="square" rtlCol="0">
            <a:spAutoFit/>
          </a:bodyPr>
          <a:lstStyle/>
          <a:p>
            <a:pPr marL="342900" indent="-342900" eaLnBrk="1" fontAlgn="auto" hangingPunct="1">
              <a:lnSpc>
                <a:spcPct val="150000"/>
              </a:lnSpc>
              <a:spcAft>
                <a:spcPts val="0"/>
              </a:spcAft>
              <a:buFont typeface="Wingdings" panose="05000000000000000000" pitchFamily="2" charset="2"/>
              <a:buChar char="q"/>
              <a:defRP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Hearing is one of the most crucial senses for human beings as it connects them to the external</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world.</a:t>
            </a:r>
          </a:p>
          <a:p>
            <a:pPr marL="342900" indent="-342900" eaLnBrk="1" fontAlgn="auto" hangingPunct="1">
              <a:lnSpc>
                <a:spcPct val="150000"/>
              </a:lnSpc>
              <a:spcAft>
                <a:spcPts val="0"/>
              </a:spcAft>
              <a:buFont typeface="Wingdings" panose="05000000000000000000" pitchFamily="2" charset="2"/>
              <a:buChar char="q"/>
              <a:defRP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human</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auditory</a:t>
            </a:r>
            <a:r>
              <a:rPr lang="en-US" sz="2400" spc="-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system</a:t>
            </a:r>
            <a:r>
              <a:rPr lang="en-US" sz="24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can</a:t>
            </a:r>
            <a:r>
              <a:rPr lang="en-US" sz="24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generally</a:t>
            </a:r>
            <a:r>
              <a:rPr lang="en-US" sz="2400" spc="-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hear</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sounds</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within</a:t>
            </a:r>
            <a:r>
              <a:rPr lang="en-US" sz="2400" spc="-4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frequency</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range</a:t>
            </a:r>
            <a:r>
              <a:rPr lang="en-US" sz="2400"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3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20</a:t>
            </a:r>
            <a:r>
              <a:rPr lang="en-US" sz="2400"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Hz</a:t>
            </a:r>
            <a:r>
              <a:rPr lang="en-US" sz="2400"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2400" spc="-26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20 kHz but the frequency range between 100Hz and 6 kHz contains most of the information of the</a:t>
            </a:r>
            <a:r>
              <a:rPr lang="en-US" sz="24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human</a:t>
            </a:r>
            <a:r>
              <a:rPr lang="en-US" sz="2400"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voice.</a:t>
            </a:r>
          </a:p>
          <a:p>
            <a:pPr marL="342900" indent="-342900" algn="just">
              <a:lnSpc>
                <a:spcPct val="150000"/>
              </a:lnSpc>
              <a:buFont typeface="Wingdings" panose="05000000000000000000" pitchFamily="2" charset="2"/>
              <a:buChar char="q"/>
              <a:defRPr/>
            </a:pPr>
            <a:r>
              <a:rPr lang="en-GB" sz="2400" dirty="0">
                <a:latin typeface="Times New Roman" panose="02020603050405020304" pitchFamily="18" charset="0"/>
                <a:cs typeface="Times New Roman" panose="02020603050405020304" pitchFamily="18" charset="0"/>
              </a:rPr>
              <a:t>Hearing Aid Systems are of Analog and Digital.</a:t>
            </a:r>
          </a:p>
          <a:p>
            <a:pPr marL="342900" indent="-342900" algn="just">
              <a:lnSpc>
                <a:spcPct val="150000"/>
              </a:lnSpc>
              <a:buFont typeface="Wingdings" panose="05000000000000000000" pitchFamily="2" charset="2"/>
              <a:buChar char="q"/>
              <a:defRPr/>
            </a:pPr>
            <a:r>
              <a:rPr lang="en-GB" sz="2400" dirty="0">
                <a:latin typeface="Times New Roman" panose="02020603050405020304" pitchFamily="18" charset="0"/>
                <a:cs typeface="Times New Roman" panose="02020603050405020304" pitchFamily="18" charset="0"/>
              </a:rPr>
              <a:t>Digital hearing aids have all the features of </a:t>
            </a:r>
            <a:r>
              <a:rPr lang="en-GB" sz="2400" dirty="0" err="1">
                <a:latin typeface="Times New Roman" panose="02020603050405020304" pitchFamily="18" charset="0"/>
                <a:cs typeface="Times New Roman" panose="02020603050405020304" pitchFamily="18" charset="0"/>
              </a:rPr>
              <a:t>analog</a:t>
            </a:r>
            <a:r>
              <a:rPr lang="en-GB" sz="2400" dirty="0">
                <a:latin typeface="Times New Roman" panose="02020603050405020304" pitchFamily="18" charset="0"/>
                <a:cs typeface="Times New Roman" panose="02020603050405020304" pitchFamily="18" charset="0"/>
              </a:rPr>
              <a:t> programmable aids. So, the usage of digital hearing aids is high at present.</a:t>
            </a:r>
            <a:r>
              <a:rPr lang="en-US" sz="2400" spc="-15" dirty="0">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0522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DSP-LAB\Desktop\aditya-logo.png">
            <a:extLst>
              <a:ext uri="{FF2B5EF4-FFF2-40B4-BE49-F238E27FC236}">
                <a16:creationId xmlns:a16="http://schemas.microsoft.com/office/drawing/2014/main" id="{6102C272-5DAD-D3D1-3ED8-2C015B148FD1}"/>
              </a:ext>
            </a:extLst>
          </p:cNvPr>
          <p:cNvPicPr>
            <a:picLocks noChangeAspect="1" noChangeArrowheads="1"/>
          </p:cNvPicPr>
          <p:nvPr/>
        </p:nvPicPr>
        <p:blipFill>
          <a:blip r:embed="rId2" cstate="print"/>
          <a:srcRect/>
          <a:stretch>
            <a:fillRect/>
          </a:stretch>
        </p:blipFill>
        <p:spPr bwMode="auto">
          <a:xfrm>
            <a:off x="0" y="-9330"/>
            <a:ext cx="1905000" cy="923730"/>
          </a:xfrm>
          <a:prstGeom prst="rect">
            <a:avLst/>
          </a:prstGeom>
          <a:noFill/>
        </p:spPr>
      </p:pic>
      <p:sp>
        <p:nvSpPr>
          <p:cNvPr id="9" name="TextBox 8">
            <a:extLst>
              <a:ext uri="{FF2B5EF4-FFF2-40B4-BE49-F238E27FC236}">
                <a16:creationId xmlns:a16="http://schemas.microsoft.com/office/drawing/2014/main" id="{E841D9FF-8CC8-F480-1F56-DACDFD0A2A3F}"/>
              </a:ext>
            </a:extLst>
          </p:cNvPr>
          <p:cNvSpPr txBox="1"/>
          <p:nvPr/>
        </p:nvSpPr>
        <p:spPr>
          <a:xfrm>
            <a:off x="4419600" y="452735"/>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INTRODUCTION</a:t>
            </a:r>
            <a:endParaRPr lang="en-IN" sz="2400" dirty="0"/>
          </a:p>
        </p:txBody>
      </p:sp>
      <p:pic>
        <p:nvPicPr>
          <p:cNvPr id="1028" name="Picture 4">
            <a:extLst>
              <a:ext uri="{FF2B5EF4-FFF2-40B4-BE49-F238E27FC236}">
                <a16:creationId xmlns:a16="http://schemas.microsoft.com/office/drawing/2014/main" id="{C73CBA6B-A57C-E8DC-960F-DE599C73A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70" y="1039181"/>
            <a:ext cx="6449660" cy="5410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A3AD7A5-8019-621E-AFCA-E25FAF74611C}"/>
              </a:ext>
            </a:extLst>
          </p:cNvPr>
          <p:cNvSpPr txBox="1"/>
          <p:nvPr/>
        </p:nvSpPr>
        <p:spPr>
          <a:xfrm>
            <a:off x="6781800" y="2031021"/>
            <a:ext cx="4267200" cy="2795958"/>
          </a:xfrm>
          <a:prstGeom prst="rect">
            <a:avLst/>
          </a:prstGeom>
          <a:noFill/>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The hearing losses are of 3 main types</a:t>
            </a:r>
          </a:p>
          <a:p>
            <a:pPr>
              <a:lnSpc>
                <a:spcPct val="150000"/>
              </a:lnSpc>
            </a:pPr>
            <a:r>
              <a:rPr lang="en-US" sz="2400" dirty="0">
                <a:latin typeface="Times New Roman" panose="02020603050405020304" pitchFamily="18" charset="0"/>
                <a:cs typeface="Times New Roman" panose="02020603050405020304" pitchFamily="18" charset="0"/>
              </a:rPr>
              <a:t>1.Sensorineural Hearing loss</a:t>
            </a:r>
          </a:p>
          <a:p>
            <a:pPr>
              <a:lnSpc>
                <a:spcPct val="150000"/>
              </a:lnSpc>
            </a:pPr>
            <a:r>
              <a:rPr lang="en-US" sz="2400" dirty="0">
                <a:latin typeface="Times New Roman" panose="02020603050405020304" pitchFamily="18" charset="0"/>
                <a:cs typeface="Times New Roman" panose="02020603050405020304" pitchFamily="18" charset="0"/>
              </a:rPr>
              <a:t>2.Conductive Hearing loss</a:t>
            </a:r>
          </a:p>
          <a:p>
            <a:pPr>
              <a:lnSpc>
                <a:spcPct val="150000"/>
              </a:lnSpc>
            </a:pPr>
            <a:r>
              <a:rPr lang="en-US" sz="2400" dirty="0">
                <a:latin typeface="Times New Roman" panose="02020603050405020304" pitchFamily="18" charset="0"/>
                <a:cs typeface="Times New Roman" panose="02020603050405020304" pitchFamily="18" charset="0"/>
              </a:rPr>
              <a:t>3.Mixed Hearing loss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069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10236"/>
            <a:ext cx="8495675" cy="1128002"/>
          </a:xfrm>
        </p:spPr>
        <p:txBody>
          <a:bodyPr>
            <a:normAutofit/>
          </a:bodyPr>
          <a:lstStyle/>
          <a:p>
            <a:pPr algn="ctr"/>
            <a:r>
              <a:rPr lang="en-US" sz="2800" b="1" dirty="0">
                <a:latin typeface="Times New Roman" panose="02020603050405020304" pitchFamily="18" charset="0"/>
                <a:cs typeface="Times New Roman" panose="02020603050405020304" pitchFamily="18" charset="0"/>
              </a:rPr>
              <a:t>       Problem Identification</a:t>
            </a:r>
          </a:p>
        </p:txBody>
      </p:sp>
      <p:pic>
        <p:nvPicPr>
          <p:cNvPr id="5" name="Picture 2" descr="C:\Users\DSP-LAB\Desktop\aditya-logo.png"/>
          <p:cNvPicPr>
            <a:picLocks noChangeAspect="1" noChangeArrowheads="1"/>
          </p:cNvPicPr>
          <p:nvPr/>
        </p:nvPicPr>
        <p:blipFill>
          <a:blip r:embed="rId2" cstate="print"/>
          <a:srcRect/>
          <a:stretch>
            <a:fillRect/>
          </a:stretch>
        </p:blipFill>
        <p:spPr bwMode="auto">
          <a:xfrm>
            <a:off x="0" y="-9330"/>
            <a:ext cx="1905000" cy="923730"/>
          </a:xfrm>
          <a:prstGeom prst="rect">
            <a:avLst/>
          </a:prstGeom>
          <a:noFill/>
        </p:spPr>
      </p:pic>
      <p:sp>
        <p:nvSpPr>
          <p:cNvPr id="6" name="TextBox 5"/>
          <p:cNvSpPr txBox="1"/>
          <p:nvPr/>
        </p:nvSpPr>
        <p:spPr>
          <a:xfrm>
            <a:off x="9982200" y="6400800"/>
            <a:ext cx="2209800" cy="276999"/>
          </a:xfrm>
          <a:prstGeom prst="rect">
            <a:avLst/>
          </a:prstGeom>
          <a:noFill/>
        </p:spPr>
        <p:txBody>
          <a:bodyPr wrap="square" rtlCol="0">
            <a:spAutoFit/>
          </a:bodyPr>
          <a:lstStyle/>
          <a:p>
            <a:r>
              <a:rPr lang="en-US" sz="1200" dirty="0">
                <a:solidFill>
                  <a:srgbClr val="7030A0"/>
                </a:solidFill>
                <a:latin typeface="Times New Roman" pitchFamily="18" charset="0"/>
                <a:cs typeface="Times New Roman" pitchFamily="18" charset="0"/>
              </a:rPr>
              <a:t>Aditya Engineering College (A)</a:t>
            </a:r>
          </a:p>
        </p:txBody>
      </p:sp>
      <p:sp>
        <p:nvSpPr>
          <p:cNvPr id="8" name="Content Placeholder 7">
            <a:extLst>
              <a:ext uri="{FF2B5EF4-FFF2-40B4-BE49-F238E27FC236}">
                <a16:creationId xmlns:a16="http://schemas.microsoft.com/office/drawing/2014/main" id="{85AAB382-BDF0-F86F-F42C-386AF6B9B105}"/>
              </a:ext>
            </a:extLst>
          </p:cNvPr>
          <p:cNvSpPr>
            <a:spLocks noGrp="1"/>
          </p:cNvSpPr>
          <p:nvPr>
            <p:ph idx="1"/>
          </p:nvPr>
        </p:nvSpPr>
        <p:spPr>
          <a:xfrm>
            <a:off x="914400" y="1295399"/>
            <a:ext cx="10134600" cy="4881563"/>
          </a:xfrm>
        </p:spPr>
        <p:txBody>
          <a:bodyPr/>
          <a:lstStyle/>
          <a:p>
            <a:pPr marL="514350" indent="-514350" algn="just">
              <a:lnSpc>
                <a:spcPct val="150000"/>
              </a:lnSpc>
              <a:buFont typeface="+mj-lt"/>
              <a:buAutoNum type="romanUcPeriod"/>
            </a:pPr>
            <a:r>
              <a:rPr lang="en-US" sz="2400" dirty="0">
                <a:latin typeface="Times New Roman" panose="02020603050405020304" pitchFamily="18" charset="0"/>
                <a:cs typeface="Times New Roman" panose="02020603050405020304" pitchFamily="18" charset="0"/>
              </a:rPr>
              <a:t>Due to the large interpolation factor used to produce narrower bands in 8-band non uniform filter the latency of the filter bank in is exceedingly large.</a:t>
            </a:r>
          </a:p>
          <a:p>
            <a:pPr marL="514350" indent="-514350" algn="just">
              <a:lnSpc>
                <a:spcPct val="150000"/>
              </a:lnSpc>
              <a:buFont typeface="+mj-lt"/>
              <a:buAutoNum type="romanUcPeriod"/>
            </a:pPr>
            <a:r>
              <a:rPr lang="en-US" sz="2400" dirty="0">
                <a:latin typeface="Times New Roman" panose="02020603050405020304" pitchFamily="18" charset="0"/>
                <a:cs typeface="Times New Roman" panose="02020603050405020304" pitchFamily="18" charset="0"/>
              </a:rPr>
              <a:t>A modified 16-band based nonuniform filter bank with a small interpolation factor is proposed which </a:t>
            </a:r>
            <a:r>
              <a:rPr lang="en-US" sz="2400" dirty="0" err="1">
                <a:latin typeface="Times New Roman" panose="02020603050405020304" pitchFamily="18" charset="0"/>
                <a:cs typeface="Times New Roman" panose="02020603050405020304" pitchFamily="18" charset="0"/>
              </a:rPr>
              <a:t>halfs</a:t>
            </a:r>
            <a:r>
              <a:rPr lang="en-US" sz="2400" dirty="0">
                <a:latin typeface="Times New Roman" panose="02020603050405020304" pitchFamily="18" charset="0"/>
                <a:cs typeface="Times New Roman" panose="02020603050405020304" pitchFamily="18" charset="0"/>
              </a:rPr>
              <a:t> the latency.</a:t>
            </a:r>
          </a:p>
          <a:p>
            <a:pPr marL="514350" indent="-514350" algn="just">
              <a:lnSpc>
                <a:spcPct val="150000"/>
              </a:lnSpc>
              <a:buFont typeface="+mj-lt"/>
              <a:buAutoNum type="romanUcPeriod"/>
            </a:pPr>
            <a:r>
              <a:rPr lang="en-US" sz="2400" dirty="0">
                <a:latin typeface="Times New Roman" panose="02020603050405020304" pitchFamily="18" charset="0"/>
                <a:cs typeface="Times New Roman" panose="02020603050405020304" pitchFamily="18" charset="0"/>
              </a:rPr>
              <a:t>Concerning the flexibility for different patients, reconfigurable filter banks are designed based on hearing loss </a:t>
            </a:r>
            <a:r>
              <a:rPr lang="en-US" sz="2400" dirty="0" err="1">
                <a:latin typeface="Times New Roman" panose="02020603050405020304" pitchFamily="18" charset="0"/>
                <a:cs typeface="Times New Roman" panose="02020603050405020304" pitchFamily="18" charset="0"/>
              </a:rPr>
              <a:t>frequency.The</a:t>
            </a:r>
            <a:r>
              <a:rPr lang="en-US" sz="2400" dirty="0">
                <a:latin typeface="Times New Roman" panose="02020603050405020304" pitchFamily="18" charset="0"/>
                <a:cs typeface="Times New Roman" panose="02020603050405020304" pitchFamily="18" charset="0"/>
              </a:rPr>
              <a:t> sub bands of these filter banks can be adjusted in terms of locations and bandwidths.</a:t>
            </a:r>
          </a:p>
          <a:p>
            <a:pPr marL="514350" indent="-514350" algn="just">
              <a:lnSpc>
                <a:spcPct val="150000"/>
              </a:lnSpc>
              <a:buFont typeface="+mj-lt"/>
              <a:buAutoNum type="romanUcPeriod"/>
            </a:pPr>
            <a:endParaRPr lang="en-US" sz="24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romanUcPeriod"/>
            </a:pPr>
            <a:endParaRPr lang="en-US" sz="24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romanUcPeriod"/>
            </a:pPr>
            <a:endParaRPr lang="en-US" sz="24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romanU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632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49945"/>
            <a:ext cx="6477000" cy="745150"/>
          </a:xfrm>
        </p:spPr>
        <p:txBody>
          <a:bodyPr>
            <a:noAutofit/>
          </a:bodyPr>
          <a:lstStyle/>
          <a:p>
            <a:pPr algn="ctr"/>
            <a:r>
              <a:rPr lang="en-US" sz="2800" b="1" dirty="0">
                <a:latin typeface="Times New Roman" panose="02020603050405020304" pitchFamily="18" charset="0"/>
                <a:cs typeface="Times New Roman" panose="02020603050405020304" pitchFamily="18" charset="0"/>
              </a:rPr>
              <a:t> Literature review </a:t>
            </a:r>
          </a:p>
        </p:txBody>
      </p:sp>
      <p:sp>
        <p:nvSpPr>
          <p:cNvPr id="3" name="Content Placeholder 2"/>
          <p:cNvSpPr>
            <a:spLocks noGrp="1"/>
          </p:cNvSpPr>
          <p:nvPr>
            <p:ph idx="1"/>
          </p:nvPr>
        </p:nvSpPr>
        <p:spPr>
          <a:xfrm>
            <a:off x="457200" y="1219200"/>
            <a:ext cx="11430000" cy="3810000"/>
          </a:xfrm>
        </p:spPr>
        <p:txBody>
          <a:bodyPr>
            <a:noAutofit/>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2" descr="C:\Users\DSP-LAB\Desktop\aditya-logo.png"/>
          <p:cNvPicPr>
            <a:picLocks noChangeAspect="1" noChangeArrowheads="1"/>
          </p:cNvPicPr>
          <p:nvPr/>
        </p:nvPicPr>
        <p:blipFill>
          <a:blip r:embed="rId2" cstate="print"/>
          <a:srcRect/>
          <a:stretch>
            <a:fillRect/>
          </a:stretch>
        </p:blipFill>
        <p:spPr bwMode="auto">
          <a:xfrm>
            <a:off x="0" y="-9330"/>
            <a:ext cx="1905000" cy="923730"/>
          </a:xfrm>
          <a:prstGeom prst="rect">
            <a:avLst/>
          </a:prstGeom>
          <a:noFill/>
        </p:spPr>
      </p:pic>
      <p:sp>
        <p:nvSpPr>
          <p:cNvPr id="6" name="TextBox 5"/>
          <p:cNvSpPr txBox="1"/>
          <p:nvPr/>
        </p:nvSpPr>
        <p:spPr>
          <a:xfrm>
            <a:off x="9982200" y="6400800"/>
            <a:ext cx="2209800" cy="276999"/>
          </a:xfrm>
          <a:prstGeom prst="rect">
            <a:avLst/>
          </a:prstGeom>
          <a:noFill/>
        </p:spPr>
        <p:txBody>
          <a:bodyPr wrap="square" rtlCol="0">
            <a:spAutoFit/>
          </a:bodyPr>
          <a:lstStyle/>
          <a:p>
            <a:r>
              <a:rPr lang="en-US" sz="1200" dirty="0">
                <a:solidFill>
                  <a:srgbClr val="7030A0"/>
                </a:solidFill>
                <a:latin typeface="Times New Roman" pitchFamily="18" charset="0"/>
                <a:cs typeface="Times New Roman" pitchFamily="18" charset="0"/>
              </a:rPr>
              <a:t>Aditya Engineering College (A)</a:t>
            </a:r>
          </a:p>
        </p:txBody>
      </p:sp>
      <p:pic>
        <p:nvPicPr>
          <p:cNvPr id="7" name="table">
            <a:extLst>
              <a:ext uri="{FF2B5EF4-FFF2-40B4-BE49-F238E27FC236}">
                <a16:creationId xmlns:a16="http://schemas.microsoft.com/office/drawing/2014/main" id="{95B32616-2256-4C40-3B3C-656BF15970DB}"/>
              </a:ext>
            </a:extLst>
          </p:cNvPr>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532" y="1327969"/>
            <a:ext cx="9698371"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776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ble">
            <a:extLst>
              <a:ext uri="{FF2B5EF4-FFF2-40B4-BE49-F238E27FC236}">
                <a16:creationId xmlns:a16="http://schemas.microsoft.com/office/drawing/2014/main" id="{6EA3F9D9-C0F7-FD61-7945-7EC0F053BEBA}"/>
              </a:ext>
            </a:extLst>
          </p:cNvPr>
          <p:cNvPicPr>
            <a:picLocks noChangeAspect="1"/>
          </p:cNvPicPr>
          <p:nvPr/>
        </p:nvPicPr>
        <p:blipFill>
          <a:blip r:embed="rId2"/>
          <a:stretch>
            <a:fillRect/>
          </a:stretch>
        </p:blipFill>
        <p:spPr>
          <a:xfrm>
            <a:off x="1143000" y="1828800"/>
            <a:ext cx="8129588" cy="2470149"/>
          </a:xfrm>
          <a:prstGeom prst="rect">
            <a:avLst/>
          </a:prstGeom>
        </p:spPr>
      </p:pic>
      <p:sp>
        <p:nvSpPr>
          <p:cNvPr id="6" name="Title 1">
            <a:extLst>
              <a:ext uri="{FF2B5EF4-FFF2-40B4-BE49-F238E27FC236}">
                <a16:creationId xmlns:a16="http://schemas.microsoft.com/office/drawing/2014/main" id="{5A7C5747-E5CB-4ECC-909C-2E1D0CD3E118}"/>
              </a:ext>
            </a:extLst>
          </p:cNvPr>
          <p:cNvSpPr txBox="1">
            <a:spLocks/>
          </p:cNvSpPr>
          <p:nvPr/>
        </p:nvSpPr>
        <p:spPr>
          <a:xfrm>
            <a:off x="2514600" y="685800"/>
            <a:ext cx="6477000" cy="74515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latin typeface="Times New Roman" panose="02020603050405020304" pitchFamily="18" charset="0"/>
                <a:cs typeface="Times New Roman" panose="02020603050405020304" pitchFamily="18" charset="0"/>
              </a:rPr>
              <a:t> Literature review </a:t>
            </a:r>
            <a:endParaRPr lang="en-US" sz="2800" b="1" dirty="0">
              <a:latin typeface="Times New Roman" panose="02020603050405020304" pitchFamily="18" charset="0"/>
              <a:cs typeface="Times New Roman" panose="02020603050405020304" pitchFamily="18" charset="0"/>
            </a:endParaRPr>
          </a:p>
        </p:txBody>
      </p:sp>
      <p:pic>
        <p:nvPicPr>
          <p:cNvPr id="7" name="Picture 2" descr="C:\Users\DSP-LAB\Desktop\aditya-logo.png">
            <a:extLst>
              <a:ext uri="{FF2B5EF4-FFF2-40B4-BE49-F238E27FC236}">
                <a16:creationId xmlns:a16="http://schemas.microsoft.com/office/drawing/2014/main" id="{6A3EE494-7BDB-2306-BBDB-07E7E77D457D}"/>
              </a:ext>
            </a:extLst>
          </p:cNvPr>
          <p:cNvPicPr>
            <a:picLocks noChangeAspect="1" noChangeArrowheads="1"/>
          </p:cNvPicPr>
          <p:nvPr/>
        </p:nvPicPr>
        <p:blipFill>
          <a:blip r:embed="rId3" cstate="print"/>
          <a:srcRect/>
          <a:stretch>
            <a:fillRect/>
          </a:stretch>
        </p:blipFill>
        <p:spPr bwMode="auto">
          <a:xfrm>
            <a:off x="0" y="-9330"/>
            <a:ext cx="1905000" cy="923730"/>
          </a:xfrm>
          <a:prstGeom prst="rect">
            <a:avLst/>
          </a:prstGeom>
          <a:noFill/>
        </p:spPr>
      </p:pic>
      <p:sp>
        <p:nvSpPr>
          <p:cNvPr id="8" name="TextBox 7">
            <a:extLst>
              <a:ext uri="{FF2B5EF4-FFF2-40B4-BE49-F238E27FC236}">
                <a16:creationId xmlns:a16="http://schemas.microsoft.com/office/drawing/2014/main" id="{0B1D6CBA-09DC-B2C9-55CA-39916016E77A}"/>
              </a:ext>
            </a:extLst>
          </p:cNvPr>
          <p:cNvSpPr txBox="1"/>
          <p:nvPr/>
        </p:nvSpPr>
        <p:spPr>
          <a:xfrm>
            <a:off x="9982200" y="6217850"/>
            <a:ext cx="2209800" cy="276999"/>
          </a:xfrm>
          <a:prstGeom prst="rect">
            <a:avLst/>
          </a:prstGeom>
          <a:noFill/>
        </p:spPr>
        <p:txBody>
          <a:bodyPr wrap="square" rtlCol="0">
            <a:spAutoFit/>
          </a:bodyPr>
          <a:lstStyle/>
          <a:p>
            <a:r>
              <a:rPr lang="en-US" sz="1200" dirty="0">
                <a:solidFill>
                  <a:srgbClr val="7030A0"/>
                </a:solidFill>
                <a:latin typeface="Times New Roman" pitchFamily="18" charset="0"/>
                <a:cs typeface="Times New Roman" pitchFamily="18" charset="0"/>
              </a:rPr>
              <a:t>Aditya Engineering College (A)</a:t>
            </a:r>
          </a:p>
        </p:txBody>
      </p:sp>
    </p:spTree>
    <p:extLst>
      <p:ext uri="{BB962C8B-B14F-4D97-AF65-F5344CB8AC3E}">
        <p14:creationId xmlns:p14="http://schemas.microsoft.com/office/powerpoint/2010/main" val="1106459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AD8706BA6FCC499E51AB9C7F3505A2" ma:contentTypeVersion="2" ma:contentTypeDescription="Create a new document." ma:contentTypeScope="" ma:versionID="c29ba14f2ce862107483f966ed1b4567">
  <xsd:schema xmlns:xsd="http://www.w3.org/2001/XMLSchema" xmlns:xs="http://www.w3.org/2001/XMLSchema" xmlns:p="http://schemas.microsoft.com/office/2006/metadata/properties" xmlns:ns2="f30b1156-80c5-4f26-ae0d-4f2fec4681ad" targetNamespace="http://schemas.microsoft.com/office/2006/metadata/properties" ma:root="true" ma:fieldsID="c8a44e53d7edc68f2199e2be54f6ac34" ns2:_="">
    <xsd:import namespace="f30b1156-80c5-4f26-ae0d-4f2fec4681a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0b1156-80c5-4f26-ae0d-4f2fec4681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079908-885C-41C0-AA29-40CA7A0B7C3A}">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765E62C7-F6D2-46EF-A9A3-4A37F3783AF2}">
  <ds:schemaRefs>
    <ds:schemaRef ds:uri="http://schemas.microsoft.com/office/2006/metadata/contentType"/>
    <ds:schemaRef ds:uri="http://schemas.microsoft.com/office/2006/metadata/properties/metaAttributes"/>
    <ds:schemaRef ds:uri="http://www.w3.org/2000/xmlns/"/>
    <ds:schemaRef ds:uri="http://www.w3.org/2001/XMLSchema"/>
    <ds:schemaRef ds:uri="f30b1156-80c5-4f26-ae0d-4f2fec4681a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924B42-7E6B-4EF2-A362-7AA21336F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15764</TotalTime>
  <Words>988</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Britannic Bold</vt:lpstr>
      <vt:lpstr>Calibri</vt:lpstr>
      <vt:lpstr>Calibri Light</vt:lpstr>
      <vt:lpstr>Maiandra GD</vt:lpstr>
      <vt:lpstr>Times New Roman</vt:lpstr>
      <vt:lpstr>Tw Cen MT</vt:lpstr>
      <vt:lpstr>Wingdings</vt:lpstr>
      <vt:lpstr>Theme1</vt:lpstr>
      <vt:lpstr>PowerPoint Presentation</vt:lpstr>
      <vt:lpstr> CONTENTS </vt:lpstr>
      <vt:lpstr>BASE PAPER</vt:lpstr>
      <vt:lpstr>ABSTRACT</vt:lpstr>
      <vt:lpstr>INTRODUCTION</vt:lpstr>
      <vt:lpstr>PowerPoint Presentation</vt:lpstr>
      <vt:lpstr>       Problem Identification</vt:lpstr>
      <vt:lpstr> Literature review </vt:lpstr>
      <vt:lpstr>PowerPoint Presentation</vt:lpstr>
      <vt:lpstr>Demonstration of Final Design Model/Simulation</vt:lpstr>
      <vt:lpstr>PowerPoint Presentation</vt:lpstr>
      <vt:lpstr>PowerPoint Presentation</vt:lpstr>
      <vt:lpstr>Screen Shot of Drafted/Communicated/Accepted status of Journal/Conference Paper with Guide Sign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ROOHI SHAIK</cp:lastModifiedBy>
  <cp:revision>1294</cp:revision>
  <dcterms:created xsi:type="dcterms:W3CDTF">2019-12-14T03:50:52Z</dcterms:created>
  <dcterms:modified xsi:type="dcterms:W3CDTF">2024-05-03T04:40:38Z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0x0101003BAD8706BA6FCC499E51AB9C7F3505A2</vt:lpwstr>
  </property>
</Properties>
</file>