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8587-F88D-4C42-8309-173249D4AB25}" type="datetimeFigureOut">
              <a:rPr lang="de-DE" smtClean="0"/>
              <a:t>26.05.14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6EF4D-F329-D84F-A040-D760C8AF3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32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93B23-4948-8141-924F-93F46BB1DFAE}" type="datetimeFigureOut">
              <a:rPr lang="de-DE" smtClean="0"/>
              <a:t>26.05.14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8D3B-66D3-C145-AC0E-9EDC5901B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3513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E652-2F68-2A4E-BF26-5C33FC6C51A9}" type="datetime4">
              <a:rPr lang="de-DE" smtClean="0"/>
              <a:t>Mai 26,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44EA-CBB3-A04F-9E88-1E3E490B7750}" type="datetime4">
              <a:rPr lang="de-DE" smtClean="0"/>
              <a:t>Mai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6354-791A-D441-8965-55E03D6125E4}" type="datetime4">
              <a:rPr lang="de-DE" smtClean="0"/>
              <a:t>Mai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16FA-4B38-8745-B117-919290365A46}" type="datetime4">
              <a:rPr lang="de-DE" smtClean="0"/>
              <a:t>Mai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51F3-8A25-364B-8E43-DC294355BA61}" type="datetime4">
              <a:rPr lang="de-DE" smtClean="0"/>
              <a:t>Mai 26,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EC33-9B61-B94A-AF94-7877C8CE3906}" type="datetime4">
              <a:rPr lang="de-DE" smtClean="0"/>
              <a:t>Mai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B10-BCEC-8A4F-B3DB-4233EF008ED0}" type="datetime4">
              <a:rPr lang="de-DE" smtClean="0"/>
              <a:t>Mai 26,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CC78-F848-4F42-8562-18D97DBE91B7}" type="datetime4">
              <a:rPr lang="de-DE" smtClean="0"/>
              <a:t>Mai 26,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622-3D42-C149-85BD-D1A4436A7FE7}" type="datetime4">
              <a:rPr lang="de-DE" smtClean="0"/>
              <a:t>Mai 26,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C74B-1204-E249-82CC-E4E76B377CCB}" type="datetime4">
              <a:rPr lang="de-DE" smtClean="0"/>
              <a:t>Mai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0076-CF53-2646-9D9A-3985F00B6367}" type="datetime4">
              <a:rPr lang="de-DE" smtClean="0"/>
              <a:t>Mai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92E887F-7AE1-584C-9ADC-A4D6134D93B0}" type="datetime4">
              <a:rPr lang="de-DE" smtClean="0"/>
              <a:t>Mai 26,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PLM | Artur Bickert | SPB6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Customer </a:t>
            </a:r>
            <a:r>
              <a:rPr lang="de-DE" dirty="0" err="1" smtClean="0"/>
              <a:t>Lifetime</a:t>
            </a:r>
            <a:r>
              <a:rPr lang="de-DE" dirty="0" smtClean="0"/>
              <a:t> Value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Übungsblatt 08</a:t>
            </a:r>
          </a:p>
          <a:p>
            <a:r>
              <a:rPr lang="de-DE" dirty="0" smtClean="0"/>
              <a:t>PLM | Artur </a:t>
            </a:r>
            <a:r>
              <a:rPr lang="de-DE" dirty="0" err="1" smtClean="0"/>
              <a:t>Bickert</a:t>
            </a:r>
            <a:r>
              <a:rPr lang="de-DE" dirty="0" smtClean="0"/>
              <a:t> | SPB6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8.4</a:t>
            </a:r>
            <a:br>
              <a:rPr lang="de-DE" dirty="0" smtClean="0"/>
            </a:br>
            <a:r>
              <a:rPr lang="de-DE" sz="3200" dirty="0" smtClean="0">
                <a:solidFill>
                  <a:schemeClr val="tx1"/>
                </a:solidFill>
              </a:rPr>
              <a:t>Überblick CLV&gt;1000€</a:t>
            </a:r>
            <a:endParaRPr lang="de-DE" sz="3200" dirty="0">
              <a:solidFill>
                <a:schemeClr val="tx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70595"/>
              </p:ext>
            </p:extLst>
          </p:nvPr>
        </p:nvGraphicFramePr>
        <p:xfrm>
          <a:off x="457200" y="1752600"/>
          <a:ext cx="6781800" cy="24333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271001"/>
                <a:gridCol w="2696774"/>
                <a:gridCol w="281402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Kunde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Nomineller</a:t>
                      </a:r>
                      <a:r>
                        <a:rPr lang="de-DE" sz="1600" baseline="0" dirty="0" smtClean="0"/>
                        <a:t> Gesamtgewinne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Present</a:t>
                      </a:r>
                      <a:r>
                        <a:rPr lang="de-DE" sz="1600" dirty="0" smtClean="0"/>
                        <a:t> Value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1.250,00 €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/>
                        <a:t>1.009,34€</a:t>
                      </a:r>
                      <a:endParaRPr lang="de-DE" sz="18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1.250,00 €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1.164,37</a:t>
                      </a:r>
                      <a:r>
                        <a:rPr lang="de-DE" b="1" baseline="0" dirty="0" smtClean="0"/>
                        <a:t> €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1.250,00 €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/>
                        <a:t>1.008,93€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1.250,00 €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1.038,58</a:t>
                      </a:r>
                      <a:r>
                        <a:rPr lang="de-DE" b="1" baseline="0" dirty="0" smtClean="0"/>
                        <a:t> €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1.250,00 €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1250,00 €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6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8.1</a:t>
            </a:r>
            <a:br>
              <a:rPr lang="de-DE" dirty="0" smtClean="0"/>
            </a:br>
            <a:r>
              <a:rPr lang="de-DE" sz="3200" dirty="0" smtClean="0">
                <a:solidFill>
                  <a:srgbClr val="000000"/>
                </a:solidFill>
              </a:rPr>
              <a:t>CLV in der Praxis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CLV in der Praxis</a:t>
            </a: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Kaufgeschäfte, bei denen der gesamte Betrag nicht direkt bezahlt wird</a:t>
            </a:r>
          </a:p>
          <a:p>
            <a:pPr marL="800100" lvl="1" indent="-342900">
              <a:buFont typeface="Arial"/>
              <a:buChar char="•"/>
            </a:pPr>
            <a:r>
              <a:rPr lang="de-DE" dirty="0" smtClean="0"/>
              <a:t>Längerer Zeitraum</a:t>
            </a:r>
          </a:p>
          <a:p>
            <a:pPr lvl="1" indent="0">
              <a:buNone/>
            </a:pP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Bsp.:</a:t>
            </a:r>
          </a:p>
          <a:p>
            <a:pPr marL="800100" lvl="1" indent="-342900">
              <a:buFont typeface="Arial"/>
              <a:buChar char="•"/>
            </a:pPr>
            <a:r>
              <a:rPr lang="de-DE" dirty="0" smtClean="0"/>
              <a:t>Kauf von Auto, Haus, etc.</a:t>
            </a:r>
          </a:p>
          <a:p>
            <a:pPr marL="800100" lvl="1" indent="-342900">
              <a:buFont typeface="Arial"/>
              <a:buChar char="•"/>
            </a:pPr>
            <a:r>
              <a:rPr lang="de-DE" dirty="0" smtClean="0"/>
              <a:t>Kredit, Sparkonto, etc.</a:t>
            </a:r>
          </a:p>
          <a:p>
            <a:pPr marL="800100" lvl="1" indent="-342900">
              <a:buFont typeface="Arial"/>
              <a:buChar char="•"/>
            </a:pPr>
            <a:r>
              <a:rPr lang="de-DE" dirty="0" smtClean="0"/>
              <a:t>Löhne/Gehälter </a:t>
            </a:r>
            <a:r>
              <a:rPr lang="de-DE" dirty="0" smtClean="0">
                <a:sym typeface="Wingdings"/>
              </a:rPr>
              <a:t> Jahr vs. Monat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2967038"/>
            <a:ext cx="3159125" cy="31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6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8.1</a:t>
            </a:r>
            <a:br>
              <a:rPr lang="de-DE" dirty="0" smtClean="0"/>
            </a:br>
            <a:r>
              <a:rPr lang="de-DE" sz="3200" dirty="0" smtClean="0">
                <a:solidFill>
                  <a:srgbClr val="000000"/>
                </a:solidFill>
              </a:rPr>
              <a:t>Häufige </a:t>
            </a:r>
            <a:r>
              <a:rPr lang="de-DE" sz="3200" dirty="0" err="1" smtClean="0">
                <a:solidFill>
                  <a:srgbClr val="000000"/>
                </a:solidFill>
              </a:rPr>
              <a:t>FEhler</a:t>
            </a:r>
            <a:endParaRPr lang="de-DE" sz="3200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Fehlerhafte Berechnungen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Fehlerhafter Zinssatz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Fehlerhafte Perioden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Falsche Schätzungen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8.2</a:t>
            </a:r>
            <a:br>
              <a:rPr lang="de-DE" dirty="0" smtClean="0"/>
            </a:br>
            <a:r>
              <a:rPr lang="de-DE" sz="3200" dirty="0" smtClean="0">
                <a:solidFill>
                  <a:schemeClr val="tx1"/>
                </a:solidFill>
              </a:rPr>
              <a:t>Ansatz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Berechnung Diskontierungsfaktor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Berechnung </a:t>
            </a:r>
            <a:r>
              <a:rPr lang="de-DE" dirty="0" err="1" smtClean="0"/>
              <a:t>Present</a:t>
            </a:r>
            <a:r>
              <a:rPr lang="de-DE" dirty="0" smtClean="0"/>
              <a:t> Value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 </a:t>
            </a:r>
          </a:p>
          <a:p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4875"/>
            <a:ext cx="3098800" cy="15113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4730750"/>
            <a:ext cx="5638800" cy="889000"/>
          </a:xfrm>
          <a:prstGeom prst="rect">
            <a:avLst/>
          </a:prstGeom>
        </p:spPr>
      </p:pic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9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Übung 8.2</a:t>
            </a:r>
            <a:br>
              <a:rPr lang="de-DE" sz="4000" dirty="0" smtClean="0"/>
            </a:br>
            <a:r>
              <a:rPr lang="de-DE" sz="3100" dirty="0" smtClean="0">
                <a:solidFill>
                  <a:srgbClr val="000000"/>
                </a:solidFill>
              </a:rPr>
              <a:t>Diskontierungsfaktoren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Zahlungen zu Beginn einer Periode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d1 = 1</a:t>
            </a: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/>
              <a:t>d</a:t>
            </a:r>
            <a:r>
              <a:rPr lang="de-DE" dirty="0" smtClean="0"/>
              <a:t>2 = 0,8696</a:t>
            </a: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/>
              <a:t>d</a:t>
            </a:r>
            <a:r>
              <a:rPr lang="de-DE" dirty="0" smtClean="0"/>
              <a:t>3 = 0,7561</a:t>
            </a: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/>
              <a:t>d</a:t>
            </a:r>
            <a:r>
              <a:rPr lang="de-DE" dirty="0" smtClean="0"/>
              <a:t>4 = 0,6576</a:t>
            </a: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/>
              <a:t>d</a:t>
            </a:r>
            <a:r>
              <a:rPr lang="de-DE" dirty="0" smtClean="0"/>
              <a:t>5 = 0,5718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8.2</a:t>
            </a:r>
            <a:br>
              <a:rPr lang="de-DE" dirty="0" smtClean="0"/>
            </a:br>
            <a:r>
              <a:rPr lang="de-DE" sz="3200" dirty="0" err="1" smtClean="0">
                <a:solidFill>
                  <a:srgbClr val="000000"/>
                </a:solidFill>
              </a:rPr>
              <a:t>Present</a:t>
            </a:r>
            <a:r>
              <a:rPr lang="de-DE" sz="3200" dirty="0" smtClean="0">
                <a:solidFill>
                  <a:srgbClr val="000000"/>
                </a:solidFill>
              </a:rPr>
              <a:t> Value</a:t>
            </a:r>
            <a:endParaRPr lang="de-DE" sz="3200" dirty="0">
              <a:solidFill>
                <a:srgbClr val="000000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730740"/>
              </p:ext>
            </p:extLst>
          </p:nvPr>
        </p:nvGraphicFramePr>
        <p:xfrm>
          <a:off x="457200" y="1752600"/>
          <a:ext cx="6781800" cy="24333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271001"/>
                <a:gridCol w="2696774"/>
                <a:gridCol w="281402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Kunde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Nomineller</a:t>
                      </a:r>
                      <a:r>
                        <a:rPr lang="de-DE" sz="1600" baseline="0" dirty="0" smtClean="0"/>
                        <a:t> Gesamtgewinne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Present</a:t>
                      </a:r>
                      <a:r>
                        <a:rPr lang="de-DE" sz="1600" dirty="0" smtClean="0"/>
                        <a:t> Value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1.250,00 €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963,75 €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1.250,00 €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1.164,37</a:t>
                      </a:r>
                      <a:r>
                        <a:rPr lang="de-DE" b="1" baseline="0" dirty="0" smtClean="0"/>
                        <a:t> €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1.250,00 €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888,91 €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1.250,00 €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1.038,58</a:t>
                      </a:r>
                      <a:r>
                        <a:rPr lang="de-DE" b="1" baseline="0" dirty="0" smtClean="0"/>
                        <a:t> €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1.250,00 €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1250,00 €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5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8.3</a:t>
            </a:r>
            <a:br>
              <a:rPr lang="de-DE" dirty="0" smtClean="0"/>
            </a:br>
            <a:r>
              <a:rPr lang="de-DE" sz="3200" dirty="0" smtClean="0">
                <a:solidFill>
                  <a:srgbClr val="000000"/>
                </a:solidFill>
              </a:rPr>
              <a:t>Nachverhandlung</a:t>
            </a:r>
            <a:endParaRPr lang="de-DE" sz="3200" dirty="0">
              <a:solidFill>
                <a:srgbClr val="000000"/>
              </a:solidFill>
            </a:endParaRP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930959"/>
              </p:ext>
            </p:extLst>
          </p:nvPr>
        </p:nvGraphicFramePr>
        <p:xfrm>
          <a:off x="457200" y="1752600"/>
          <a:ext cx="8083552" cy="174243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96925"/>
                <a:gridCol w="1223963"/>
                <a:gridCol w="1395412"/>
                <a:gridCol w="492125"/>
                <a:gridCol w="1143795"/>
                <a:gridCol w="1010444"/>
                <a:gridCol w="401636"/>
                <a:gridCol w="161925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Kunde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Nomineller</a:t>
                      </a:r>
                      <a:r>
                        <a:rPr lang="de-DE" sz="1400" baseline="0" dirty="0" smtClean="0"/>
                        <a:t> Gesamt-gewinn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PV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1.250,00€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1.000,00€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250,00€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1.164,</a:t>
                      </a:r>
                      <a:r>
                        <a:rPr lang="de-DE" baseline="0" dirty="0" smtClean="0"/>
                        <a:t>38€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1.250,00€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1.000,00€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tx1"/>
                          </a:solidFill>
                        </a:rPr>
                        <a:t>217,40€</a:t>
                      </a:r>
                      <a:endParaRPr lang="de-DE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1.164,</a:t>
                      </a:r>
                      <a:r>
                        <a:rPr lang="de-DE" baseline="0" dirty="0" smtClean="0"/>
                        <a:t>38€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8.4</a:t>
            </a:r>
            <a:br>
              <a:rPr lang="de-DE" dirty="0" smtClean="0"/>
            </a:br>
            <a:r>
              <a:rPr lang="de-DE" sz="3200" dirty="0" smtClean="0">
                <a:solidFill>
                  <a:srgbClr val="000000"/>
                </a:solidFill>
              </a:rPr>
              <a:t>Kunde 1</a:t>
            </a:r>
            <a:endParaRPr lang="de-DE" sz="3200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12%</a:t>
            </a:r>
            <a:endParaRPr lang="de-DE" dirty="0" smtClean="0"/>
          </a:p>
          <a:p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77377"/>
              </p:ext>
            </p:extLst>
          </p:nvPr>
        </p:nvGraphicFramePr>
        <p:xfrm>
          <a:off x="457200" y="2501900"/>
          <a:ext cx="8274048" cy="162051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098550"/>
                <a:gridCol w="1206500"/>
                <a:gridCol w="936625"/>
                <a:gridCol w="895349"/>
                <a:gridCol w="1034256"/>
                <a:gridCol w="1034256"/>
                <a:gridCol w="1034256"/>
                <a:gridCol w="103425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Kunde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Nomineller</a:t>
                      </a:r>
                      <a:r>
                        <a:rPr lang="de-DE" sz="1400" baseline="0" dirty="0" smtClean="0"/>
                        <a:t> Gesamt-gewinn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PV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1.250,00€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250,00€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250,00€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250,00€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250,00€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250,00€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963,75€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 (anderer Zinssatz)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1.250,00€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250,00€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223,21€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bg1"/>
                          </a:solidFill>
                        </a:rPr>
                        <a:t>199,30€</a:t>
                      </a:r>
                      <a:endParaRPr lang="de-DE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177,95€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158,88€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 smtClean="0"/>
                        <a:t>1.009,34€</a:t>
                      </a:r>
                      <a:endParaRPr lang="de-DE" sz="14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8.4</a:t>
            </a:r>
            <a:br>
              <a:rPr lang="de-DE" dirty="0" smtClean="0"/>
            </a:br>
            <a:r>
              <a:rPr lang="de-DE" sz="3200" dirty="0" smtClean="0">
                <a:solidFill>
                  <a:srgbClr val="000000"/>
                </a:solidFill>
              </a:rPr>
              <a:t>Kunde 3</a:t>
            </a:r>
            <a:endParaRPr lang="de-DE" sz="3200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9%</a:t>
            </a:r>
            <a:endParaRPr lang="de-DE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3924"/>
              </p:ext>
            </p:extLst>
          </p:nvPr>
        </p:nvGraphicFramePr>
        <p:xfrm>
          <a:off x="457200" y="2501899"/>
          <a:ext cx="8274048" cy="162051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098550"/>
                <a:gridCol w="1206500"/>
                <a:gridCol w="936625"/>
                <a:gridCol w="895349"/>
                <a:gridCol w="1034256"/>
                <a:gridCol w="1034256"/>
                <a:gridCol w="1034256"/>
                <a:gridCol w="103425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Kunde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Nomineller</a:t>
                      </a:r>
                      <a:r>
                        <a:rPr lang="de-DE" sz="1400" baseline="0" dirty="0" smtClean="0"/>
                        <a:t> Gesamt-gewinn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PV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1.250,00€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100,00€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200,00€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250,00€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300,00€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400,00€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888,91€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3 (anderer Zinssatz)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1.250,00€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100,00€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183,49€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bg1"/>
                          </a:solidFill>
                        </a:rPr>
                        <a:t>210,42€</a:t>
                      </a:r>
                      <a:endParaRPr lang="de-DE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231,66€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283,37€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 smtClean="0"/>
                        <a:t>1.008,93€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PLM | Artur Bickert | SPB6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2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Essenz.thmx</Template>
  <TotalTime>0</TotalTime>
  <Words>357</Words>
  <Application>Microsoft Macintosh PowerPoint</Application>
  <PresentationFormat>Bildschirmpräsentation (4:3)</PresentationFormat>
  <Paragraphs>167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Essential</vt:lpstr>
      <vt:lpstr>Customer Lifetime Value</vt:lpstr>
      <vt:lpstr>Übung 8.1 CLV in der Praxis</vt:lpstr>
      <vt:lpstr>Übung 8.1 Häufige FEhler</vt:lpstr>
      <vt:lpstr>Übung 8.2 Ansatz</vt:lpstr>
      <vt:lpstr>Übung 8.2 Diskontierungsfaktoren</vt:lpstr>
      <vt:lpstr>Übung 8.2 Present Value</vt:lpstr>
      <vt:lpstr>Übung 8.3 Nachverhandlung</vt:lpstr>
      <vt:lpstr>Übung 8.4 Kunde 1</vt:lpstr>
      <vt:lpstr>Übung 8.4 Kunde 3</vt:lpstr>
      <vt:lpstr>Übung 8.4 Überblick CLV&gt;1000€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Lifetime Value</dc:title>
  <dc:creator>A B</dc:creator>
  <cp:lastModifiedBy>A B</cp:lastModifiedBy>
  <cp:revision>15</cp:revision>
  <dcterms:created xsi:type="dcterms:W3CDTF">2014-05-26T11:42:12Z</dcterms:created>
  <dcterms:modified xsi:type="dcterms:W3CDTF">2014-05-26T14:57:15Z</dcterms:modified>
</cp:coreProperties>
</file>