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2"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Roboto"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hJ7aFnJXbaP1XRA3bgGRemY5EVb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font" Target="fonts/font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6" name="Google Shape;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0: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8" name="Google Shape;12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1: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2: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1" name="Google Shape;14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3: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 name="Google Shape;14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4: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4" name="Google Shape;15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0" name="Google Shape;16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2: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7" name="Google Shape;7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3: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4" name="Google Shape;8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4: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6: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2" name="Google Shape;10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7: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0" name="Google Shape;11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6" name="Google Shape;116;p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
        <p:cNvGrpSpPr/>
        <p:nvPr/>
      </p:nvGrpSpPr>
      <p:grpSpPr>
        <a:xfrm>
          <a:off x="0" y="0"/>
          <a:ext cx="0" cy="0"/>
          <a:chOff x="0" y="0"/>
          <a:chExt cx="0" cy="0"/>
        </a:xfrm>
      </p:grpSpPr>
      <p:sp>
        <p:nvSpPr>
          <p:cNvPr id="9" name="Google Shape;9;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1" name="Google Shape;11;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sp>
        <p:nvSpPr>
          <p:cNvPr id="47" name="Google Shape;47;p2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8" name="Google Shape;48;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sp>
        <p:nvSpPr>
          <p:cNvPr id="50" name="Google Shape;50;p2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52" name="Google Shape;52;p2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2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54" name="Google Shape;5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sp>
        <p:nvSpPr>
          <p:cNvPr id="56" name="Google Shape;56;p2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57" name="Google Shape;5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8"/>
        <p:cNvGrpSpPr/>
        <p:nvPr/>
      </p:nvGrpSpPr>
      <p:grpSpPr>
        <a:xfrm>
          <a:off x="0" y="0"/>
          <a:ext cx="0" cy="0"/>
          <a:chOff x="0" y="0"/>
          <a:chExt cx="0" cy="0"/>
        </a:xfrm>
      </p:grpSpPr>
      <p:sp>
        <p:nvSpPr>
          <p:cNvPr id="59" name="Google Shape;59;p3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0" name="Google Shape;60;p3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61" name="Google Shape;6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19"/>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marR="0" lvl="0" algn="ctr" rtl="0">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 name="Google Shape;15;p19"/>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3pPr>
            <a:lvl4pPr marR="0" lvl="3"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6" name="Google Shape;16;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7" name="Google Shape;17;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8" name="Google Shape;18;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3"/>
        <p:cNvGrpSpPr/>
        <p:nvPr/>
      </p:nvGrpSpPr>
      <p:grpSpPr>
        <a:xfrm>
          <a:off x="0" y="0"/>
          <a:ext cx="0" cy="0"/>
          <a:chOff x="0" y="0"/>
          <a:chExt cx="0" cy="0"/>
        </a:xfrm>
      </p:grpSpPr>
      <p:sp>
        <p:nvSpPr>
          <p:cNvPr id="24" name="Google Shape;24;p2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5" name="Google Shape;25;p2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6" name="Google Shape;26;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9" name="Google Shape;29;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0"/>
        <p:cNvGrpSpPr/>
        <p:nvPr/>
      </p:nvGrpSpPr>
      <p:grpSpPr>
        <a:xfrm>
          <a:off x="0" y="0"/>
          <a:ext cx="0" cy="0"/>
          <a:chOff x="0" y="0"/>
          <a:chExt cx="0" cy="0"/>
        </a:xfrm>
      </p:grpSpPr>
      <p:sp>
        <p:nvSpPr>
          <p:cNvPr id="31" name="Google Shape;31;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2" name="Google Shape;32;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33" name="Google Shape;33;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6" name="Google Shape;36;p2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7" name="Google Shape;37;p2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8" name="Google Shape;38;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1" name="Google Shape;41;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sp>
        <p:nvSpPr>
          <p:cNvPr id="43" name="Google Shape;43;p2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4" name="Google Shape;44;p2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5" name="Google Shape;45;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6"/>
          <p:cNvSpPr/>
          <p:nvPr/>
        </p:nvSpPr>
        <p:spPr>
          <a:xfrm>
            <a:off x="74140" y="64873"/>
            <a:ext cx="8998808" cy="5013754"/>
          </a:xfrm>
          <a:prstGeom prst="rect">
            <a:avLst/>
          </a:prstGeom>
          <a:noFill/>
          <a:ln w="28575" cap="flat" cmpd="sng">
            <a:solidFill>
              <a:srgbClr val="46B0F9"/>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7" name="Google Shape;7;p16" descr="A picture containing text, clipart&#10;&#10;Description automatically generated"/>
          <p:cNvPicPr preferRelativeResize="0"/>
          <p:nvPr/>
        </p:nvPicPr>
        <p:blipFill rotWithShape="1">
          <a:blip r:embed="rId5">
            <a:alphaModFix/>
          </a:blip>
          <a:srcRect t="12813" r="7454"/>
          <a:stretch/>
        </p:blipFill>
        <p:spPr>
          <a:xfrm>
            <a:off x="8038567" y="95866"/>
            <a:ext cx="1002193" cy="40558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9"/>
        <p:cNvGrpSpPr/>
        <p:nvPr/>
      </p:nvGrpSpPr>
      <p:grpSpPr>
        <a:xfrm>
          <a:off x="0" y="0"/>
          <a:ext cx="0" cy="0"/>
          <a:chOff x="0" y="0"/>
          <a:chExt cx="0" cy="0"/>
        </a:xfrm>
      </p:grpSpPr>
      <p:sp>
        <p:nvSpPr>
          <p:cNvPr id="20" name="Google Shape;2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21" name="Google Shape;21;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22" name="Google Shape;22;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
          <p:cNvSpPr/>
          <p:nvPr/>
        </p:nvSpPr>
        <p:spPr>
          <a:xfrm>
            <a:off x="8001000" y="112853"/>
            <a:ext cx="1035935" cy="51218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69" name="Google Shape;69;p1" descr="A picture containing text, sign, outdoor&#10;&#10;Description automatically generated"/>
          <p:cNvPicPr preferRelativeResize="0"/>
          <p:nvPr/>
        </p:nvPicPr>
        <p:blipFill rotWithShape="1">
          <a:blip r:embed="rId3">
            <a:alphaModFix/>
          </a:blip>
          <a:srcRect/>
          <a:stretch/>
        </p:blipFill>
        <p:spPr>
          <a:xfrm>
            <a:off x="228622" y="94581"/>
            <a:ext cx="657128" cy="1118759"/>
          </a:xfrm>
          <a:prstGeom prst="rect">
            <a:avLst/>
          </a:prstGeom>
          <a:noFill/>
          <a:ln>
            <a:noFill/>
          </a:ln>
        </p:spPr>
      </p:pic>
      <p:pic>
        <p:nvPicPr>
          <p:cNvPr id="70" name="Google Shape;70;p1" descr="A picture containing text, clipart&#10;&#10;Description automatically generated"/>
          <p:cNvPicPr preferRelativeResize="0"/>
          <p:nvPr/>
        </p:nvPicPr>
        <p:blipFill rotWithShape="1">
          <a:blip r:embed="rId4">
            <a:alphaModFix/>
          </a:blip>
          <a:srcRect/>
          <a:stretch/>
        </p:blipFill>
        <p:spPr>
          <a:xfrm>
            <a:off x="6319733" y="113368"/>
            <a:ext cx="2717201" cy="1060751"/>
          </a:xfrm>
          <a:prstGeom prst="rect">
            <a:avLst/>
          </a:prstGeom>
          <a:noFill/>
          <a:ln>
            <a:noFill/>
          </a:ln>
        </p:spPr>
      </p:pic>
      <p:sp>
        <p:nvSpPr>
          <p:cNvPr id="71" name="Google Shape;71;p1"/>
          <p:cNvSpPr txBox="1"/>
          <p:nvPr/>
        </p:nvSpPr>
        <p:spPr>
          <a:xfrm>
            <a:off x="2376134" y="1172538"/>
            <a:ext cx="5025900" cy="700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4100"/>
              <a:buFont typeface="Arial"/>
              <a:buNone/>
            </a:pPr>
            <a:r>
              <a:rPr lang="en" sz="4100" b="0" i="0" u="none" strike="noStrike" cap="none">
                <a:solidFill>
                  <a:schemeClr val="dk1"/>
                </a:solidFill>
                <a:latin typeface="Times New Roman"/>
                <a:ea typeface="Times New Roman"/>
                <a:cs typeface="Times New Roman"/>
                <a:sym typeface="Times New Roman"/>
              </a:rPr>
              <a:t>Major Project I</a:t>
            </a:r>
            <a:r>
              <a:rPr lang="en" sz="4100">
                <a:solidFill>
                  <a:schemeClr val="dk1"/>
                </a:solidFill>
                <a:latin typeface="Times New Roman"/>
                <a:ea typeface="Times New Roman"/>
                <a:cs typeface="Times New Roman"/>
                <a:sym typeface="Times New Roman"/>
              </a:rPr>
              <a:t>I</a:t>
            </a:r>
            <a:endParaRPr sz="4100">
              <a:solidFill>
                <a:schemeClr val="dk1"/>
              </a:solidFill>
              <a:latin typeface="Times New Roman"/>
              <a:ea typeface="Times New Roman"/>
              <a:cs typeface="Times New Roman"/>
              <a:sym typeface="Times New Roman"/>
            </a:endParaRPr>
          </a:p>
        </p:txBody>
      </p:sp>
      <p:sp>
        <p:nvSpPr>
          <p:cNvPr id="72" name="Google Shape;72;p1"/>
          <p:cNvSpPr txBox="1"/>
          <p:nvPr/>
        </p:nvSpPr>
        <p:spPr>
          <a:xfrm>
            <a:off x="964195" y="2031413"/>
            <a:ext cx="7461300" cy="8082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chemeClr val="dk1"/>
                </a:solidFill>
                <a:latin typeface="Times New Roman"/>
                <a:ea typeface="Times New Roman"/>
                <a:cs typeface="Times New Roman"/>
                <a:sym typeface="Times New Roman"/>
              </a:rPr>
              <a:t>Title:</a:t>
            </a:r>
            <a:endParaRPr sz="11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chemeClr val="dk1"/>
                </a:solidFill>
                <a:latin typeface="Times New Roman"/>
                <a:ea typeface="Times New Roman"/>
                <a:cs typeface="Times New Roman"/>
                <a:sym typeface="Times New Roman"/>
              </a:rPr>
              <a:t>Detection of Emotion of Speech using Hybrid CNN</a:t>
            </a:r>
            <a:endParaRPr sz="2400" b="0" i="0" u="none" strike="noStrike" cap="none">
              <a:solidFill>
                <a:schemeClr val="dk1"/>
              </a:solidFill>
              <a:latin typeface="Times New Roman"/>
              <a:ea typeface="Times New Roman"/>
              <a:cs typeface="Times New Roman"/>
              <a:sym typeface="Times New Roman"/>
            </a:endParaRPr>
          </a:p>
        </p:txBody>
      </p:sp>
      <p:sp>
        <p:nvSpPr>
          <p:cNvPr id="73" name="Google Shape;73;p1"/>
          <p:cNvSpPr txBox="1"/>
          <p:nvPr/>
        </p:nvSpPr>
        <p:spPr>
          <a:xfrm>
            <a:off x="195322" y="3859148"/>
            <a:ext cx="4573200" cy="11466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Times New Roman"/>
                <a:ea typeface="Times New Roman"/>
                <a:cs typeface="Times New Roman"/>
                <a:sym typeface="Times New Roman"/>
              </a:rPr>
              <a:t>Presented by:</a:t>
            </a:r>
            <a:endParaRPr sz="14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Times New Roman"/>
                <a:ea typeface="Times New Roman"/>
                <a:cs typeface="Times New Roman"/>
                <a:sym typeface="Times New Roman"/>
              </a:rPr>
              <a:t>Vansh Gupta, R2142201652- CSE AIML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Times New Roman"/>
                <a:ea typeface="Times New Roman"/>
                <a:cs typeface="Times New Roman"/>
                <a:sym typeface="Times New Roman"/>
              </a:rPr>
              <a:t>Vartika Rawat, R2142201670- CSE AIML</a:t>
            </a:r>
            <a:endParaRPr sz="1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Times New Roman"/>
                <a:ea typeface="Times New Roman"/>
                <a:cs typeface="Times New Roman"/>
                <a:sym typeface="Times New Roman"/>
              </a:rPr>
              <a:t>Komal Rajpoot, R2142201635- CSE AIML</a:t>
            </a:r>
            <a:endParaRPr sz="1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Times New Roman"/>
                <a:ea typeface="Times New Roman"/>
                <a:cs typeface="Times New Roman"/>
                <a:sym typeface="Times New Roman"/>
              </a:rPr>
              <a:t>Satyam Raj, R2142201917- CSE AIML</a:t>
            </a:r>
            <a:endParaRPr sz="1400" b="0" i="0" u="none" strike="noStrike" cap="none">
              <a:solidFill>
                <a:schemeClr val="dk1"/>
              </a:solidFill>
              <a:latin typeface="Times New Roman"/>
              <a:ea typeface="Times New Roman"/>
              <a:cs typeface="Times New Roman"/>
              <a:sym typeface="Times New Roman"/>
            </a:endParaRPr>
          </a:p>
        </p:txBody>
      </p:sp>
      <p:sp>
        <p:nvSpPr>
          <p:cNvPr id="74" name="Google Shape;74;p1"/>
          <p:cNvSpPr txBox="1"/>
          <p:nvPr/>
        </p:nvSpPr>
        <p:spPr>
          <a:xfrm>
            <a:off x="6426318" y="3859148"/>
            <a:ext cx="2987700" cy="1577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Times New Roman"/>
                <a:ea typeface="Times New Roman"/>
                <a:cs typeface="Times New Roman"/>
                <a:sym typeface="Times New Roman"/>
              </a:rPr>
              <a:t>Guided by:</a:t>
            </a:r>
            <a:endParaRPr sz="1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Times New Roman"/>
                <a:ea typeface="Times New Roman"/>
                <a:cs typeface="Times New Roman"/>
                <a:sym typeface="Times New Roman"/>
              </a:rPr>
              <a:t>Dr. Bhupendra Singh</a:t>
            </a:r>
            <a:endParaRPr sz="1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Times New Roman"/>
                <a:ea typeface="Times New Roman"/>
                <a:cs typeface="Times New Roman"/>
                <a:sym typeface="Times New Roman"/>
              </a:rPr>
              <a:t>-Assistant Professor (SS)</a:t>
            </a:r>
            <a:endParaRPr sz="1400" b="0" i="1"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Times New Roman"/>
                <a:ea typeface="Times New Roman"/>
                <a:cs typeface="Times New Roman"/>
                <a:sym typeface="Times New Roman"/>
              </a:rPr>
              <a:t>Dr. Anil Kumar</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Times New Roman"/>
                <a:ea typeface="Times New Roman"/>
                <a:cs typeface="Times New Roman"/>
                <a:sym typeface="Times New Roman"/>
              </a:rPr>
              <a:t>-AIML Cluster SOCS</a:t>
            </a:r>
            <a:endParaRPr sz="1400" b="0" i="1"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br>
              <a:rPr lang="en" sz="1400" b="0" i="0" u="none" strike="noStrike" cap="none">
                <a:solidFill>
                  <a:schemeClr val="dk1"/>
                </a:solidFill>
                <a:latin typeface="Calibri"/>
                <a:ea typeface="Calibri"/>
                <a:cs typeface="Calibri"/>
                <a:sym typeface="Calibri"/>
              </a:rPr>
            </a:br>
            <a:endParaRPr sz="14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0"/>
          <p:cNvSpPr txBox="1"/>
          <p:nvPr/>
        </p:nvSpPr>
        <p:spPr>
          <a:xfrm>
            <a:off x="244445" y="186469"/>
            <a:ext cx="5647772" cy="438581"/>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46B0FA"/>
                </a:solidFill>
                <a:latin typeface="Times New Roman"/>
                <a:ea typeface="Times New Roman"/>
                <a:cs typeface="Times New Roman"/>
                <a:sym typeface="Times New Roman"/>
              </a:rPr>
              <a:t>7.)  SWOT Analysis (cont.)</a:t>
            </a:r>
            <a:endParaRPr sz="2400" b="1" i="0" u="none" strike="noStrike" cap="none">
              <a:solidFill>
                <a:srgbClr val="46B0FA"/>
              </a:solidFill>
              <a:latin typeface="Times New Roman"/>
              <a:ea typeface="Times New Roman"/>
              <a:cs typeface="Times New Roman"/>
              <a:sym typeface="Times New Roman"/>
            </a:endParaRPr>
          </a:p>
        </p:txBody>
      </p:sp>
      <p:sp>
        <p:nvSpPr>
          <p:cNvPr id="131" name="Google Shape;131;p10"/>
          <p:cNvSpPr txBox="1"/>
          <p:nvPr/>
        </p:nvSpPr>
        <p:spPr>
          <a:xfrm>
            <a:off x="194250" y="625050"/>
            <a:ext cx="8755500" cy="4748400"/>
          </a:xfrm>
          <a:prstGeom prst="rect">
            <a:avLst/>
          </a:prstGeom>
          <a:noFill/>
          <a:ln>
            <a:noFill/>
          </a:ln>
        </p:spPr>
        <p:txBody>
          <a:bodyPr spcFirstLastPara="1" wrap="square" lIns="68575" tIns="34275" rIns="68575" bIns="34275" anchor="t" anchorCtr="0">
            <a:spAutoFit/>
          </a:bodyPr>
          <a:lstStyle/>
          <a:p>
            <a:pPr marL="0" marR="0" lvl="0" indent="0" algn="just" rtl="0">
              <a:lnSpc>
                <a:spcPct val="100000"/>
              </a:lnSpc>
              <a:spcBef>
                <a:spcPts val="0"/>
              </a:spcBef>
              <a:spcAft>
                <a:spcPts val="0"/>
              </a:spcAft>
              <a:buClr>
                <a:srgbClr val="000000"/>
              </a:buClr>
              <a:buSzPts val="1600"/>
              <a:buFont typeface="Arial"/>
              <a:buNone/>
            </a:pPr>
            <a:r>
              <a:rPr lang="en" sz="1600" b="1" i="0" u="sng" strike="noStrike" cap="none">
                <a:solidFill>
                  <a:schemeClr val="dk1"/>
                </a:solidFill>
                <a:latin typeface="Times New Roman"/>
                <a:ea typeface="Times New Roman"/>
                <a:cs typeface="Times New Roman"/>
                <a:sym typeface="Times New Roman"/>
              </a:rPr>
              <a:t>OPPORTUNITIES</a:t>
            </a:r>
            <a:endParaRPr sz="1600" b="1" i="0" u="sng"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600"/>
              <a:buFont typeface="Arial"/>
              <a:buNone/>
            </a:pPr>
            <a:endParaRPr sz="1600" b="1" i="0" u="sng" strike="noStrike" cap="none">
              <a:solidFill>
                <a:schemeClr val="dk1"/>
              </a:solidFill>
              <a:latin typeface="Times New Roman"/>
              <a:ea typeface="Times New Roman"/>
              <a:cs typeface="Times New Roman"/>
              <a:sym typeface="Times New Roman"/>
            </a:endParaRPr>
          </a:p>
          <a:p>
            <a:pPr marL="457200" marR="0" lvl="0" indent="-330200" algn="just" rtl="0">
              <a:lnSpc>
                <a:spcPct val="100000"/>
              </a:lnSpc>
              <a:spcBef>
                <a:spcPts val="0"/>
              </a:spcBef>
              <a:spcAft>
                <a:spcPts val="0"/>
              </a:spcAft>
              <a:buClr>
                <a:schemeClr val="dk1"/>
              </a:buClr>
              <a:buSzPts val="1600"/>
              <a:buFont typeface="Times New Roman"/>
              <a:buChar char="●"/>
            </a:pPr>
            <a:r>
              <a:rPr lang="en" sz="1600" b="0" i="0" u="none" strike="noStrike" cap="none">
                <a:solidFill>
                  <a:schemeClr val="dk1"/>
                </a:solidFill>
                <a:latin typeface="Times New Roman"/>
                <a:ea typeface="Times New Roman"/>
                <a:cs typeface="Times New Roman"/>
                <a:sym typeface="Times New Roman"/>
              </a:rPr>
              <a:t>Integration with Applications: Emotion recognition from speech has numerous applications in various domains such as healthcare, customer service, and entertainment. There is an opportunity to integrate hybrid CNN models into these applications to enhance user experiences and improve decision-making processes.</a:t>
            </a:r>
            <a:endParaRPr sz="1600" b="0" i="0" u="none" strike="noStrike" cap="none">
              <a:solidFill>
                <a:schemeClr val="dk1"/>
              </a:solidFill>
              <a:latin typeface="Times New Roman"/>
              <a:ea typeface="Times New Roman"/>
              <a:cs typeface="Times New Roman"/>
              <a:sym typeface="Times New Roman"/>
            </a:endParaRPr>
          </a:p>
          <a:p>
            <a:pPr marL="457200" marR="0" lvl="0" indent="-330200" algn="just" rtl="0">
              <a:lnSpc>
                <a:spcPct val="100000"/>
              </a:lnSpc>
              <a:spcBef>
                <a:spcPts val="0"/>
              </a:spcBef>
              <a:spcAft>
                <a:spcPts val="0"/>
              </a:spcAft>
              <a:buClr>
                <a:schemeClr val="dk1"/>
              </a:buClr>
              <a:buSzPts val="1600"/>
              <a:buFont typeface="Times New Roman"/>
              <a:buChar char="●"/>
            </a:pPr>
            <a:r>
              <a:rPr lang="en" sz="1600" b="0" i="0" u="none" strike="noStrike" cap="none">
                <a:solidFill>
                  <a:schemeClr val="dk1"/>
                </a:solidFill>
                <a:latin typeface="Times New Roman"/>
                <a:ea typeface="Times New Roman"/>
                <a:cs typeface="Times New Roman"/>
                <a:sym typeface="Times New Roman"/>
              </a:rPr>
              <a:t>Continuous Improvement: Ongoing advancements in deep learning techniques, hardware infrastructure, and availability of labeled datasets present opportunities for continuous improvement in emotion recognition performance.</a:t>
            </a:r>
            <a:endParaRPr sz="1600" b="0" i="0" u="none" strike="noStrike" cap="none">
              <a:solidFill>
                <a:schemeClr val="dk1"/>
              </a:solidFill>
              <a:latin typeface="Times New Roman"/>
              <a:ea typeface="Times New Roman"/>
              <a:cs typeface="Times New Roman"/>
              <a:sym typeface="Times New Roman"/>
            </a:endParaRPr>
          </a:p>
          <a:p>
            <a:pPr marL="45720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600"/>
              <a:buFont typeface="Arial"/>
              <a:buNone/>
            </a:pPr>
            <a:r>
              <a:rPr lang="en" sz="1600" b="1" i="0" u="sng" strike="noStrike" cap="none">
                <a:solidFill>
                  <a:schemeClr val="dk1"/>
                </a:solidFill>
                <a:latin typeface="Times New Roman"/>
                <a:ea typeface="Times New Roman"/>
                <a:cs typeface="Times New Roman"/>
                <a:sym typeface="Times New Roman"/>
              </a:rPr>
              <a:t>THREATS</a:t>
            </a:r>
            <a:endParaRPr sz="1600" b="1" i="0" u="sng"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Times New Roman"/>
              <a:ea typeface="Times New Roman"/>
              <a:cs typeface="Times New Roman"/>
              <a:sym typeface="Times New Roman"/>
            </a:endParaRPr>
          </a:p>
          <a:p>
            <a:pPr marL="457200" marR="0" lvl="0" indent="-330200" algn="just" rtl="0">
              <a:lnSpc>
                <a:spcPct val="100000"/>
              </a:lnSpc>
              <a:spcBef>
                <a:spcPts val="0"/>
              </a:spcBef>
              <a:spcAft>
                <a:spcPts val="0"/>
              </a:spcAft>
              <a:buClr>
                <a:schemeClr val="dk1"/>
              </a:buClr>
              <a:buSzPts val="1600"/>
              <a:buFont typeface="Times New Roman"/>
              <a:buChar char="●"/>
            </a:pPr>
            <a:r>
              <a:rPr lang="en" sz="1600" b="0" i="0" u="none" strike="noStrike" cap="none">
                <a:solidFill>
                  <a:schemeClr val="dk1"/>
                </a:solidFill>
                <a:latin typeface="Times New Roman"/>
                <a:ea typeface="Times New Roman"/>
                <a:cs typeface="Times New Roman"/>
                <a:sym typeface="Times New Roman"/>
              </a:rPr>
              <a:t>Competition: The field of emotion recognition from speech is highly competitive, with new methods and models being developed rapidly. Keeping up with the latest advancements and staying ahead of competitors poses a threat to the success of the project.</a:t>
            </a:r>
            <a:endParaRPr sz="1600" b="0" i="0" u="none" strike="noStrike" cap="none">
              <a:solidFill>
                <a:schemeClr val="dk1"/>
              </a:solidFill>
              <a:latin typeface="Times New Roman"/>
              <a:ea typeface="Times New Roman"/>
              <a:cs typeface="Times New Roman"/>
              <a:sym typeface="Times New Roman"/>
            </a:endParaRPr>
          </a:p>
          <a:p>
            <a:pPr marL="457200" marR="0" lvl="0" indent="-330200" algn="just" rtl="0">
              <a:lnSpc>
                <a:spcPct val="100000"/>
              </a:lnSpc>
              <a:spcBef>
                <a:spcPts val="0"/>
              </a:spcBef>
              <a:spcAft>
                <a:spcPts val="0"/>
              </a:spcAft>
              <a:buClr>
                <a:schemeClr val="dk1"/>
              </a:buClr>
              <a:buSzPts val="1600"/>
              <a:buFont typeface="Times New Roman"/>
              <a:buChar char="●"/>
            </a:pPr>
            <a:r>
              <a:rPr lang="en" sz="1600" b="0" i="0" u="none" strike="noStrike" cap="none">
                <a:solidFill>
                  <a:schemeClr val="dk1"/>
                </a:solidFill>
                <a:latin typeface="Times New Roman"/>
                <a:ea typeface="Times New Roman"/>
                <a:cs typeface="Times New Roman"/>
                <a:sym typeface="Times New Roman"/>
              </a:rPr>
              <a:t>Privacy and Ethical Concerns: Emotion recognition technology raises privacy and ethical concerns related to data collection, consent, and potential misuse of emotional information.</a:t>
            </a:r>
            <a:endParaRPr sz="16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endParaRPr sz="1600" b="1" i="0" u="sng"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600"/>
              <a:buFont typeface="Arial"/>
              <a:buNone/>
            </a:pPr>
            <a:endParaRPr sz="1600" b="1" i="0" u="sng"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1"/>
          <p:cNvSpPr txBox="1"/>
          <p:nvPr/>
        </p:nvSpPr>
        <p:spPr>
          <a:xfrm>
            <a:off x="244445" y="186469"/>
            <a:ext cx="5647772" cy="438551"/>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46B0FA"/>
                </a:solidFill>
                <a:latin typeface="Times New Roman"/>
                <a:ea typeface="Times New Roman"/>
                <a:cs typeface="Times New Roman"/>
                <a:sym typeface="Times New Roman"/>
              </a:rPr>
              <a:t>8.) Application of the Project</a:t>
            </a:r>
            <a:endParaRPr sz="2400" b="1" i="0" u="none" strike="noStrike" cap="none">
              <a:solidFill>
                <a:srgbClr val="46B0FA"/>
              </a:solidFill>
              <a:latin typeface="Times New Roman"/>
              <a:ea typeface="Times New Roman"/>
              <a:cs typeface="Times New Roman"/>
              <a:sym typeface="Times New Roman"/>
            </a:endParaRPr>
          </a:p>
        </p:txBody>
      </p:sp>
      <p:sp>
        <p:nvSpPr>
          <p:cNvPr id="137" name="Google Shape;137;p11"/>
          <p:cNvSpPr txBox="1"/>
          <p:nvPr/>
        </p:nvSpPr>
        <p:spPr>
          <a:xfrm>
            <a:off x="520100" y="899425"/>
            <a:ext cx="8115000" cy="3156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rgbClr val="000000"/>
              </a:solidFill>
              <a:latin typeface="Times New Roman"/>
              <a:ea typeface="Times New Roman"/>
              <a:cs typeface="Times New Roman"/>
              <a:sym typeface="Times New Roman"/>
            </a:endParaRPr>
          </a:p>
        </p:txBody>
      </p:sp>
      <p:sp>
        <p:nvSpPr>
          <p:cNvPr id="138" name="Google Shape;138;p11"/>
          <p:cNvSpPr txBox="1"/>
          <p:nvPr/>
        </p:nvSpPr>
        <p:spPr>
          <a:xfrm>
            <a:off x="199500" y="759060"/>
            <a:ext cx="8745000" cy="41397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00000"/>
              </a:lnSpc>
              <a:spcBef>
                <a:spcPts val="0"/>
              </a:spcBef>
              <a:spcAft>
                <a:spcPts val="0"/>
              </a:spcAft>
              <a:buClr>
                <a:srgbClr val="000000"/>
              </a:buClr>
              <a:buSzPts val="1600"/>
              <a:buFont typeface="Times New Roman"/>
              <a:buChar char="●"/>
            </a:pPr>
            <a:r>
              <a:rPr lang="en" sz="1600" b="1" i="0" u="none" strike="noStrike" cap="none" dirty="0">
                <a:solidFill>
                  <a:srgbClr val="000000"/>
                </a:solidFill>
                <a:latin typeface="Times New Roman"/>
                <a:ea typeface="Times New Roman"/>
                <a:cs typeface="Times New Roman"/>
                <a:sym typeface="Times New Roman"/>
              </a:rPr>
              <a:t>Customer Service and Support:</a:t>
            </a:r>
            <a:r>
              <a:rPr lang="en" sz="1600" b="0" i="0" u="none" strike="noStrike" cap="none" dirty="0">
                <a:solidFill>
                  <a:srgbClr val="000000"/>
                </a:solidFill>
                <a:latin typeface="Times New Roman"/>
                <a:ea typeface="Times New Roman"/>
                <a:cs typeface="Times New Roman"/>
                <a:sym typeface="Times New Roman"/>
              </a:rPr>
              <a:t> Companies can use emotion detection to analyze customer calls and gauge customer satisfaction levels in real-time. This information can help improve customer service strategies and identify areas for improvement.</a:t>
            </a:r>
            <a:endParaRPr sz="1600" b="0" i="0" u="none" strike="noStrike" cap="none" dirty="0">
              <a:solidFill>
                <a:srgbClr val="000000"/>
              </a:solidFill>
              <a:latin typeface="Times New Roman"/>
              <a:ea typeface="Times New Roman"/>
              <a:cs typeface="Times New Roman"/>
              <a:sym typeface="Times New Roman"/>
            </a:endParaRPr>
          </a:p>
          <a:p>
            <a:pPr marL="457200" marR="0" lvl="0" indent="-330200" algn="l" rtl="0">
              <a:lnSpc>
                <a:spcPct val="100000"/>
              </a:lnSpc>
              <a:spcBef>
                <a:spcPts val="0"/>
              </a:spcBef>
              <a:spcAft>
                <a:spcPts val="0"/>
              </a:spcAft>
              <a:buClr>
                <a:srgbClr val="000000"/>
              </a:buClr>
              <a:buSzPts val="1600"/>
              <a:buFont typeface="Times New Roman"/>
              <a:buChar char="●"/>
            </a:pPr>
            <a:r>
              <a:rPr lang="en" sz="1600" b="1" i="0" u="none" strike="noStrike" cap="none" dirty="0">
                <a:solidFill>
                  <a:srgbClr val="000000"/>
                </a:solidFill>
                <a:latin typeface="Times New Roman"/>
                <a:ea typeface="Times New Roman"/>
                <a:cs typeface="Times New Roman"/>
                <a:sym typeface="Times New Roman"/>
              </a:rPr>
              <a:t>Healthcare:</a:t>
            </a:r>
            <a:r>
              <a:rPr lang="en" sz="1600" b="0" i="0" u="none" strike="noStrike" cap="none" dirty="0">
                <a:solidFill>
                  <a:srgbClr val="000000"/>
                </a:solidFill>
                <a:latin typeface="Times New Roman"/>
                <a:ea typeface="Times New Roman"/>
                <a:cs typeface="Times New Roman"/>
                <a:sym typeface="Times New Roman"/>
              </a:rPr>
              <a:t> Emotion detection from speech can assist healthcare professionals in assessing patients' emotional states remotely. It can be particularly useful in mental health monitoring, where subtle changes in speech patterns may indicate changes in emotional well-being.</a:t>
            </a:r>
            <a:endParaRPr sz="1600" b="0" i="0" u="none" strike="noStrike" cap="none" dirty="0">
              <a:solidFill>
                <a:srgbClr val="000000"/>
              </a:solidFill>
              <a:latin typeface="Times New Roman"/>
              <a:ea typeface="Times New Roman"/>
              <a:cs typeface="Times New Roman"/>
              <a:sym typeface="Times New Roman"/>
            </a:endParaRPr>
          </a:p>
          <a:p>
            <a:pPr marL="457200" marR="0" lvl="0" indent="-330200" algn="l" rtl="0">
              <a:lnSpc>
                <a:spcPct val="100000"/>
              </a:lnSpc>
              <a:spcBef>
                <a:spcPts val="0"/>
              </a:spcBef>
              <a:spcAft>
                <a:spcPts val="0"/>
              </a:spcAft>
              <a:buClr>
                <a:srgbClr val="000000"/>
              </a:buClr>
              <a:buSzPts val="1600"/>
              <a:buFont typeface="Times New Roman"/>
              <a:buChar char="●"/>
            </a:pPr>
            <a:r>
              <a:rPr lang="en" sz="1600" b="1" i="0" u="none" strike="noStrike" cap="none" dirty="0">
                <a:solidFill>
                  <a:srgbClr val="000000"/>
                </a:solidFill>
                <a:latin typeface="Times New Roman"/>
                <a:ea typeface="Times New Roman"/>
                <a:cs typeface="Times New Roman"/>
                <a:sym typeface="Times New Roman"/>
              </a:rPr>
              <a:t>Education:</a:t>
            </a:r>
            <a:r>
              <a:rPr lang="en" sz="1600" b="0" i="0" u="none" strike="noStrike" cap="none" dirty="0">
                <a:solidFill>
                  <a:srgbClr val="000000"/>
                </a:solidFill>
                <a:latin typeface="Times New Roman"/>
                <a:ea typeface="Times New Roman"/>
                <a:cs typeface="Times New Roman"/>
                <a:sym typeface="Times New Roman"/>
              </a:rPr>
              <a:t> Emotion recognition technology can be integrated into educational platforms to provide personalized learning experiences. By analyzing students' speech during online lectures or tutoring sessions, educators can adapt teaching methods to better suit individual learning styles and emotional needs.</a:t>
            </a:r>
            <a:endParaRPr sz="1600" b="0" i="0" u="none" strike="noStrike" cap="none" dirty="0">
              <a:solidFill>
                <a:srgbClr val="000000"/>
              </a:solidFill>
              <a:latin typeface="Times New Roman"/>
              <a:ea typeface="Times New Roman"/>
              <a:cs typeface="Times New Roman"/>
              <a:sym typeface="Times New Roman"/>
            </a:endParaRPr>
          </a:p>
          <a:p>
            <a:pPr marL="457200" marR="0" lvl="0" indent="-330200" algn="l" rtl="0">
              <a:lnSpc>
                <a:spcPct val="100000"/>
              </a:lnSpc>
              <a:spcBef>
                <a:spcPts val="0"/>
              </a:spcBef>
              <a:spcAft>
                <a:spcPts val="0"/>
              </a:spcAft>
              <a:buClr>
                <a:srgbClr val="000000"/>
              </a:buClr>
              <a:buSzPts val="1600"/>
              <a:buFont typeface="Times New Roman"/>
              <a:buChar char="●"/>
            </a:pPr>
            <a:r>
              <a:rPr lang="en" sz="1600" b="1" i="0" u="none" strike="noStrike" cap="none" dirty="0">
                <a:solidFill>
                  <a:srgbClr val="000000"/>
                </a:solidFill>
                <a:latin typeface="Times New Roman"/>
                <a:ea typeface="Times New Roman"/>
                <a:cs typeface="Times New Roman"/>
                <a:sym typeface="Times New Roman"/>
              </a:rPr>
              <a:t>Market Research: </a:t>
            </a:r>
            <a:r>
              <a:rPr lang="en" sz="1600" b="0" i="0" u="none" strike="noStrike" cap="none" dirty="0">
                <a:solidFill>
                  <a:srgbClr val="000000"/>
                </a:solidFill>
                <a:latin typeface="Times New Roman"/>
                <a:ea typeface="Times New Roman"/>
                <a:cs typeface="Times New Roman"/>
                <a:sym typeface="Times New Roman"/>
              </a:rPr>
              <a:t>Companies can use emotion detection to analyze consumer feedback from surveys, focus groups, or social media posts. Understanding customers' emotional responses to products or advertisements can inform marketing strategies and product development decisions.</a:t>
            </a:r>
            <a:endParaRPr sz="1600" b="0" i="0" u="none" strike="noStrike" cap="none" dirty="0">
              <a:solidFill>
                <a:srgbClr val="000000"/>
              </a:solidFill>
              <a:latin typeface="Times New Roman"/>
              <a:ea typeface="Times New Roman"/>
              <a:cs typeface="Times New Roman"/>
              <a:sym typeface="Times New Roman"/>
            </a:endParaRPr>
          </a:p>
          <a:p>
            <a:pPr marL="457200" marR="0" lvl="0" indent="-330200" algn="l" rtl="0">
              <a:lnSpc>
                <a:spcPct val="100000"/>
              </a:lnSpc>
              <a:spcBef>
                <a:spcPts val="0"/>
              </a:spcBef>
              <a:spcAft>
                <a:spcPts val="0"/>
              </a:spcAft>
              <a:buClr>
                <a:srgbClr val="000000"/>
              </a:buClr>
              <a:buSzPts val="1600"/>
              <a:buFont typeface="Times New Roman"/>
              <a:buChar char="●"/>
            </a:pPr>
            <a:r>
              <a:rPr lang="en" sz="1600" b="1" i="0" u="none" strike="noStrike" cap="none" dirty="0">
                <a:solidFill>
                  <a:srgbClr val="000000"/>
                </a:solidFill>
                <a:latin typeface="Times New Roman"/>
                <a:ea typeface="Times New Roman"/>
                <a:cs typeface="Times New Roman"/>
                <a:sym typeface="Times New Roman"/>
              </a:rPr>
              <a:t>Call Center Optimization:</a:t>
            </a:r>
            <a:r>
              <a:rPr lang="en" sz="1600" b="0" i="0" u="none" strike="noStrike" cap="none" dirty="0">
                <a:solidFill>
                  <a:srgbClr val="000000"/>
                </a:solidFill>
                <a:latin typeface="Times New Roman"/>
                <a:ea typeface="Times New Roman"/>
                <a:cs typeface="Times New Roman"/>
                <a:sym typeface="Times New Roman"/>
              </a:rPr>
              <a:t> Call centers can use emotion detection to categorize incoming calls based on customers' emotional states and prioritize them accordingly. This can help streamline call handling processes and improve overall customer experience.</a:t>
            </a:r>
            <a:endParaRPr sz="16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2"/>
          <p:cNvSpPr txBox="1"/>
          <p:nvPr/>
        </p:nvSpPr>
        <p:spPr>
          <a:xfrm>
            <a:off x="244445" y="186469"/>
            <a:ext cx="5647772" cy="438581"/>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46B0FA"/>
                </a:solidFill>
                <a:latin typeface="Times New Roman"/>
                <a:ea typeface="Times New Roman"/>
                <a:cs typeface="Times New Roman"/>
                <a:sym typeface="Times New Roman"/>
              </a:rPr>
              <a:t>9.) References</a:t>
            </a:r>
            <a:endParaRPr sz="1100" b="0" i="0" u="none" strike="noStrike" cap="none">
              <a:solidFill>
                <a:srgbClr val="000000"/>
              </a:solidFill>
              <a:latin typeface="Times New Roman"/>
              <a:ea typeface="Times New Roman"/>
              <a:cs typeface="Times New Roman"/>
              <a:sym typeface="Times New Roman"/>
            </a:endParaRPr>
          </a:p>
        </p:txBody>
      </p:sp>
      <p:sp>
        <p:nvSpPr>
          <p:cNvPr id="144" name="Google Shape;144;p12"/>
          <p:cNvSpPr txBox="1"/>
          <p:nvPr/>
        </p:nvSpPr>
        <p:spPr>
          <a:xfrm>
            <a:off x="495081" y="1207204"/>
            <a:ext cx="7515900" cy="315600"/>
          </a:xfrm>
          <a:prstGeom prst="rect">
            <a:avLst/>
          </a:prstGeom>
          <a:noFill/>
          <a:ln>
            <a:noFill/>
          </a:ln>
        </p:spPr>
        <p:txBody>
          <a:bodyPr spcFirstLastPara="1" wrap="square" lIns="68575" tIns="34275" rIns="68575" bIns="34275" anchor="t" anchorCtr="0">
            <a:spAutoFit/>
          </a:bodyPr>
          <a:lstStyle/>
          <a:p>
            <a:pPr marL="0" marR="0" lvl="0" indent="0" algn="l" rtl="0">
              <a:lnSpc>
                <a:spcPct val="114999"/>
              </a:lnSpc>
              <a:spcBef>
                <a:spcPts val="0"/>
              </a:spcBef>
              <a:spcAft>
                <a:spcPts val="0"/>
              </a:spcAft>
              <a:buClr>
                <a:srgbClr val="000000"/>
              </a:buClr>
              <a:buSzPts val="1600"/>
              <a:buFont typeface="Arial"/>
              <a:buNone/>
            </a:pPr>
            <a:endParaRPr sz="1600" b="0" i="0" u="none" strike="noStrike" cap="none">
              <a:solidFill>
                <a:schemeClr val="dk1"/>
              </a:solidFill>
              <a:latin typeface="Times New Roman"/>
              <a:ea typeface="Times New Roman"/>
              <a:cs typeface="Times New Roman"/>
              <a:sym typeface="Times New Roman"/>
            </a:endParaRPr>
          </a:p>
        </p:txBody>
      </p:sp>
      <p:sp>
        <p:nvSpPr>
          <p:cNvPr id="145" name="Google Shape;145;p12"/>
          <p:cNvSpPr txBox="1"/>
          <p:nvPr/>
        </p:nvSpPr>
        <p:spPr>
          <a:xfrm>
            <a:off x="168450" y="1042441"/>
            <a:ext cx="8807100" cy="38601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00000"/>
              </a:lnSpc>
              <a:spcBef>
                <a:spcPts val="0"/>
              </a:spcBef>
              <a:spcAft>
                <a:spcPts val="0"/>
              </a:spcAft>
              <a:buClr>
                <a:schemeClr val="dk1"/>
              </a:buClr>
              <a:buSzPts val="1600"/>
              <a:buFont typeface="Times New Roman"/>
              <a:buAutoNum type="arabicPeriod"/>
            </a:pPr>
            <a:r>
              <a:rPr lang="en" sz="1600" b="0" i="0" u="none" strike="noStrike" cap="none" dirty="0">
                <a:solidFill>
                  <a:schemeClr val="dk1"/>
                </a:solidFill>
                <a:latin typeface="Times New Roman"/>
                <a:ea typeface="Times New Roman"/>
                <a:cs typeface="Times New Roman"/>
                <a:sym typeface="Times New Roman"/>
              </a:rPr>
              <a:t>K. He, X. Zhang, S. Ren, and J. Sun, “Spatial pyramid pooling in deep convolutional networks for visual recognition,” in Proceedings of the 13th European Conference on Computer Vision, pp. 346–3610, Springer, Zurich, Switzerland, September 2014.</a:t>
            </a:r>
            <a:endParaRPr sz="1600" b="0" i="0" u="none" strike="noStrike" cap="none" dirty="0">
              <a:solidFill>
                <a:schemeClr val="dk1"/>
              </a:solidFill>
              <a:latin typeface="Times New Roman"/>
              <a:ea typeface="Times New Roman"/>
              <a:cs typeface="Times New Roman"/>
              <a:sym typeface="Times New Roman"/>
            </a:endParaRPr>
          </a:p>
          <a:p>
            <a:pPr marL="457200" marR="0" lvl="0" indent="-330200" algn="l" rtl="0">
              <a:lnSpc>
                <a:spcPct val="100000"/>
              </a:lnSpc>
              <a:spcBef>
                <a:spcPts val="0"/>
              </a:spcBef>
              <a:spcAft>
                <a:spcPts val="0"/>
              </a:spcAft>
              <a:buClr>
                <a:schemeClr val="dk1"/>
              </a:buClr>
              <a:buSzPts val="1600"/>
              <a:buFont typeface="Times New Roman"/>
              <a:buAutoNum type="arabicPeriod"/>
            </a:pPr>
            <a:r>
              <a:rPr lang="en" sz="1600" b="0" i="0" u="none" strike="noStrike" cap="none" dirty="0">
                <a:solidFill>
                  <a:schemeClr val="dk1"/>
                </a:solidFill>
                <a:latin typeface="Times New Roman"/>
                <a:ea typeface="Times New Roman"/>
                <a:cs typeface="Times New Roman"/>
                <a:sym typeface="Times New Roman"/>
              </a:rPr>
              <a:t>K. Han, D. Yu, and I. Tashev, “Speech emotion recognition using deep neural network and extreme learning machine,” in Proceedings of the 15th Annual Conference of the International Speech Communication Association Interspeech, pp. 223–227, Singapore, September 2014.</a:t>
            </a:r>
            <a:endParaRPr sz="1600" b="0" i="0" u="none" strike="noStrike" cap="none" dirty="0">
              <a:solidFill>
                <a:schemeClr val="dk1"/>
              </a:solidFill>
              <a:latin typeface="Times New Roman"/>
              <a:ea typeface="Times New Roman"/>
              <a:cs typeface="Times New Roman"/>
              <a:sym typeface="Times New Roman"/>
            </a:endParaRPr>
          </a:p>
          <a:p>
            <a:pPr marL="457200" marR="0" lvl="0" indent="-330200" algn="l" rtl="0">
              <a:lnSpc>
                <a:spcPct val="100000"/>
              </a:lnSpc>
              <a:spcBef>
                <a:spcPts val="0"/>
              </a:spcBef>
              <a:spcAft>
                <a:spcPts val="0"/>
              </a:spcAft>
              <a:buClr>
                <a:schemeClr val="dk1"/>
              </a:buClr>
              <a:buSzPts val="1600"/>
              <a:buFont typeface="Times New Roman"/>
              <a:buAutoNum type="arabicPeriod"/>
            </a:pPr>
            <a:r>
              <a:rPr lang="en" sz="1600" b="0" i="0" u="none" strike="noStrike" cap="none" dirty="0">
                <a:solidFill>
                  <a:schemeClr val="dk1"/>
                </a:solidFill>
                <a:latin typeface="Times New Roman"/>
                <a:ea typeface="Times New Roman"/>
                <a:cs typeface="Times New Roman"/>
                <a:sym typeface="Times New Roman"/>
              </a:rPr>
              <a:t>Y. LeCun, Y. Bengio, and G. Hinton, “Deep learning,” Nature , vol. 521, no. 7553, pp. 436–444, 2015.</a:t>
            </a:r>
            <a:endParaRPr sz="1600" b="0" i="0" u="none" strike="noStrike" cap="none" dirty="0">
              <a:solidFill>
                <a:schemeClr val="dk1"/>
              </a:solidFill>
              <a:latin typeface="Times New Roman"/>
              <a:ea typeface="Times New Roman"/>
              <a:cs typeface="Times New Roman"/>
              <a:sym typeface="Times New Roman"/>
            </a:endParaRPr>
          </a:p>
          <a:p>
            <a:pPr marL="457200" marR="0" lvl="0" indent="-330200" algn="l" rtl="0">
              <a:lnSpc>
                <a:spcPct val="100000"/>
              </a:lnSpc>
              <a:spcBef>
                <a:spcPts val="0"/>
              </a:spcBef>
              <a:spcAft>
                <a:spcPts val="0"/>
              </a:spcAft>
              <a:buClr>
                <a:schemeClr val="dk1"/>
              </a:buClr>
              <a:buSzPts val="1600"/>
              <a:buFont typeface="Times New Roman"/>
              <a:buAutoNum type="arabicPeriod"/>
            </a:pPr>
            <a:r>
              <a:rPr lang="en" sz="1600" b="0" i="0" u="none" strike="noStrike" cap="none" dirty="0">
                <a:solidFill>
                  <a:schemeClr val="dk1"/>
                </a:solidFill>
                <a:latin typeface="Times New Roman"/>
                <a:ea typeface="Times New Roman"/>
                <a:cs typeface="Times New Roman"/>
                <a:sym typeface="Times New Roman"/>
              </a:rPr>
              <a:t>. Huang, Y. Li, J. Tao, Z. Lian, M. Niu, and J. Yi, “Speech emotion recognition using semi-supervised learning with ladder networks. First asian conference on affective computing and intelligent interaction (ACII asia),” IEEE Deep Learning Approaches for Speech Emotion Recognition, vol. 289, pp. 1–5, 2018.</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3"/>
          <p:cNvSpPr txBox="1"/>
          <p:nvPr/>
        </p:nvSpPr>
        <p:spPr>
          <a:xfrm>
            <a:off x="244445" y="186469"/>
            <a:ext cx="5647772" cy="438551"/>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46B0FA"/>
                </a:solidFill>
                <a:latin typeface="Times New Roman"/>
                <a:ea typeface="Times New Roman"/>
                <a:cs typeface="Times New Roman"/>
                <a:sym typeface="Times New Roman"/>
              </a:rPr>
              <a:t>10.) Screenshots</a:t>
            </a:r>
            <a:endParaRPr sz="1100" b="0" i="0" u="none" strike="noStrike" cap="none">
              <a:solidFill>
                <a:srgbClr val="000000"/>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B4D2E96C-E08B-4544-9772-3EF4EDF2C982}"/>
              </a:ext>
            </a:extLst>
          </p:cNvPr>
          <p:cNvPicPr>
            <a:picLocks noChangeAspect="1"/>
          </p:cNvPicPr>
          <p:nvPr/>
        </p:nvPicPr>
        <p:blipFill>
          <a:blip r:embed="rId3"/>
          <a:stretch>
            <a:fillRect/>
          </a:stretch>
        </p:blipFill>
        <p:spPr>
          <a:xfrm>
            <a:off x="1212111" y="730102"/>
            <a:ext cx="6393711" cy="41474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4"/>
          <p:cNvSpPr txBox="1"/>
          <p:nvPr/>
        </p:nvSpPr>
        <p:spPr>
          <a:xfrm>
            <a:off x="244445" y="186469"/>
            <a:ext cx="5647772" cy="438551"/>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46B0FA"/>
                </a:solidFill>
                <a:latin typeface="Times New Roman"/>
                <a:ea typeface="Times New Roman"/>
                <a:cs typeface="Times New Roman"/>
                <a:sym typeface="Times New Roman"/>
              </a:rPr>
              <a:t>10.) Screenshots (cont.)</a:t>
            </a:r>
            <a:endParaRPr sz="1100" b="0" i="0" u="none" strike="noStrike" cap="none">
              <a:solidFill>
                <a:srgbClr val="000000"/>
              </a:solidFill>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5BA108ED-0D41-419F-8B33-2AAB22EB54BE}"/>
              </a:ext>
            </a:extLst>
          </p:cNvPr>
          <p:cNvPicPr>
            <a:picLocks noChangeAspect="1"/>
          </p:cNvPicPr>
          <p:nvPr/>
        </p:nvPicPr>
        <p:blipFill>
          <a:blip r:embed="rId3"/>
          <a:stretch>
            <a:fillRect/>
          </a:stretch>
        </p:blipFill>
        <p:spPr>
          <a:xfrm>
            <a:off x="1552354" y="823437"/>
            <a:ext cx="6522435" cy="3061196"/>
          </a:xfrm>
          <a:prstGeom prst="rect">
            <a:avLst/>
          </a:prstGeom>
        </p:spPr>
      </p:pic>
      <p:sp>
        <p:nvSpPr>
          <p:cNvPr id="3" name="TextBox 2">
            <a:extLst>
              <a:ext uri="{FF2B5EF4-FFF2-40B4-BE49-F238E27FC236}">
                <a16:creationId xmlns:a16="http://schemas.microsoft.com/office/drawing/2014/main" id="{44AB059E-64E7-424C-B754-2361BA44B736}"/>
              </a:ext>
            </a:extLst>
          </p:cNvPr>
          <p:cNvSpPr txBox="1"/>
          <p:nvPr/>
        </p:nvSpPr>
        <p:spPr>
          <a:xfrm>
            <a:off x="1552354" y="3986909"/>
            <a:ext cx="6960781" cy="307777"/>
          </a:xfrm>
          <a:prstGeom prst="rect">
            <a:avLst/>
          </a:prstGeom>
          <a:noFill/>
        </p:spPr>
        <p:txBody>
          <a:bodyPr wrap="square" rtlCol="0">
            <a:spAutoFit/>
          </a:bodyPr>
          <a:lstStyle/>
          <a:p>
            <a:r>
              <a:rPr lang="en-US" dirty="0"/>
              <a:t>(Made a GUI which takes audio.wav as input and predicts its emotion as output)</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5"/>
          <p:cNvSpPr txBox="1"/>
          <p:nvPr/>
        </p:nvSpPr>
        <p:spPr>
          <a:xfrm>
            <a:off x="1421471" y="2701122"/>
            <a:ext cx="6301059" cy="900247"/>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 sz="5400" b="1" i="0" u="none" strike="noStrike" cap="none">
                <a:solidFill>
                  <a:srgbClr val="46B0FA"/>
                </a:solidFill>
                <a:latin typeface="Times New Roman"/>
                <a:ea typeface="Times New Roman"/>
                <a:cs typeface="Times New Roman"/>
                <a:sym typeface="Times New Roman"/>
              </a:rPr>
              <a:t>Thank You</a:t>
            </a:r>
            <a:endParaRPr sz="5400" b="1" i="0" u="none" strike="noStrike" cap="none">
              <a:solidFill>
                <a:srgbClr val="46B0FA"/>
              </a:solidFill>
              <a:latin typeface="Times New Roman"/>
              <a:ea typeface="Times New Roman"/>
              <a:cs typeface="Times New Roman"/>
              <a:sym typeface="Times New Roman"/>
            </a:endParaRPr>
          </a:p>
        </p:txBody>
      </p:sp>
      <p:sp>
        <p:nvSpPr>
          <p:cNvPr id="163" name="Google Shape;163;p15"/>
          <p:cNvSpPr/>
          <p:nvPr/>
        </p:nvSpPr>
        <p:spPr>
          <a:xfrm>
            <a:off x="8001000" y="112853"/>
            <a:ext cx="1035935" cy="51218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164" name="Google Shape;164;p15" descr="A picture containing text, clipart&#10;&#10;Description automatically generated"/>
          <p:cNvPicPr preferRelativeResize="0"/>
          <p:nvPr/>
        </p:nvPicPr>
        <p:blipFill rotWithShape="1">
          <a:blip r:embed="rId3">
            <a:alphaModFix/>
          </a:blip>
          <a:srcRect/>
          <a:stretch/>
        </p:blipFill>
        <p:spPr>
          <a:xfrm>
            <a:off x="2994660" y="1282490"/>
            <a:ext cx="3154680" cy="13551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2"/>
          <p:cNvSpPr txBox="1"/>
          <p:nvPr/>
        </p:nvSpPr>
        <p:spPr>
          <a:xfrm>
            <a:off x="244445" y="186469"/>
            <a:ext cx="5647772" cy="438581"/>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46B0FA"/>
                </a:solidFill>
                <a:latin typeface="Times New Roman"/>
                <a:ea typeface="Times New Roman"/>
                <a:cs typeface="Times New Roman"/>
                <a:sym typeface="Times New Roman"/>
              </a:rPr>
              <a:t>Content</a:t>
            </a:r>
            <a:endParaRPr sz="2400" b="1" i="0" u="none" strike="noStrike" cap="none">
              <a:solidFill>
                <a:srgbClr val="46B0FA"/>
              </a:solidFill>
              <a:latin typeface="Times New Roman"/>
              <a:ea typeface="Times New Roman"/>
              <a:cs typeface="Times New Roman"/>
              <a:sym typeface="Times New Roman"/>
            </a:endParaRPr>
          </a:p>
        </p:txBody>
      </p:sp>
      <p:sp>
        <p:nvSpPr>
          <p:cNvPr id="80" name="Google Shape;80;p2"/>
          <p:cNvSpPr txBox="1"/>
          <p:nvPr/>
        </p:nvSpPr>
        <p:spPr>
          <a:xfrm>
            <a:off x="415739" y="1131946"/>
            <a:ext cx="3487783" cy="2777653"/>
          </a:xfrm>
          <a:prstGeom prst="rect">
            <a:avLst/>
          </a:prstGeom>
          <a:noFill/>
          <a:ln>
            <a:noFill/>
          </a:ln>
        </p:spPr>
        <p:txBody>
          <a:bodyPr spcFirstLastPara="1" wrap="square" lIns="68575" tIns="34275" rIns="68575" bIns="34275" anchor="t" anchorCtr="0">
            <a:spAutoFit/>
          </a:bodyPr>
          <a:lstStyle/>
          <a:p>
            <a:pPr marL="342900" marR="0" lvl="0" indent="-336550" algn="l" rtl="0">
              <a:lnSpc>
                <a:spcPct val="100000"/>
              </a:lnSpc>
              <a:spcBef>
                <a:spcPts val="0"/>
              </a:spcBef>
              <a:spcAft>
                <a:spcPts val="0"/>
              </a:spcAft>
              <a:buClr>
                <a:schemeClr val="dk1"/>
              </a:buClr>
              <a:buSzPts val="1500"/>
              <a:buFont typeface="Calibri"/>
              <a:buAutoNum type="arabicPeriod"/>
            </a:pPr>
            <a:r>
              <a:rPr lang="en" sz="1600" b="0" i="0" u="none" strike="noStrike" cap="none">
                <a:solidFill>
                  <a:schemeClr val="dk1"/>
                </a:solidFill>
                <a:latin typeface="Times New Roman"/>
                <a:ea typeface="Times New Roman"/>
                <a:cs typeface="Times New Roman"/>
                <a:sym typeface="Times New Roman"/>
              </a:rPr>
              <a:t>Introduction</a:t>
            </a:r>
            <a:endParaRPr sz="1600" b="0" i="0" u="none" strike="noStrike" cap="none">
              <a:solidFill>
                <a:schemeClr val="dk1"/>
              </a:solidFill>
              <a:latin typeface="Times New Roman"/>
              <a:ea typeface="Times New Roman"/>
              <a:cs typeface="Times New Roman"/>
              <a:sym typeface="Times New Roman"/>
            </a:endParaRPr>
          </a:p>
          <a:p>
            <a:pPr marL="342900" marR="0" lvl="0" indent="-336550" algn="l" rtl="0">
              <a:lnSpc>
                <a:spcPct val="100000"/>
              </a:lnSpc>
              <a:spcBef>
                <a:spcPts val="0"/>
              </a:spcBef>
              <a:spcAft>
                <a:spcPts val="0"/>
              </a:spcAft>
              <a:buClr>
                <a:schemeClr val="dk1"/>
              </a:buClr>
              <a:buSzPts val="1500"/>
              <a:buFont typeface="Calibri"/>
              <a:buAutoNum type="arabicPeriod"/>
            </a:pPr>
            <a:r>
              <a:rPr lang="en" sz="1600" b="0" i="0" u="none" strike="noStrike" cap="none">
                <a:solidFill>
                  <a:schemeClr val="dk1"/>
                </a:solidFill>
                <a:latin typeface="Times New Roman"/>
                <a:ea typeface="Times New Roman"/>
                <a:cs typeface="Times New Roman"/>
                <a:sym typeface="Times New Roman"/>
              </a:rPr>
              <a:t>Problem Statement</a:t>
            </a:r>
            <a:endParaRPr sz="1600" b="0" i="0" u="none" strike="noStrike" cap="none">
              <a:solidFill>
                <a:schemeClr val="dk1"/>
              </a:solidFill>
              <a:latin typeface="Times New Roman"/>
              <a:ea typeface="Times New Roman"/>
              <a:cs typeface="Times New Roman"/>
              <a:sym typeface="Times New Roman"/>
            </a:endParaRPr>
          </a:p>
          <a:p>
            <a:pPr marL="342900" marR="0" lvl="0" indent="-336550" algn="l" rtl="0">
              <a:lnSpc>
                <a:spcPct val="100000"/>
              </a:lnSpc>
              <a:spcBef>
                <a:spcPts val="0"/>
              </a:spcBef>
              <a:spcAft>
                <a:spcPts val="0"/>
              </a:spcAft>
              <a:buClr>
                <a:schemeClr val="dk1"/>
              </a:buClr>
              <a:buSzPts val="1500"/>
              <a:buFont typeface="Calibri"/>
              <a:buAutoNum type="arabicPeriod"/>
            </a:pPr>
            <a:r>
              <a:rPr lang="en" sz="1600" b="0" i="0" u="none" strike="noStrike" cap="none">
                <a:solidFill>
                  <a:schemeClr val="dk1"/>
                </a:solidFill>
                <a:latin typeface="Times New Roman"/>
                <a:ea typeface="Times New Roman"/>
                <a:cs typeface="Times New Roman"/>
                <a:sym typeface="Times New Roman"/>
              </a:rPr>
              <a:t>Motivation</a:t>
            </a:r>
            <a:endParaRPr sz="1600" b="0" i="0" u="none" strike="noStrike" cap="none">
              <a:solidFill>
                <a:schemeClr val="dk1"/>
              </a:solidFill>
              <a:latin typeface="Times New Roman"/>
              <a:ea typeface="Times New Roman"/>
              <a:cs typeface="Times New Roman"/>
              <a:sym typeface="Times New Roman"/>
            </a:endParaRPr>
          </a:p>
          <a:p>
            <a:pPr marL="342900" marR="0" lvl="0" indent="-336550" algn="l" rtl="0">
              <a:lnSpc>
                <a:spcPct val="100000"/>
              </a:lnSpc>
              <a:spcBef>
                <a:spcPts val="0"/>
              </a:spcBef>
              <a:spcAft>
                <a:spcPts val="0"/>
              </a:spcAft>
              <a:buClr>
                <a:schemeClr val="dk1"/>
              </a:buClr>
              <a:buSzPts val="1500"/>
              <a:buFont typeface="Calibri"/>
              <a:buAutoNum type="arabicPeriod"/>
            </a:pPr>
            <a:r>
              <a:rPr lang="en" sz="1600" b="0" i="0" u="none" strike="noStrike" cap="none">
                <a:solidFill>
                  <a:schemeClr val="dk1"/>
                </a:solidFill>
                <a:latin typeface="Times New Roman"/>
                <a:ea typeface="Times New Roman"/>
                <a:cs typeface="Times New Roman"/>
                <a:sym typeface="Times New Roman"/>
              </a:rPr>
              <a:t>Objectives</a:t>
            </a:r>
            <a:endParaRPr sz="1600" b="0" i="0" u="none" strike="noStrike" cap="none">
              <a:solidFill>
                <a:schemeClr val="dk1"/>
              </a:solidFill>
              <a:latin typeface="Times New Roman"/>
              <a:ea typeface="Times New Roman"/>
              <a:cs typeface="Times New Roman"/>
              <a:sym typeface="Times New Roman"/>
            </a:endParaRPr>
          </a:p>
          <a:p>
            <a:pPr marL="342900" marR="0" lvl="0" indent="-336550" algn="l" rtl="0">
              <a:lnSpc>
                <a:spcPct val="100000"/>
              </a:lnSpc>
              <a:spcBef>
                <a:spcPts val="0"/>
              </a:spcBef>
              <a:spcAft>
                <a:spcPts val="0"/>
              </a:spcAft>
              <a:buClr>
                <a:schemeClr val="dk1"/>
              </a:buClr>
              <a:buSzPts val="1500"/>
              <a:buFont typeface="Calibri"/>
              <a:buAutoNum type="arabicPeriod"/>
            </a:pPr>
            <a:r>
              <a:rPr lang="en" sz="1600" b="0" i="0" u="none" strike="noStrike" cap="none">
                <a:solidFill>
                  <a:schemeClr val="dk1"/>
                </a:solidFill>
                <a:latin typeface="Times New Roman"/>
                <a:ea typeface="Times New Roman"/>
                <a:cs typeface="Times New Roman"/>
                <a:sym typeface="Times New Roman"/>
              </a:rPr>
              <a:t>Methodology</a:t>
            </a:r>
            <a:endParaRPr sz="1600" b="0" i="0" u="none" strike="noStrike" cap="none">
              <a:solidFill>
                <a:schemeClr val="dk1"/>
              </a:solidFill>
              <a:latin typeface="Times New Roman"/>
              <a:ea typeface="Times New Roman"/>
              <a:cs typeface="Times New Roman"/>
              <a:sym typeface="Times New Roman"/>
            </a:endParaRPr>
          </a:p>
          <a:p>
            <a:pPr marL="342900" marR="0" lvl="0" indent="-336550" algn="l" rtl="0">
              <a:lnSpc>
                <a:spcPct val="100000"/>
              </a:lnSpc>
              <a:spcBef>
                <a:spcPts val="0"/>
              </a:spcBef>
              <a:spcAft>
                <a:spcPts val="0"/>
              </a:spcAft>
              <a:buClr>
                <a:schemeClr val="dk1"/>
              </a:buClr>
              <a:buSzPts val="1500"/>
              <a:buFont typeface="Arial"/>
              <a:buAutoNum type="arabicPeriod"/>
            </a:pPr>
            <a:r>
              <a:rPr lang="en" sz="1600" b="0" i="0" u="none" strike="noStrike" cap="none">
                <a:solidFill>
                  <a:schemeClr val="dk1"/>
                </a:solidFill>
                <a:latin typeface="Times New Roman"/>
                <a:ea typeface="Times New Roman"/>
                <a:cs typeface="Times New Roman"/>
                <a:sym typeface="Times New Roman"/>
              </a:rPr>
              <a:t>Flowchart</a:t>
            </a:r>
            <a:endParaRPr sz="1400" b="0" i="0" u="none" strike="noStrike" cap="none">
              <a:solidFill>
                <a:srgbClr val="000000"/>
              </a:solidFill>
              <a:latin typeface="Arial"/>
              <a:ea typeface="Arial"/>
              <a:cs typeface="Arial"/>
              <a:sym typeface="Arial"/>
            </a:endParaRPr>
          </a:p>
          <a:p>
            <a:pPr marL="342900" marR="0" lvl="0" indent="-336550" algn="l" rtl="0">
              <a:lnSpc>
                <a:spcPct val="100000"/>
              </a:lnSpc>
              <a:spcBef>
                <a:spcPts val="0"/>
              </a:spcBef>
              <a:spcAft>
                <a:spcPts val="0"/>
              </a:spcAft>
              <a:buClr>
                <a:schemeClr val="dk1"/>
              </a:buClr>
              <a:buSzPts val="1500"/>
              <a:buFont typeface="Calibri"/>
              <a:buAutoNum type="arabicPeriod"/>
            </a:pPr>
            <a:r>
              <a:rPr lang="en" sz="1600" b="0" i="0" u="none" strike="noStrike" cap="none">
                <a:solidFill>
                  <a:schemeClr val="dk1"/>
                </a:solidFill>
                <a:latin typeface="Times New Roman"/>
                <a:ea typeface="Times New Roman"/>
                <a:cs typeface="Times New Roman"/>
                <a:sym typeface="Times New Roman"/>
              </a:rPr>
              <a:t>SWOT Analysis</a:t>
            </a:r>
            <a:endParaRPr sz="1600" b="0" i="0" u="none" strike="noStrike" cap="none">
              <a:solidFill>
                <a:schemeClr val="dk1"/>
              </a:solidFill>
              <a:latin typeface="Times New Roman"/>
              <a:ea typeface="Times New Roman"/>
              <a:cs typeface="Times New Roman"/>
              <a:sym typeface="Times New Roman"/>
            </a:endParaRPr>
          </a:p>
          <a:p>
            <a:pPr marL="342900" marR="0" lvl="0" indent="-336550" algn="l" rtl="0">
              <a:lnSpc>
                <a:spcPct val="100000"/>
              </a:lnSpc>
              <a:spcBef>
                <a:spcPts val="0"/>
              </a:spcBef>
              <a:spcAft>
                <a:spcPts val="0"/>
              </a:spcAft>
              <a:buClr>
                <a:schemeClr val="dk1"/>
              </a:buClr>
              <a:buSzPts val="1500"/>
              <a:buFont typeface="Calibri"/>
              <a:buAutoNum type="arabicPeriod"/>
            </a:pPr>
            <a:r>
              <a:rPr lang="en" sz="1600" b="0" i="0" u="none" strike="noStrike" cap="none">
                <a:solidFill>
                  <a:schemeClr val="dk1"/>
                </a:solidFill>
                <a:latin typeface="Times New Roman"/>
                <a:ea typeface="Times New Roman"/>
                <a:cs typeface="Times New Roman"/>
                <a:sym typeface="Times New Roman"/>
              </a:rPr>
              <a:t>Application of the Project</a:t>
            </a:r>
            <a:endParaRPr sz="1600" b="0" i="0" u="none" strike="noStrike" cap="none">
              <a:solidFill>
                <a:schemeClr val="dk1"/>
              </a:solidFill>
              <a:latin typeface="Times New Roman"/>
              <a:ea typeface="Times New Roman"/>
              <a:cs typeface="Times New Roman"/>
              <a:sym typeface="Times New Roman"/>
            </a:endParaRPr>
          </a:p>
          <a:p>
            <a:pPr marL="342900" marR="0" lvl="0" indent="-336550" algn="l" rtl="0">
              <a:lnSpc>
                <a:spcPct val="100000"/>
              </a:lnSpc>
              <a:spcBef>
                <a:spcPts val="0"/>
              </a:spcBef>
              <a:spcAft>
                <a:spcPts val="0"/>
              </a:spcAft>
              <a:buClr>
                <a:schemeClr val="dk1"/>
              </a:buClr>
              <a:buSzPts val="1500"/>
              <a:buFont typeface="Calibri"/>
              <a:buAutoNum type="arabicPeriod"/>
            </a:pPr>
            <a:r>
              <a:rPr lang="en" sz="1600" b="0" i="0" u="none" strike="noStrike" cap="none">
                <a:solidFill>
                  <a:schemeClr val="dk1"/>
                </a:solidFill>
                <a:latin typeface="Times New Roman"/>
                <a:ea typeface="Times New Roman"/>
                <a:cs typeface="Times New Roman"/>
                <a:sym typeface="Times New Roman"/>
              </a:rPr>
              <a:t>References </a:t>
            </a:r>
            <a:endParaRPr sz="1400" b="0" i="0" u="none" strike="noStrike" cap="none">
              <a:solidFill>
                <a:srgbClr val="000000"/>
              </a:solidFill>
              <a:latin typeface="Arial"/>
              <a:ea typeface="Arial"/>
              <a:cs typeface="Arial"/>
              <a:sym typeface="Arial"/>
            </a:endParaRPr>
          </a:p>
          <a:p>
            <a:pPr marL="342900" marR="0" lvl="0" indent="-336550" algn="l" rtl="0">
              <a:lnSpc>
                <a:spcPct val="100000"/>
              </a:lnSpc>
              <a:spcBef>
                <a:spcPts val="0"/>
              </a:spcBef>
              <a:spcAft>
                <a:spcPts val="0"/>
              </a:spcAft>
              <a:buClr>
                <a:schemeClr val="dk1"/>
              </a:buClr>
              <a:buSzPts val="1500"/>
              <a:buFont typeface="Calibri"/>
              <a:buAutoNum type="arabicPeriod"/>
            </a:pPr>
            <a:r>
              <a:rPr lang="en" sz="1600" b="0" i="0" u="none" strike="noStrike" cap="none">
                <a:solidFill>
                  <a:schemeClr val="dk1"/>
                </a:solidFill>
                <a:latin typeface="Times New Roman"/>
                <a:ea typeface="Times New Roman"/>
                <a:cs typeface="Times New Roman"/>
                <a:sym typeface="Times New Roman"/>
              </a:rPr>
              <a:t>Screenshots</a:t>
            </a:r>
            <a:endParaRPr sz="1600" b="0" i="0" u="none" strike="noStrike" cap="none">
              <a:solidFill>
                <a:schemeClr val="dk1"/>
              </a:solidFill>
              <a:latin typeface="Times New Roman"/>
              <a:ea typeface="Times New Roman"/>
              <a:cs typeface="Times New Roman"/>
              <a:sym typeface="Times New Roman"/>
            </a:endParaRPr>
          </a:p>
          <a:p>
            <a:pPr marL="254000" marR="0" lvl="0" indent="-165100" algn="l" rtl="0">
              <a:lnSpc>
                <a:spcPct val="100000"/>
              </a:lnSpc>
              <a:spcBef>
                <a:spcPts val="0"/>
              </a:spcBef>
              <a:spcAft>
                <a:spcPts val="0"/>
              </a:spcAft>
              <a:buClr>
                <a:schemeClr val="dk1"/>
              </a:buClr>
              <a:buSzPts val="1400"/>
              <a:buFont typeface="Calibri"/>
              <a:buNone/>
            </a:pPr>
            <a:endParaRPr sz="1600" b="0" i="0" u="none" strike="noStrike" cap="none">
              <a:solidFill>
                <a:schemeClr val="dk1"/>
              </a:solidFill>
              <a:latin typeface="Times New Roman"/>
              <a:ea typeface="Times New Roman"/>
              <a:cs typeface="Times New Roman"/>
              <a:sym typeface="Times New Roman"/>
            </a:endParaRPr>
          </a:p>
        </p:txBody>
      </p:sp>
      <p:pic>
        <p:nvPicPr>
          <p:cNvPr id="81" name="Google Shape;81;p2"/>
          <p:cNvPicPr preferRelativeResize="0"/>
          <p:nvPr/>
        </p:nvPicPr>
        <p:blipFill rotWithShape="1">
          <a:blip r:embed="rId3">
            <a:alphaModFix/>
          </a:blip>
          <a:srcRect/>
          <a:stretch/>
        </p:blipFill>
        <p:spPr>
          <a:xfrm>
            <a:off x="3903522" y="1131950"/>
            <a:ext cx="4935677" cy="240228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3"/>
          <p:cNvSpPr txBox="1"/>
          <p:nvPr/>
        </p:nvSpPr>
        <p:spPr>
          <a:xfrm>
            <a:off x="244445" y="166875"/>
            <a:ext cx="5647772" cy="438581"/>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46B0FA"/>
                </a:solidFill>
                <a:latin typeface="Times New Roman"/>
                <a:ea typeface="Times New Roman"/>
                <a:cs typeface="Times New Roman"/>
                <a:sym typeface="Times New Roman"/>
              </a:rPr>
              <a:t>1.) Introduction</a:t>
            </a:r>
            <a:endParaRPr sz="2400" b="1" i="0" u="none" strike="noStrike" cap="none">
              <a:solidFill>
                <a:srgbClr val="46B0FA"/>
              </a:solidFill>
              <a:latin typeface="Times New Roman"/>
              <a:ea typeface="Times New Roman"/>
              <a:cs typeface="Times New Roman"/>
              <a:sym typeface="Times New Roman"/>
            </a:endParaRPr>
          </a:p>
        </p:txBody>
      </p:sp>
      <p:sp>
        <p:nvSpPr>
          <p:cNvPr id="87" name="Google Shape;87;p3"/>
          <p:cNvSpPr txBox="1"/>
          <p:nvPr/>
        </p:nvSpPr>
        <p:spPr>
          <a:xfrm>
            <a:off x="502350" y="936300"/>
            <a:ext cx="8035800" cy="32709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000000"/>
              </a:solidFill>
              <a:latin typeface="Times New Roman"/>
              <a:ea typeface="Times New Roman"/>
              <a:cs typeface="Times New Roman"/>
              <a:sym typeface="Times New Roman"/>
            </a:endParaRPr>
          </a:p>
          <a:p>
            <a:pPr marL="457200" marR="0" lvl="0" indent="-330200" rtl="0">
              <a:lnSpc>
                <a:spcPct val="100000"/>
              </a:lnSpc>
              <a:spcBef>
                <a:spcPts val="0"/>
              </a:spcBef>
              <a:spcAft>
                <a:spcPts val="0"/>
              </a:spcAft>
              <a:buClr>
                <a:schemeClr val="dk1"/>
              </a:buClr>
              <a:buSzPts val="1600"/>
              <a:buFont typeface="Times New Roman"/>
              <a:buChar char="●"/>
            </a:pPr>
            <a:r>
              <a:rPr lang="en" sz="1600" b="0" i="0" u="none" strike="noStrike" cap="none" dirty="0">
                <a:solidFill>
                  <a:schemeClr val="dk1"/>
                </a:solidFill>
                <a:latin typeface="Times New Roman"/>
                <a:ea typeface="Times New Roman"/>
                <a:cs typeface="Times New Roman"/>
                <a:sym typeface="Times New Roman"/>
              </a:rPr>
              <a:t>The ability to understand human emotions through speech has garnered significant attention.</a:t>
            </a:r>
            <a:endParaRPr sz="1800" b="0" i="0" u="none" strike="noStrike" cap="none" dirty="0">
              <a:solidFill>
                <a:srgbClr val="000000"/>
              </a:solidFill>
              <a:latin typeface="Times New Roman"/>
              <a:ea typeface="Times New Roman"/>
              <a:cs typeface="Times New Roman"/>
              <a:sym typeface="Times New Roman"/>
            </a:endParaRPr>
          </a:p>
          <a:p>
            <a:pPr marL="457200" marR="0" lvl="0" indent="-330200" rtl="0">
              <a:lnSpc>
                <a:spcPct val="100000"/>
              </a:lnSpc>
              <a:spcBef>
                <a:spcPts val="0"/>
              </a:spcBef>
              <a:spcAft>
                <a:spcPts val="0"/>
              </a:spcAft>
              <a:buClr>
                <a:schemeClr val="dk1"/>
              </a:buClr>
              <a:buSzPts val="1600"/>
              <a:buFont typeface="Times New Roman"/>
              <a:buChar char="●"/>
            </a:pPr>
            <a:r>
              <a:rPr lang="en" sz="1600" b="0" i="0" u="none" strike="noStrike" cap="none" dirty="0">
                <a:solidFill>
                  <a:schemeClr val="dk1"/>
                </a:solidFill>
                <a:latin typeface="Times New Roman"/>
                <a:ea typeface="Times New Roman"/>
                <a:cs typeface="Times New Roman"/>
                <a:sym typeface="Times New Roman"/>
              </a:rPr>
              <a:t>Emotion recognition systems analyze speech to discern underlying emotions accurately. These systems find applications in education, where they can adapt learning materials based on students' emotional states.</a:t>
            </a:r>
            <a:endParaRPr sz="2000" b="0" i="0" u="none" strike="noStrike" cap="none" dirty="0">
              <a:solidFill>
                <a:srgbClr val="000000"/>
              </a:solidFill>
              <a:latin typeface="Times New Roman"/>
              <a:ea typeface="Times New Roman"/>
              <a:cs typeface="Times New Roman"/>
              <a:sym typeface="Times New Roman"/>
            </a:endParaRPr>
          </a:p>
          <a:p>
            <a:pPr marL="457200" marR="0" lvl="0" indent="-330200" rtl="0">
              <a:lnSpc>
                <a:spcPct val="100000"/>
              </a:lnSpc>
              <a:spcBef>
                <a:spcPts val="0"/>
              </a:spcBef>
              <a:spcAft>
                <a:spcPts val="0"/>
              </a:spcAft>
              <a:buClr>
                <a:schemeClr val="dk1"/>
              </a:buClr>
              <a:buSzPts val="1600"/>
              <a:buFont typeface="Times New Roman"/>
              <a:buChar char="●"/>
            </a:pPr>
            <a:r>
              <a:rPr lang="en" sz="1600" b="0" i="0" u="none" strike="noStrike" cap="none" dirty="0">
                <a:solidFill>
                  <a:schemeClr val="dk1"/>
                </a:solidFill>
                <a:latin typeface="Times New Roman"/>
                <a:ea typeface="Times New Roman"/>
                <a:cs typeface="Times New Roman"/>
                <a:sym typeface="Times New Roman"/>
              </a:rPr>
              <a:t>Additionally, in communication settings like call centres, integrating emotion recognition into customer service processes can lead to more personalized interactions and improved satisfaction.</a:t>
            </a:r>
            <a:endParaRPr sz="1600" b="0" i="0" u="none" strike="noStrike" cap="none" dirty="0">
              <a:solidFill>
                <a:schemeClr val="dk1"/>
              </a:solidFill>
              <a:latin typeface="Times New Roman"/>
              <a:ea typeface="Times New Roman"/>
              <a:cs typeface="Times New Roman"/>
              <a:sym typeface="Times New Roman"/>
            </a:endParaRPr>
          </a:p>
          <a:p>
            <a:pPr marL="457200" marR="0" lvl="0" indent="-317500" rtl="0">
              <a:lnSpc>
                <a:spcPct val="100000"/>
              </a:lnSpc>
              <a:spcBef>
                <a:spcPts val="0"/>
              </a:spcBef>
              <a:spcAft>
                <a:spcPts val="0"/>
              </a:spcAft>
              <a:buClr>
                <a:srgbClr val="000000"/>
              </a:buClr>
              <a:buSzPts val="1400"/>
              <a:buFont typeface="Arial"/>
              <a:buChar char="●"/>
            </a:pPr>
            <a:r>
              <a:rPr lang="en" sz="1600" b="0" i="0" u="none" strike="noStrike" cap="none" dirty="0">
                <a:solidFill>
                  <a:schemeClr val="dk1"/>
                </a:solidFill>
                <a:latin typeface="Times New Roman"/>
                <a:ea typeface="Times New Roman"/>
                <a:cs typeface="Times New Roman"/>
                <a:sym typeface="Times New Roman"/>
              </a:rPr>
              <a:t>While the focus primarily remains on analyzing visual and auditory signals, particularly acoustic signals, advancements in machine learning have introduced various models for e</a:t>
            </a:r>
            <a:r>
              <a:rPr lang="en-IN" sz="1600" b="0" i="0" u="none" strike="noStrike" cap="none" dirty="0">
                <a:solidFill>
                  <a:schemeClr val="dk1"/>
                </a:solidFill>
                <a:latin typeface="Times New Roman"/>
                <a:ea typeface="Times New Roman"/>
                <a:cs typeface="Times New Roman"/>
                <a:sym typeface="Times New Roman"/>
              </a:rPr>
              <a:t>motion re</a:t>
            </a:r>
            <a:r>
              <a:rPr lang="en" sz="1600" b="0" i="0" u="none" strike="noStrike" cap="none" dirty="0">
                <a:solidFill>
                  <a:schemeClr val="dk1"/>
                </a:solidFill>
                <a:latin typeface="Times New Roman"/>
                <a:ea typeface="Times New Roman"/>
                <a:cs typeface="Times New Roman"/>
                <a:sym typeface="Times New Roman"/>
              </a:rPr>
              <a:t>cognition.</a:t>
            </a:r>
            <a:br>
              <a:rPr lang="en" sz="1400" b="0" i="0" u="none" strike="noStrike" cap="none" dirty="0">
                <a:solidFill>
                  <a:srgbClr val="000000"/>
                </a:solidFill>
                <a:latin typeface="Arial"/>
                <a:ea typeface="Arial"/>
                <a:cs typeface="Arial"/>
                <a:sym typeface="Arial"/>
              </a:rPr>
            </a:br>
            <a:endParaRPr sz="16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4"/>
          <p:cNvSpPr txBox="1"/>
          <p:nvPr/>
        </p:nvSpPr>
        <p:spPr>
          <a:xfrm>
            <a:off x="175865" y="158115"/>
            <a:ext cx="5647772" cy="438581"/>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46B0FA"/>
                </a:solidFill>
                <a:latin typeface="Times New Roman"/>
                <a:ea typeface="Times New Roman"/>
                <a:cs typeface="Times New Roman"/>
                <a:sym typeface="Times New Roman"/>
              </a:rPr>
              <a:t>2.) Problem Statement</a:t>
            </a:r>
            <a:endParaRPr sz="1100" b="0" i="0" u="none" strike="noStrike" cap="none">
              <a:solidFill>
                <a:srgbClr val="000000"/>
              </a:solidFill>
              <a:latin typeface="Times New Roman"/>
              <a:ea typeface="Times New Roman"/>
              <a:cs typeface="Times New Roman"/>
              <a:sym typeface="Times New Roman"/>
            </a:endParaRPr>
          </a:p>
        </p:txBody>
      </p:sp>
      <p:sp>
        <p:nvSpPr>
          <p:cNvPr id="93" name="Google Shape;93;p4"/>
          <p:cNvSpPr txBox="1"/>
          <p:nvPr/>
        </p:nvSpPr>
        <p:spPr>
          <a:xfrm>
            <a:off x="434590" y="1573387"/>
            <a:ext cx="8378400" cy="2391600"/>
          </a:xfrm>
          <a:prstGeom prst="rect">
            <a:avLst/>
          </a:prstGeom>
          <a:noFill/>
          <a:ln>
            <a:noFill/>
          </a:ln>
        </p:spPr>
        <p:txBody>
          <a:bodyPr spcFirstLastPara="1" wrap="square" lIns="91425" tIns="45700" rIns="91425" bIns="45700" anchor="t" anchorCtr="0">
            <a:spAutoFit/>
          </a:bodyPr>
          <a:lstStyle/>
          <a:p>
            <a:pPr marL="457200" marR="0" lvl="0" indent="-330200" algn="just" rtl="0">
              <a:lnSpc>
                <a:spcPct val="100000"/>
              </a:lnSpc>
              <a:spcBef>
                <a:spcPts val="0"/>
              </a:spcBef>
              <a:spcAft>
                <a:spcPts val="0"/>
              </a:spcAft>
              <a:buClr>
                <a:schemeClr val="dk1"/>
              </a:buClr>
              <a:buSzPts val="1600"/>
              <a:buFont typeface="Times New Roman"/>
              <a:buAutoNum type="arabicPeriod"/>
            </a:pPr>
            <a:r>
              <a:rPr lang="en" sz="1600" b="0" i="0" u="none" strike="noStrike" cap="none" dirty="0">
                <a:solidFill>
                  <a:schemeClr val="dk1"/>
                </a:solidFill>
                <a:latin typeface="Times New Roman"/>
                <a:ea typeface="Times New Roman"/>
                <a:cs typeface="Times New Roman"/>
                <a:sym typeface="Times New Roman"/>
              </a:rPr>
              <a:t>The necessity for Speech Emotion Recognition (SER) systems to complement existing automated systems.</a:t>
            </a:r>
            <a:endParaRPr sz="1600" b="0" i="0" u="none" strike="noStrike" cap="none" dirty="0">
              <a:solidFill>
                <a:schemeClr val="dk1"/>
              </a:solidFill>
              <a:latin typeface="Times New Roman"/>
              <a:ea typeface="Times New Roman"/>
              <a:cs typeface="Times New Roman"/>
              <a:sym typeface="Times New Roman"/>
            </a:endParaRPr>
          </a:p>
          <a:p>
            <a:pPr marL="457200" marR="0" lvl="0" indent="-330200" algn="just" rtl="0">
              <a:lnSpc>
                <a:spcPct val="100000"/>
              </a:lnSpc>
              <a:spcBef>
                <a:spcPts val="0"/>
              </a:spcBef>
              <a:spcAft>
                <a:spcPts val="0"/>
              </a:spcAft>
              <a:buClr>
                <a:schemeClr val="dk1"/>
              </a:buClr>
              <a:buSzPts val="1600"/>
              <a:buFont typeface="Times New Roman"/>
              <a:buAutoNum type="arabicPeriod"/>
            </a:pPr>
            <a:r>
              <a:rPr lang="en" sz="1600" b="0" i="0" u="none" strike="noStrike" cap="none" dirty="0">
                <a:solidFill>
                  <a:schemeClr val="dk1"/>
                </a:solidFill>
                <a:latin typeface="Times New Roman"/>
                <a:ea typeface="Times New Roman"/>
                <a:cs typeface="Times New Roman"/>
                <a:sym typeface="Times New Roman"/>
              </a:rPr>
              <a:t>The need for accurate and efficient SER models capable of analyzing speech signals and detecting emotional states.</a:t>
            </a:r>
            <a:endParaRPr sz="1600" b="0" i="0" u="none" strike="noStrike" cap="none" dirty="0">
              <a:solidFill>
                <a:schemeClr val="dk1"/>
              </a:solidFill>
              <a:latin typeface="Times New Roman"/>
              <a:ea typeface="Times New Roman"/>
              <a:cs typeface="Times New Roman"/>
              <a:sym typeface="Times New Roman"/>
            </a:endParaRPr>
          </a:p>
          <a:p>
            <a:pPr marL="457200" marR="0" lvl="0" indent="-330200" algn="just" rtl="0">
              <a:lnSpc>
                <a:spcPct val="100000"/>
              </a:lnSpc>
              <a:spcBef>
                <a:spcPts val="0"/>
              </a:spcBef>
              <a:spcAft>
                <a:spcPts val="0"/>
              </a:spcAft>
              <a:buClr>
                <a:schemeClr val="dk1"/>
              </a:buClr>
              <a:buSzPts val="1600"/>
              <a:buFont typeface="Times New Roman"/>
              <a:buAutoNum type="arabicPeriod"/>
            </a:pPr>
            <a:r>
              <a:rPr lang="en" sz="1600" b="0" i="0" u="none" strike="noStrike" cap="none" dirty="0">
                <a:solidFill>
                  <a:schemeClr val="dk1"/>
                </a:solidFill>
                <a:latin typeface="Times New Roman"/>
                <a:ea typeface="Times New Roman"/>
                <a:cs typeface="Times New Roman"/>
                <a:sym typeface="Times New Roman"/>
              </a:rPr>
              <a:t>The challenge of selecting suitable speech segments and extracting relevant features to improve SER performance.</a:t>
            </a:r>
            <a:endParaRPr sz="1600" b="0" i="0" u="none" strike="noStrike" cap="none" dirty="0">
              <a:solidFill>
                <a:schemeClr val="dk1"/>
              </a:solidFill>
              <a:latin typeface="Times New Roman"/>
              <a:ea typeface="Times New Roman"/>
              <a:cs typeface="Times New Roman"/>
              <a:sym typeface="Times New Roman"/>
            </a:endParaRPr>
          </a:p>
          <a:p>
            <a:pPr marL="457200" marR="0" lvl="0" indent="-330200" algn="just" rtl="0">
              <a:lnSpc>
                <a:spcPct val="100000"/>
              </a:lnSpc>
              <a:spcBef>
                <a:spcPts val="0"/>
              </a:spcBef>
              <a:spcAft>
                <a:spcPts val="0"/>
              </a:spcAft>
              <a:buClr>
                <a:schemeClr val="dk1"/>
              </a:buClr>
              <a:buSzPts val="1600"/>
              <a:buFont typeface="Times New Roman"/>
              <a:buAutoNum type="arabicPeriod"/>
            </a:pPr>
            <a:r>
              <a:rPr lang="en" sz="1600" b="0" i="0" u="none" strike="noStrike" cap="none" dirty="0">
                <a:solidFill>
                  <a:schemeClr val="dk1"/>
                </a:solidFill>
                <a:latin typeface="Times New Roman"/>
                <a:ea typeface="Times New Roman"/>
                <a:cs typeface="Times New Roman"/>
                <a:sym typeface="Times New Roman"/>
              </a:rPr>
              <a:t>The ongoing quest to optimize SER algorithms and classification techniques to achieve higher recognition rates and enhance user experience.</a:t>
            </a:r>
            <a:endParaRPr sz="20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885"/>
              </a:spcBef>
              <a:spcAft>
                <a:spcPts val="0"/>
              </a:spcAft>
              <a:buClr>
                <a:srgbClr val="000000"/>
              </a:buClr>
              <a:buSzPts val="1400"/>
              <a:buFont typeface="Arial"/>
              <a:buNone/>
            </a:pPr>
            <a:endParaRPr sz="1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5"/>
          <p:cNvSpPr txBox="1"/>
          <p:nvPr/>
        </p:nvSpPr>
        <p:spPr>
          <a:xfrm>
            <a:off x="244445" y="186469"/>
            <a:ext cx="5647772" cy="438581"/>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46B0FA"/>
                </a:solidFill>
                <a:latin typeface="Times New Roman"/>
                <a:ea typeface="Times New Roman"/>
                <a:cs typeface="Times New Roman"/>
                <a:sym typeface="Times New Roman"/>
              </a:rPr>
              <a:t>3.) Motivation</a:t>
            </a:r>
            <a:endParaRPr sz="2400" b="1" i="0" u="none" strike="noStrike" cap="none">
              <a:solidFill>
                <a:srgbClr val="46B0FA"/>
              </a:solidFill>
              <a:latin typeface="Times New Roman"/>
              <a:ea typeface="Times New Roman"/>
              <a:cs typeface="Times New Roman"/>
              <a:sym typeface="Times New Roman"/>
            </a:endParaRPr>
          </a:p>
        </p:txBody>
      </p:sp>
      <p:sp>
        <p:nvSpPr>
          <p:cNvPr id="99" name="Google Shape;99;p5"/>
          <p:cNvSpPr txBox="1"/>
          <p:nvPr/>
        </p:nvSpPr>
        <p:spPr>
          <a:xfrm>
            <a:off x="209850" y="625050"/>
            <a:ext cx="8724300" cy="4017300"/>
          </a:xfrm>
          <a:prstGeom prst="rect">
            <a:avLst/>
          </a:prstGeom>
          <a:noFill/>
          <a:ln>
            <a:noFill/>
          </a:ln>
        </p:spPr>
        <p:txBody>
          <a:bodyPr spcFirstLastPara="1" wrap="square" lIns="68575" tIns="34275" rIns="68575" bIns="34275" anchor="t" anchorCtr="0">
            <a:spAutoFit/>
          </a:bodyPr>
          <a:lstStyle/>
          <a:p>
            <a:pPr marL="457200" marR="0" lvl="0" indent="-323850" algn="l" rtl="0">
              <a:lnSpc>
                <a:spcPct val="115000"/>
              </a:lnSpc>
              <a:spcBef>
                <a:spcPts val="1500"/>
              </a:spcBef>
              <a:spcAft>
                <a:spcPts val="0"/>
              </a:spcAft>
              <a:buClr>
                <a:schemeClr val="dk1"/>
              </a:buClr>
              <a:buSzPts val="1500"/>
              <a:buFont typeface="Times New Roman"/>
              <a:buChar char="●"/>
            </a:pPr>
            <a:r>
              <a:rPr lang="en" sz="1500" b="1" i="0" u="none" strike="noStrike" cap="none" dirty="0">
                <a:solidFill>
                  <a:schemeClr val="dk1"/>
                </a:solidFill>
                <a:latin typeface="Times New Roman"/>
                <a:ea typeface="Times New Roman"/>
                <a:cs typeface="Times New Roman"/>
                <a:sym typeface="Times New Roman"/>
              </a:rPr>
              <a:t>Understanding Human Emotion:</a:t>
            </a:r>
            <a:r>
              <a:rPr lang="en" sz="1500" b="0" i="0" u="none" strike="noStrike" cap="none" dirty="0">
                <a:solidFill>
                  <a:schemeClr val="dk1"/>
                </a:solidFill>
                <a:latin typeface="Times New Roman"/>
                <a:ea typeface="Times New Roman"/>
                <a:cs typeface="Times New Roman"/>
                <a:sym typeface="Times New Roman"/>
              </a:rPr>
              <a:t> Emotions play a crucial role in human communication and interaction. Being able to accurately detect emotions from speech can lead to advancements in various fields such as psychology, human-computer interaction, and customer service.</a:t>
            </a:r>
            <a:endParaRPr sz="1500" b="0" i="0" u="none" strike="noStrike" cap="none" dirty="0">
              <a:solidFill>
                <a:schemeClr val="dk1"/>
              </a:solidFill>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chemeClr val="dk1"/>
              </a:buClr>
              <a:buSzPts val="1500"/>
              <a:buFont typeface="Times New Roman"/>
              <a:buChar char="●"/>
            </a:pPr>
            <a:r>
              <a:rPr lang="en" sz="1500" b="1" i="0" u="none" strike="noStrike" cap="none" dirty="0">
                <a:solidFill>
                  <a:schemeClr val="dk1"/>
                </a:solidFill>
                <a:latin typeface="Times New Roman"/>
                <a:ea typeface="Times New Roman"/>
                <a:cs typeface="Times New Roman"/>
                <a:sym typeface="Times New Roman"/>
              </a:rPr>
              <a:t>Practical Applications:</a:t>
            </a:r>
            <a:r>
              <a:rPr lang="en" sz="1500" b="0" i="0" u="none" strike="noStrike" cap="none" dirty="0">
                <a:solidFill>
                  <a:schemeClr val="dk1"/>
                </a:solidFill>
                <a:latin typeface="Times New Roman"/>
                <a:ea typeface="Times New Roman"/>
                <a:cs typeface="Times New Roman"/>
                <a:sym typeface="Times New Roman"/>
              </a:rPr>
              <a:t> There are numerous practical applications for emotion detection from speech. For example, it can be used in call centers to assess customer satisfaction or in healthcare to monitor patients' emotional states. Additionally, in the entertainment industry, emotion detection can enhance user experiences in gaming or virtual reality environments.</a:t>
            </a:r>
            <a:endParaRPr sz="1500" b="0" i="0" u="none" strike="noStrike" cap="none" dirty="0">
              <a:solidFill>
                <a:schemeClr val="dk1"/>
              </a:solidFill>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chemeClr val="dk1"/>
              </a:buClr>
              <a:buSzPts val="1500"/>
              <a:buFont typeface="Times New Roman"/>
              <a:buChar char="●"/>
            </a:pPr>
            <a:r>
              <a:rPr lang="en" sz="1500" b="1" i="0" u="none" strike="noStrike" cap="none" dirty="0">
                <a:solidFill>
                  <a:schemeClr val="dk1"/>
                </a:solidFill>
                <a:latin typeface="Times New Roman"/>
                <a:ea typeface="Times New Roman"/>
                <a:cs typeface="Times New Roman"/>
                <a:sym typeface="Times New Roman"/>
              </a:rPr>
              <a:t>Technological Advances in Deep Learning:</a:t>
            </a:r>
            <a:r>
              <a:rPr lang="en" sz="1500" b="0" i="0" u="none" strike="noStrike" cap="none" dirty="0">
                <a:solidFill>
                  <a:schemeClr val="dk1"/>
                </a:solidFill>
                <a:latin typeface="Times New Roman"/>
                <a:ea typeface="Times New Roman"/>
                <a:cs typeface="Times New Roman"/>
                <a:sym typeface="Times New Roman"/>
              </a:rPr>
              <a:t> Convolutional Neural Networks (CNNs) have shown remarkable success in various image recognition tasks. By extending CNNs to analyze sequential data such as speech signals, researchers can leverage the power of deep learning for emotion detection from audio inputs.</a:t>
            </a:r>
            <a:endParaRPr sz="1500" b="0" i="0" u="none" strike="noStrike" cap="none" dirty="0">
              <a:solidFill>
                <a:schemeClr val="dk1"/>
              </a:solidFill>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chemeClr val="dk1"/>
              </a:buClr>
              <a:buSzPts val="1500"/>
              <a:buFont typeface="Times New Roman"/>
              <a:buChar char="●"/>
            </a:pPr>
            <a:r>
              <a:rPr lang="en" sz="1500" b="1" i="0" u="none" strike="noStrike" cap="none" dirty="0">
                <a:solidFill>
                  <a:schemeClr val="dk1"/>
                </a:solidFill>
                <a:latin typeface="Times New Roman"/>
                <a:ea typeface="Times New Roman"/>
                <a:cs typeface="Times New Roman"/>
                <a:sym typeface="Times New Roman"/>
              </a:rPr>
              <a:t>Hybrid Models for Improved Performance:</a:t>
            </a:r>
            <a:r>
              <a:rPr lang="en" sz="1500" b="0" i="0" u="none" strike="noStrike" cap="none" dirty="0">
                <a:solidFill>
                  <a:schemeClr val="dk1"/>
                </a:solidFill>
                <a:latin typeface="Times New Roman"/>
                <a:ea typeface="Times New Roman"/>
                <a:cs typeface="Times New Roman"/>
                <a:sym typeface="Times New Roman"/>
              </a:rPr>
              <a:t> Combining different types of neural network architectures, such as CNNs with recurrent neural networks (RNNs) or attention mechanisms, can often lead to enhanced performance. Hybrid models leverage the strengths of each architecture to capture complex patterns in the data more effectively.</a:t>
            </a:r>
            <a:endParaRPr sz="15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6"/>
          <p:cNvSpPr txBox="1"/>
          <p:nvPr/>
        </p:nvSpPr>
        <p:spPr>
          <a:xfrm>
            <a:off x="244445" y="186469"/>
            <a:ext cx="5647772" cy="438581"/>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46B0FA"/>
                </a:solidFill>
                <a:latin typeface="Times New Roman"/>
                <a:ea typeface="Times New Roman"/>
                <a:cs typeface="Times New Roman"/>
                <a:sym typeface="Times New Roman"/>
              </a:rPr>
              <a:t>4.) Objectives</a:t>
            </a:r>
            <a:endParaRPr sz="2400" b="1" i="0" u="none" strike="noStrike" cap="none">
              <a:solidFill>
                <a:srgbClr val="46B0FA"/>
              </a:solidFill>
              <a:latin typeface="Times New Roman"/>
              <a:ea typeface="Times New Roman"/>
              <a:cs typeface="Times New Roman"/>
              <a:sym typeface="Times New Roman"/>
            </a:endParaRPr>
          </a:p>
        </p:txBody>
      </p:sp>
      <p:sp>
        <p:nvSpPr>
          <p:cNvPr id="105" name="Google Shape;105;p6"/>
          <p:cNvSpPr txBox="1"/>
          <p:nvPr/>
        </p:nvSpPr>
        <p:spPr>
          <a:xfrm>
            <a:off x="209050" y="863125"/>
            <a:ext cx="8786400" cy="745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6"/>
          <p:cNvSpPr txBox="1"/>
          <p:nvPr/>
        </p:nvSpPr>
        <p:spPr>
          <a:xfrm>
            <a:off x="85974" y="1003600"/>
            <a:ext cx="8661000" cy="253800"/>
          </a:xfrm>
          <a:prstGeom prst="rect">
            <a:avLst/>
          </a:prstGeom>
          <a:noFill/>
          <a:ln>
            <a:noFill/>
          </a:ln>
        </p:spPr>
        <p:txBody>
          <a:bodyPr spcFirstLastPara="1" wrap="square" lIns="68575" tIns="34275" rIns="68575" bIns="34275" anchor="t" anchorCtr="0">
            <a:spAutoFit/>
          </a:bodyPr>
          <a:lstStyle/>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rgbClr val="ECECEC"/>
              </a:solidFill>
              <a:highlight>
                <a:srgbClr val="212121"/>
              </a:highlight>
              <a:latin typeface="Roboto"/>
              <a:ea typeface="Roboto"/>
              <a:cs typeface="Roboto"/>
              <a:sym typeface="Roboto"/>
            </a:endParaRPr>
          </a:p>
        </p:txBody>
      </p:sp>
      <p:sp>
        <p:nvSpPr>
          <p:cNvPr id="107" name="Google Shape;107;p6"/>
          <p:cNvSpPr txBox="1"/>
          <p:nvPr/>
        </p:nvSpPr>
        <p:spPr>
          <a:xfrm>
            <a:off x="219400" y="728575"/>
            <a:ext cx="8703600" cy="41913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00000"/>
              </a:lnSpc>
              <a:spcBef>
                <a:spcPts val="0"/>
              </a:spcBef>
              <a:spcAft>
                <a:spcPts val="0"/>
              </a:spcAft>
              <a:buClr>
                <a:srgbClr val="000000"/>
              </a:buClr>
              <a:buSzPts val="1600"/>
              <a:buFont typeface="Times New Roman"/>
              <a:buChar char="●"/>
            </a:pPr>
            <a:r>
              <a:rPr lang="en" sz="1600" b="1" i="0" u="none" strike="noStrike" cap="none">
                <a:solidFill>
                  <a:srgbClr val="000000"/>
                </a:solidFill>
                <a:latin typeface="Times New Roman"/>
                <a:ea typeface="Times New Roman"/>
                <a:cs typeface="Times New Roman"/>
                <a:sym typeface="Times New Roman"/>
              </a:rPr>
              <a:t>Developing a Robust Emotion Recognition System: </a:t>
            </a:r>
            <a:r>
              <a:rPr lang="en" sz="1600" b="0" i="0" u="none" strike="noStrike" cap="none">
                <a:solidFill>
                  <a:srgbClr val="000000"/>
                </a:solidFill>
                <a:latin typeface="Times New Roman"/>
                <a:ea typeface="Times New Roman"/>
                <a:cs typeface="Times New Roman"/>
                <a:sym typeface="Times New Roman"/>
              </a:rPr>
              <a:t>The primary objective is to build a robust system capable of accurately recognizing emotions from speech signals. This involves training the hybrid CNN model to extract relevant features from audio inputs and classify them into different emotion categories.</a:t>
            </a:r>
            <a:endParaRPr sz="1600" b="0" i="0" u="none" strike="noStrike" cap="none">
              <a:solidFill>
                <a:srgbClr val="000000"/>
              </a:solidFill>
              <a:latin typeface="Times New Roman"/>
              <a:ea typeface="Times New Roman"/>
              <a:cs typeface="Times New Roman"/>
              <a:sym typeface="Times New Roman"/>
            </a:endParaRPr>
          </a:p>
          <a:p>
            <a:pPr marL="457200" marR="0" lvl="0" indent="-330200" algn="l" rtl="0">
              <a:lnSpc>
                <a:spcPct val="100000"/>
              </a:lnSpc>
              <a:spcBef>
                <a:spcPts val="0"/>
              </a:spcBef>
              <a:spcAft>
                <a:spcPts val="0"/>
              </a:spcAft>
              <a:buClr>
                <a:srgbClr val="000000"/>
              </a:buClr>
              <a:buSzPts val="1600"/>
              <a:buFont typeface="Times New Roman"/>
              <a:buChar char="●"/>
            </a:pPr>
            <a:r>
              <a:rPr lang="en" sz="1600" b="1" i="0" u="none" strike="noStrike" cap="none">
                <a:solidFill>
                  <a:srgbClr val="000000"/>
                </a:solidFill>
                <a:latin typeface="Times New Roman"/>
                <a:ea typeface="Times New Roman"/>
                <a:cs typeface="Times New Roman"/>
                <a:sym typeface="Times New Roman"/>
              </a:rPr>
              <a:t>Enhancing Accuracy and Performance:</a:t>
            </a:r>
            <a:r>
              <a:rPr lang="en" sz="1600" b="0" i="0" u="none" strike="noStrike" cap="none">
                <a:solidFill>
                  <a:srgbClr val="000000"/>
                </a:solidFill>
                <a:latin typeface="Times New Roman"/>
                <a:ea typeface="Times New Roman"/>
                <a:cs typeface="Times New Roman"/>
                <a:sym typeface="Times New Roman"/>
              </a:rPr>
              <a:t> Another objective is to improve the accuracy and performance of emotion recognition compared to existing methods. By leveraging the capabilities of CNNs to learn hierarchical representations of speech features, the hybrid model aims to achieve better performance in capturing subtle nuances and variations in vocal expressions.</a:t>
            </a:r>
            <a:endParaRPr sz="1600" b="0" i="0" u="none" strike="noStrike" cap="none">
              <a:solidFill>
                <a:srgbClr val="000000"/>
              </a:solidFill>
              <a:latin typeface="Times New Roman"/>
              <a:ea typeface="Times New Roman"/>
              <a:cs typeface="Times New Roman"/>
              <a:sym typeface="Times New Roman"/>
            </a:endParaRPr>
          </a:p>
          <a:p>
            <a:pPr marL="457200" marR="0" lvl="0" indent="-330200" algn="l" rtl="0">
              <a:lnSpc>
                <a:spcPct val="100000"/>
              </a:lnSpc>
              <a:spcBef>
                <a:spcPts val="0"/>
              </a:spcBef>
              <a:spcAft>
                <a:spcPts val="0"/>
              </a:spcAft>
              <a:buClr>
                <a:srgbClr val="000000"/>
              </a:buClr>
              <a:buSzPts val="1600"/>
              <a:buFont typeface="Times New Roman"/>
              <a:buChar char="●"/>
            </a:pPr>
            <a:r>
              <a:rPr lang="en" sz="1600" b="1" i="0" u="none" strike="noStrike" cap="none">
                <a:solidFill>
                  <a:srgbClr val="000000"/>
                </a:solidFill>
                <a:latin typeface="Times New Roman"/>
                <a:ea typeface="Times New Roman"/>
                <a:cs typeface="Times New Roman"/>
                <a:sym typeface="Times New Roman"/>
              </a:rPr>
              <a:t>Handling Variability in Speech Data:</a:t>
            </a:r>
            <a:r>
              <a:rPr lang="en" sz="1600" b="0" i="0" u="none" strike="noStrike" cap="none">
                <a:solidFill>
                  <a:srgbClr val="000000"/>
                </a:solidFill>
                <a:latin typeface="Times New Roman"/>
                <a:ea typeface="Times New Roman"/>
                <a:cs typeface="Times New Roman"/>
                <a:sym typeface="Times New Roman"/>
              </a:rPr>
              <a:t> Speech signals exhibit variability due to factors such as speaker characteristics, language differences, and emotional intensity. An objective of the project is to design the hybrid CNN model to effectively handle this variability and generalize well across diverse datasets.</a:t>
            </a:r>
            <a:endParaRPr sz="1600" b="0" i="0" u="none" strike="noStrike" cap="none">
              <a:solidFill>
                <a:srgbClr val="000000"/>
              </a:solidFill>
              <a:latin typeface="Times New Roman"/>
              <a:ea typeface="Times New Roman"/>
              <a:cs typeface="Times New Roman"/>
              <a:sym typeface="Times New Roman"/>
            </a:endParaRPr>
          </a:p>
          <a:p>
            <a:pPr marL="457200" marR="0" lvl="0" indent="-330200" algn="l" rtl="0">
              <a:lnSpc>
                <a:spcPct val="100000"/>
              </a:lnSpc>
              <a:spcBef>
                <a:spcPts val="0"/>
              </a:spcBef>
              <a:spcAft>
                <a:spcPts val="0"/>
              </a:spcAft>
              <a:buClr>
                <a:srgbClr val="000000"/>
              </a:buClr>
              <a:buSzPts val="1600"/>
              <a:buFont typeface="Times New Roman"/>
              <a:buChar char="●"/>
            </a:pPr>
            <a:r>
              <a:rPr lang="en" sz="1600" b="1" i="0" u="none" strike="noStrike" cap="none">
                <a:solidFill>
                  <a:srgbClr val="000000"/>
                </a:solidFill>
                <a:latin typeface="Times New Roman"/>
                <a:ea typeface="Times New Roman"/>
                <a:cs typeface="Times New Roman"/>
                <a:sym typeface="Times New Roman"/>
              </a:rPr>
              <a:t>Exploring Feature Representation:</a:t>
            </a:r>
            <a:r>
              <a:rPr lang="en" sz="1600" b="0" i="0" u="none" strike="noStrike" cap="none">
                <a:solidFill>
                  <a:srgbClr val="000000"/>
                </a:solidFill>
                <a:latin typeface="Times New Roman"/>
                <a:ea typeface="Times New Roman"/>
                <a:cs typeface="Times New Roman"/>
                <a:sym typeface="Times New Roman"/>
              </a:rPr>
              <a:t> The project may aim to explore different ways of representing speech features and learning meaningful representations using CNNs. This involves experimenting with various architectures, layers, and preprocessing techniques to identify the most informative features for emotion recognition.</a:t>
            </a:r>
            <a:endParaRPr sz="16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7"/>
          <p:cNvSpPr txBox="1"/>
          <p:nvPr/>
        </p:nvSpPr>
        <p:spPr>
          <a:xfrm>
            <a:off x="244445" y="186469"/>
            <a:ext cx="5647772" cy="438581"/>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46B0FA"/>
                </a:solidFill>
                <a:latin typeface="Times New Roman"/>
                <a:ea typeface="Times New Roman"/>
                <a:cs typeface="Times New Roman"/>
                <a:sym typeface="Times New Roman"/>
              </a:rPr>
              <a:t>5.) Methodology</a:t>
            </a:r>
            <a:endParaRPr sz="2400" b="1" i="0" u="none" strike="noStrike" cap="none">
              <a:solidFill>
                <a:srgbClr val="46B0FA"/>
              </a:solidFill>
              <a:latin typeface="Times New Roman"/>
              <a:ea typeface="Times New Roman"/>
              <a:cs typeface="Times New Roman"/>
              <a:sym typeface="Times New Roman"/>
            </a:endParaRPr>
          </a:p>
        </p:txBody>
      </p:sp>
      <p:sp>
        <p:nvSpPr>
          <p:cNvPr id="113" name="Google Shape;113;p7"/>
          <p:cNvSpPr txBox="1"/>
          <p:nvPr/>
        </p:nvSpPr>
        <p:spPr>
          <a:xfrm>
            <a:off x="225450" y="697525"/>
            <a:ext cx="8749200" cy="4239000"/>
          </a:xfrm>
          <a:prstGeom prst="rect">
            <a:avLst/>
          </a:prstGeom>
          <a:noFill/>
          <a:ln>
            <a:noFill/>
          </a:ln>
        </p:spPr>
        <p:txBody>
          <a:bodyPr spcFirstLastPara="1" wrap="square" lIns="91425" tIns="91425" rIns="91425" bIns="91425" anchor="t" anchorCtr="0">
            <a:noAutofit/>
          </a:bodyPr>
          <a:lstStyle/>
          <a:p>
            <a:pPr marL="457200" marR="0" lvl="0" indent="-323850" algn="just" rtl="0">
              <a:lnSpc>
                <a:spcPct val="100000"/>
              </a:lnSpc>
              <a:spcBef>
                <a:spcPts val="0"/>
              </a:spcBef>
              <a:spcAft>
                <a:spcPts val="0"/>
              </a:spcAft>
              <a:buClr>
                <a:schemeClr val="dk1"/>
              </a:buClr>
              <a:buSzPts val="1500"/>
              <a:buFont typeface="Times New Roman"/>
              <a:buAutoNum type="arabicPeriod"/>
            </a:pPr>
            <a:r>
              <a:rPr lang="en" sz="1500" b="1" i="0" u="none" strike="noStrike" cap="none">
                <a:solidFill>
                  <a:schemeClr val="dk1"/>
                </a:solidFill>
                <a:latin typeface="Times New Roman"/>
                <a:ea typeface="Times New Roman"/>
                <a:cs typeface="Times New Roman"/>
                <a:sym typeface="Times New Roman"/>
              </a:rPr>
              <a:t>Data Collection:</a:t>
            </a:r>
            <a:r>
              <a:rPr lang="en" sz="1500" b="0" i="0" u="none" strike="noStrike" cap="none">
                <a:solidFill>
                  <a:schemeClr val="dk1"/>
                </a:solidFill>
                <a:latin typeface="Times New Roman"/>
                <a:ea typeface="Times New Roman"/>
                <a:cs typeface="Times New Roman"/>
                <a:sym typeface="Times New Roman"/>
              </a:rPr>
              <a:t> Gather a dataset of speech samples labelled with different emotions (e.g., happy, sad, angry, etc.).</a:t>
            </a:r>
            <a:endParaRPr sz="1500" b="0" i="0" u="none" strike="noStrike" cap="none">
              <a:solidFill>
                <a:schemeClr val="dk1"/>
              </a:solidFill>
              <a:latin typeface="Times New Roman"/>
              <a:ea typeface="Times New Roman"/>
              <a:cs typeface="Times New Roman"/>
              <a:sym typeface="Times New Roman"/>
            </a:endParaRPr>
          </a:p>
          <a:p>
            <a:pPr marL="457200" marR="0" lvl="0" indent="-323850" algn="just" rtl="0">
              <a:lnSpc>
                <a:spcPct val="100000"/>
              </a:lnSpc>
              <a:spcBef>
                <a:spcPts val="0"/>
              </a:spcBef>
              <a:spcAft>
                <a:spcPts val="0"/>
              </a:spcAft>
              <a:buClr>
                <a:schemeClr val="dk1"/>
              </a:buClr>
              <a:buSzPts val="1500"/>
              <a:buFont typeface="Times New Roman"/>
              <a:buAutoNum type="arabicPeriod"/>
            </a:pPr>
            <a:r>
              <a:rPr lang="en" sz="1500" b="1" i="0" u="none" strike="noStrike" cap="none">
                <a:solidFill>
                  <a:schemeClr val="dk1"/>
                </a:solidFill>
                <a:latin typeface="Times New Roman"/>
                <a:ea typeface="Times New Roman"/>
                <a:cs typeface="Times New Roman"/>
                <a:sym typeface="Times New Roman"/>
              </a:rPr>
              <a:t>Pre-processing:</a:t>
            </a:r>
            <a:r>
              <a:rPr lang="en" sz="1500" b="0" i="0" u="none" strike="noStrike" cap="none">
                <a:solidFill>
                  <a:schemeClr val="dk1"/>
                </a:solidFill>
                <a:latin typeface="Times New Roman"/>
                <a:ea typeface="Times New Roman"/>
                <a:cs typeface="Times New Roman"/>
                <a:sym typeface="Times New Roman"/>
              </a:rPr>
              <a:t> Clean the audio data, remove noise, and possibly segment it into smaller chunks for analysis.</a:t>
            </a:r>
            <a:endParaRPr sz="1500" b="0" i="0" u="none" strike="noStrike" cap="none">
              <a:solidFill>
                <a:schemeClr val="dk1"/>
              </a:solidFill>
              <a:latin typeface="Times New Roman"/>
              <a:ea typeface="Times New Roman"/>
              <a:cs typeface="Times New Roman"/>
              <a:sym typeface="Times New Roman"/>
            </a:endParaRPr>
          </a:p>
          <a:p>
            <a:pPr marL="457200" marR="0" lvl="0" indent="-323850" algn="just" rtl="0">
              <a:lnSpc>
                <a:spcPct val="100000"/>
              </a:lnSpc>
              <a:spcBef>
                <a:spcPts val="0"/>
              </a:spcBef>
              <a:spcAft>
                <a:spcPts val="0"/>
              </a:spcAft>
              <a:buClr>
                <a:schemeClr val="dk1"/>
              </a:buClr>
              <a:buSzPts val="1500"/>
              <a:buFont typeface="Times New Roman"/>
              <a:buAutoNum type="arabicPeriod"/>
            </a:pPr>
            <a:r>
              <a:rPr lang="en" sz="1500" b="1" i="0" u="none" strike="noStrike" cap="none">
                <a:solidFill>
                  <a:schemeClr val="dk1"/>
                </a:solidFill>
                <a:latin typeface="Times New Roman"/>
                <a:ea typeface="Times New Roman"/>
                <a:cs typeface="Times New Roman"/>
                <a:sym typeface="Times New Roman"/>
              </a:rPr>
              <a:t>Feature Extraction:</a:t>
            </a:r>
            <a:r>
              <a:rPr lang="en" sz="1500" b="0" i="0" u="none" strike="noStrike" cap="none">
                <a:solidFill>
                  <a:schemeClr val="dk1"/>
                </a:solidFill>
                <a:latin typeface="Times New Roman"/>
                <a:ea typeface="Times New Roman"/>
                <a:cs typeface="Times New Roman"/>
                <a:sym typeface="Times New Roman"/>
              </a:rPr>
              <a:t> Extract relevant features from the audio data, such as MFCCs (Mel-frequency cepstral coefficients), spectrograms, or other time-frequency representations.</a:t>
            </a:r>
            <a:endParaRPr sz="1500" b="0" i="0" u="none" strike="noStrike" cap="none">
              <a:solidFill>
                <a:schemeClr val="dk1"/>
              </a:solidFill>
              <a:latin typeface="Times New Roman"/>
              <a:ea typeface="Times New Roman"/>
              <a:cs typeface="Times New Roman"/>
              <a:sym typeface="Times New Roman"/>
            </a:endParaRPr>
          </a:p>
          <a:p>
            <a:pPr marL="457200" marR="0" lvl="0" indent="-323850" algn="just" rtl="0">
              <a:lnSpc>
                <a:spcPct val="100000"/>
              </a:lnSpc>
              <a:spcBef>
                <a:spcPts val="0"/>
              </a:spcBef>
              <a:spcAft>
                <a:spcPts val="0"/>
              </a:spcAft>
              <a:buClr>
                <a:schemeClr val="dk1"/>
              </a:buClr>
              <a:buSzPts val="1500"/>
              <a:buFont typeface="Times New Roman"/>
              <a:buAutoNum type="arabicPeriod"/>
            </a:pPr>
            <a:r>
              <a:rPr lang="en" sz="1500" b="1" i="0" u="none" strike="noStrike" cap="none">
                <a:solidFill>
                  <a:schemeClr val="dk1"/>
                </a:solidFill>
                <a:latin typeface="Times New Roman"/>
                <a:ea typeface="Times New Roman"/>
                <a:cs typeface="Times New Roman"/>
                <a:sym typeface="Times New Roman"/>
              </a:rPr>
              <a:t>Model Architecture Design</a:t>
            </a:r>
            <a:r>
              <a:rPr lang="en" sz="1500" b="0" i="0" u="none" strike="noStrike" cap="none">
                <a:solidFill>
                  <a:schemeClr val="dk1"/>
                </a:solidFill>
                <a:latin typeface="Times New Roman"/>
                <a:ea typeface="Times New Roman"/>
                <a:cs typeface="Times New Roman"/>
                <a:sym typeface="Times New Roman"/>
              </a:rPr>
              <a:t>: Design a hybrid CNN architecture that combines convolution layers with other types of layers (e.g., recurrent layers, dense layers) to effectively learn features from the audio data.</a:t>
            </a:r>
            <a:endParaRPr sz="1500" b="0" i="0" u="none" strike="noStrike" cap="none">
              <a:solidFill>
                <a:schemeClr val="dk1"/>
              </a:solidFill>
              <a:latin typeface="Times New Roman"/>
              <a:ea typeface="Times New Roman"/>
              <a:cs typeface="Times New Roman"/>
              <a:sym typeface="Times New Roman"/>
            </a:endParaRPr>
          </a:p>
          <a:p>
            <a:pPr marL="457200" marR="0" lvl="0" indent="-323850" algn="just" rtl="0">
              <a:lnSpc>
                <a:spcPct val="100000"/>
              </a:lnSpc>
              <a:spcBef>
                <a:spcPts val="0"/>
              </a:spcBef>
              <a:spcAft>
                <a:spcPts val="0"/>
              </a:spcAft>
              <a:buClr>
                <a:schemeClr val="dk1"/>
              </a:buClr>
              <a:buSzPts val="1500"/>
              <a:buFont typeface="Times New Roman"/>
              <a:buAutoNum type="arabicPeriod"/>
            </a:pPr>
            <a:r>
              <a:rPr lang="en" sz="1500" b="1" i="0" u="none" strike="noStrike" cap="none">
                <a:solidFill>
                  <a:schemeClr val="dk1"/>
                </a:solidFill>
                <a:latin typeface="Times New Roman"/>
                <a:ea typeface="Times New Roman"/>
                <a:cs typeface="Times New Roman"/>
                <a:sym typeface="Times New Roman"/>
              </a:rPr>
              <a:t>Model Training:</a:t>
            </a:r>
            <a:r>
              <a:rPr lang="en" sz="1500" b="0" i="0" u="none" strike="noStrike" cap="none">
                <a:solidFill>
                  <a:schemeClr val="dk1"/>
                </a:solidFill>
                <a:latin typeface="Times New Roman"/>
                <a:ea typeface="Times New Roman"/>
                <a:cs typeface="Times New Roman"/>
                <a:sym typeface="Times New Roman"/>
              </a:rPr>
              <a:t> Train the hybrid CNN model on the pre-processed and feature-extracted data, using appropriate training techniques such as data augmentation to prevent over fitting.</a:t>
            </a:r>
            <a:endParaRPr sz="1500" b="0" i="0" u="none" strike="noStrike" cap="none">
              <a:solidFill>
                <a:schemeClr val="dk1"/>
              </a:solidFill>
              <a:latin typeface="Times New Roman"/>
              <a:ea typeface="Times New Roman"/>
              <a:cs typeface="Times New Roman"/>
              <a:sym typeface="Times New Roman"/>
            </a:endParaRPr>
          </a:p>
          <a:p>
            <a:pPr marL="457200" marR="0" lvl="0" indent="-323850" algn="just" rtl="0">
              <a:lnSpc>
                <a:spcPct val="100000"/>
              </a:lnSpc>
              <a:spcBef>
                <a:spcPts val="0"/>
              </a:spcBef>
              <a:spcAft>
                <a:spcPts val="0"/>
              </a:spcAft>
              <a:buClr>
                <a:schemeClr val="dk1"/>
              </a:buClr>
              <a:buSzPts val="1500"/>
              <a:buFont typeface="Times New Roman"/>
              <a:buAutoNum type="arabicPeriod"/>
            </a:pPr>
            <a:r>
              <a:rPr lang="en" sz="1500" b="1" i="0" u="none" strike="noStrike" cap="none">
                <a:solidFill>
                  <a:schemeClr val="dk1"/>
                </a:solidFill>
                <a:latin typeface="Times New Roman"/>
                <a:ea typeface="Times New Roman"/>
                <a:cs typeface="Times New Roman"/>
                <a:sym typeface="Times New Roman"/>
              </a:rPr>
              <a:t>Model Evaluation</a:t>
            </a:r>
            <a:r>
              <a:rPr lang="en" sz="1500" b="0" i="0" u="none" strike="noStrike" cap="none">
                <a:solidFill>
                  <a:schemeClr val="dk1"/>
                </a:solidFill>
                <a:latin typeface="Times New Roman"/>
                <a:ea typeface="Times New Roman"/>
                <a:cs typeface="Times New Roman"/>
                <a:sym typeface="Times New Roman"/>
              </a:rPr>
              <a:t>: Evaluate the trained model using metrics such as accuracy, precision, recall, and F1-score on a separate validation set to assess its performance.</a:t>
            </a:r>
            <a:endParaRPr sz="1500" b="0" i="0" u="none" strike="noStrike" cap="none">
              <a:solidFill>
                <a:schemeClr val="dk1"/>
              </a:solidFill>
              <a:latin typeface="Times New Roman"/>
              <a:ea typeface="Times New Roman"/>
              <a:cs typeface="Times New Roman"/>
              <a:sym typeface="Times New Roman"/>
            </a:endParaRPr>
          </a:p>
          <a:p>
            <a:pPr marL="457200" marR="0" lvl="0" indent="-323850" algn="just" rtl="0">
              <a:lnSpc>
                <a:spcPct val="100000"/>
              </a:lnSpc>
              <a:spcBef>
                <a:spcPts val="0"/>
              </a:spcBef>
              <a:spcAft>
                <a:spcPts val="0"/>
              </a:spcAft>
              <a:buClr>
                <a:schemeClr val="dk1"/>
              </a:buClr>
              <a:buSzPts val="1500"/>
              <a:buFont typeface="Times New Roman"/>
              <a:buAutoNum type="arabicPeriod"/>
            </a:pPr>
            <a:r>
              <a:rPr lang="en" sz="1500" b="1" i="0" u="none" strike="noStrike" cap="none">
                <a:solidFill>
                  <a:schemeClr val="dk1"/>
                </a:solidFill>
                <a:latin typeface="Times New Roman"/>
                <a:ea typeface="Times New Roman"/>
                <a:cs typeface="Times New Roman"/>
                <a:sym typeface="Times New Roman"/>
              </a:rPr>
              <a:t>Fine-tuning</a:t>
            </a:r>
            <a:r>
              <a:rPr lang="en" sz="1500" b="0" i="0" u="none" strike="noStrike" cap="none">
                <a:solidFill>
                  <a:schemeClr val="dk1"/>
                </a:solidFill>
                <a:latin typeface="Times New Roman"/>
                <a:ea typeface="Times New Roman"/>
                <a:cs typeface="Times New Roman"/>
                <a:sym typeface="Times New Roman"/>
              </a:rPr>
              <a:t>: Fine-tune the model and hyper parameters based on the evaluation results to improve performance if necessary.</a:t>
            </a:r>
            <a:endParaRPr sz="1500" b="0" i="0" u="none" strike="noStrike" cap="none">
              <a:solidFill>
                <a:schemeClr val="dk1"/>
              </a:solidFill>
              <a:latin typeface="Times New Roman"/>
              <a:ea typeface="Times New Roman"/>
              <a:cs typeface="Times New Roman"/>
              <a:sym typeface="Times New Roman"/>
            </a:endParaRPr>
          </a:p>
          <a:p>
            <a:pPr marL="457200" marR="0" lvl="0" indent="-323850" algn="just" rtl="0">
              <a:lnSpc>
                <a:spcPct val="100000"/>
              </a:lnSpc>
              <a:spcBef>
                <a:spcPts val="0"/>
              </a:spcBef>
              <a:spcAft>
                <a:spcPts val="0"/>
              </a:spcAft>
              <a:buClr>
                <a:schemeClr val="dk1"/>
              </a:buClr>
              <a:buSzPts val="1500"/>
              <a:buFont typeface="Times New Roman"/>
              <a:buAutoNum type="arabicPeriod"/>
            </a:pPr>
            <a:r>
              <a:rPr lang="en" sz="1500" b="1" i="0" u="none" strike="noStrike" cap="none">
                <a:solidFill>
                  <a:schemeClr val="dk1"/>
                </a:solidFill>
                <a:latin typeface="Times New Roman"/>
                <a:ea typeface="Times New Roman"/>
                <a:cs typeface="Times New Roman"/>
                <a:sym typeface="Times New Roman"/>
              </a:rPr>
              <a:t>Testing</a:t>
            </a:r>
            <a:r>
              <a:rPr lang="en" sz="1500" b="0" i="0" u="none" strike="noStrike" cap="none">
                <a:solidFill>
                  <a:schemeClr val="dk1"/>
                </a:solidFill>
                <a:latin typeface="Times New Roman"/>
                <a:ea typeface="Times New Roman"/>
                <a:cs typeface="Times New Roman"/>
                <a:sym typeface="Times New Roman"/>
              </a:rPr>
              <a:t>: Test the final model on unseen data to assess its generalization ability and real-world performance.</a:t>
            </a:r>
            <a:endParaRPr sz="1500" b="0" i="0" u="none" strike="noStrike" cap="none">
              <a:solidFill>
                <a:schemeClr val="dk1"/>
              </a:solidFill>
              <a:latin typeface="Times New Roman"/>
              <a:ea typeface="Times New Roman"/>
              <a:cs typeface="Times New Roman"/>
              <a:sym typeface="Times New Roman"/>
            </a:endParaRPr>
          </a:p>
          <a:p>
            <a:pPr marL="457200" marR="0" lvl="0" indent="-323850" algn="just" rtl="0">
              <a:lnSpc>
                <a:spcPct val="100000"/>
              </a:lnSpc>
              <a:spcBef>
                <a:spcPts val="0"/>
              </a:spcBef>
              <a:spcAft>
                <a:spcPts val="0"/>
              </a:spcAft>
              <a:buClr>
                <a:schemeClr val="dk1"/>
              </a:buClr>
              <a:buSzPts val="1500"/>
              <a:buFont typeface="Times New Roman"/>
              <a:buAutoNum type="arabicPeriod"/>
            </a:pPr>
            <a:r>
              <a:rPr lang="en" sz="1500" b="1" i="0" u="none" strike="noStrike" cap="none">
                <a:solidFill>
                  <a:schemeClr val="dk1"/>
                </a:solidFill>
                <a:latin typeface="Times New Roman"/>
                <a:ea typeface="Times New Roman"/>
                <a:cs typeface="Times New Roman"/>
                <a:sym typeface="Times New Roman"/>
              </a:rPr>
              <a:t>Analysis and Interpretation</a:t>
            </a:r>
            <a:r>
              <a:rPr lang="en" sz="1500" b="0" i="0" u="none" strike="noStrike" cap="none">
                <a:solidFill>
                  <a:schemeClr val="dk1"/>
                </a:solidFill>
                <a:latin typeface="Times New Roman"/>
                <a:ea typeface="Times New Roman"/>
                <a:cs typeface="Times New Roman"/>
                <a:sym typeface="Times New Roman"/>
              </a:rPr>
              <a:t>: Analyze the results, interpret the model's behaviour, and identify areas for improvement or further research.</a:t>
            </a:r>
            <a:endParaRPr sz="17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8"/>
          <p:cNvSpPr txBox="1"/>
          <p:nvPr/>
        </p:nvSpPr>
        <p:spPr>
          <a:xfrm>
            <a:off x="326092" y="270062"/>
            <a:ext cx="27432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46B0FA"/>
                </a:solidFill>
                <a:latin typeface="Times New Roman"/>
                <a:ea typeface="Times New Roman"/>
                <a:cs typeface="Times New Roman"/>
                <a:sym typeface="Times New Roman"/>
              </a:rPr>
              <a:t>6.) Flowchart</a:t>
            </a:r>
            <a:endParaRPr sz="1400" b="0" i="0" u="none" strike="noStrike" cap="none">
              <a:solidFill>
                <a:srgbClr val="000000"/>
              </a:solidFill>
              <a:latin typeface="Times New Roman"/>
              <a:ea typeface="Times New Roman"/>
              <a:cs typeface="Times New Roman"/>
              <a:sym typeface="Times New Roman"/>
            </a:endParaRPr>
          </a:p>
        </p:txBody>
      </p:sp>
      <p:pic>
        <p:nvPicPr>
          <p:cNvPr id="119" name="Google Shape;119;p8"/>
          <p:cNvPicPr preferRelativeResize="0"/>
          <p:nvPr/>
        </p:nvPicPr>
        <p:blipFill rotWithShape="1">
          <a:blip r:embed="rId3">
            <a:alphaModFix/>
          </a:blip>
          <a:srcRect/>
          <a:stretch/>
        </p:blipFill>
        <p:spPr>
          <a:xfrm>
            <a:off x="2599700" y="387050"/>
            <a:ext cx="3849850" cy="43466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9"/>
          <p:cNvSpPr txBox="1"/>
          <p:nvPr/>
        </p:nvSpPr>
        <p:spPr>
          <a:xfrm>
            <a:off x="244445" y="186469"/>
            <a:ext cx="5647772" cy="438581"/>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46B0FA"/>
                </a:solidFill>
                <a:latin typeface="Times New Roman"/>
                <a:ea typeface="Times New Roman"/>
                <a:cs typeface="Times New Roman"/>
                <a:sym typeface="Times New Roman"/>
              </a:rPr>
              <a:t>7.)  SWOT Analysis</a:t>
            </a:r>
            <a:endParaRPr sz="2400" b="1" i="0" u="none" strike="noStrike" cap="none">
              <a:solidFill>
                <a:srgbClr val="46B0FA"/>
              </a:solidFill>
              <a:latin typeface="Times New Roman"/>
              <a:ea typeface="Times New Roman"/>
              <a:cs typeface="Times New Roman"/>
              <a:sym typeface="Times New Roman"/>
            </a:endParaRPr>
          </a:p>
        </p:txBody>
      </p:sp>
      <p:sp>
        <p:nvSpPr>
          <p:cNvPr id="125" name="Google Shape;125;p9"/>
          <p:cNvSpPr txBox="1"/>
          <p:nvPr/>
        </p:nvSpPr>
        <p:spPr>
          <a:xfrm>
            <a:off x="244450" y="738925"/>
            <a:ext cx="8585400" cy="40098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1" i="0" u="sng" strike="noStrike" cap="none">
                <a:solidFill>
                  <a:schemeClr val="dk1"/>
                </a:solidFill>
                <a:latin typeface="Times New Roman"/>
                <a:ea typeface="Times New Roman"/>
                <a:cs typeface="Times New Roman"/>
                <a:sym typeface="Times New Roman"/>
              </a:rPr>
              <a:t>STRENGTHS</a:t>
            </a:r>
            <a:endParaRPr sz="1600" b="1" i="0" u="sng"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endParaRPr sz="1600" b="1" i="0" u="sng" strike="noStrike" cap="none">
              <a:solidFill>
                <a:schemeClr val="dk1"/>
              </a:solidFill>
              <a:latin typeface="Times New Roman"/>
              <a:ea typeface="Times New Roman"/>
              <a:cs typeface="Times New Roman"/>
              <a:sym typeface="Times New Roman"/>
            </a:endParaRPr>
          </a:p>
          <a:p>
            <a:pPr marL="457200" marR="0" lvl="0" indent="-330200" algn="l" rtl="0">
              <a:lnSpc>
                <a:spcPct val="100000"/>
              </a:lnSpc>
              <a:spcBef>
                <a:spcPts val="0"/>
              </a:spcBef>
              <a:spcAft>
                <a:spcPts val="0"/>
              </a:spcAft>
              <a:buClr>
                <a:schemeClr val="dk1"/>
              </a:buClr>
              <a:buSzPts val="1600"/>
              <a:buFont typeface="Times New Roman"/>
              <a:buChar char="●"/>
            </a:pPr>
            <a:r>
              <a:rPr lang="en" sz="1600" b="0" i="0" u="none" strike="noStrike" cap="none">
                <a:solidFill>
                  <a:schemeClr val="dk1"/>
                </a:solidFill>
                <a:latin typeface="Times New Roman"/>
                <a:ea typeface="Times New Roman"/>
                <a:cs typeface="Times New Roman"/>
                <a:sym typeface="Times New Roman"/>
              </a:rPr>
              <a:t>High Accuracy: Hybrid CNN models have the potential to achieve high accuracy in detecting emotions from speech due to their ability to learn complex hierarchical representations of features.</a:t>
            </a:r>
            <a:endParaRPr sz="1600" b="0" i="0" u="none" strike="noStrike" cap="none">
              <a:solidFill>
                <a:schemeClr val="dk1"/>
              </a:solidFill>
              <a:latin typeface="Times New Roman"/>
              <a:ea typeface="Times New Roman"/>
              <a:cs typeface="Times New Roman"/>
              <a:sym typeface="Times New Roman"/>
            </a:endParaRPr>
          </a:p>
          <a:p>
            <a:pPr marL="457200" marR="0" lvl="0" indent="-330200" algn="l" rtl="0">
              <a:lnSpc>
                <a:spcPct val="100000"/>
              </a:lnSpc>
              <a:spcBef>
                <a:spcPts val="0"/>
              </a:spcBef>
              <a:spcAft>
                <a:spcPts val="0"/>
              </a:spcAft>
              <a:buClr>
                <a:schemeClr val="dk1"/>
              </a:buClr>
              <a:buSzPts val="1600"/>
              <a:buFont typeface="Times New Roman"/>
              <a:buChar char="●"/>
            </a:pPr>
            <a:r>
              <a:rPr lang="en" sz="1600" b="0" i="0" u="none" strike="noStrike" cap="none">
                <a:solidFill>
                  <a:schemeClr val="dk1"/>
                </a:solidFill>
                <a:latin typeface="Times New Roman"/>
                <a:ea typeface="Times New Roman"/>
                <a:cs typeface="Times New Roman"/>
                <a:sym typeface="Times New Roman"/>
              </a:rPr>
              <a:t>Robust Feature Extraction: CNNs excel at automatically extracting relevant features from raw data, making them suitable for processing speech signals and capturing subtle nuances in vocal expressions.</a:t>
            </a:r>
            <a:endParaRPr sz="16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 sz="1600" b="1" i="0" u="sng" strike="noStrike" cap="none">
                <a:solidFill>
                  <a:schemeClr val="dk1"/>
                </a:solidFill>
                <a:latin typeface="Times New Roman"/>
                <a:ea typeface="Times New Roman"/>
                <a:cs typeface="Times New Roman"/>
                <a:sym typeface="Times New Roman"/>
              </a:rPr>
              <a:t>WEAKNESS</a:t>
            </a:r>
            <a:endParaRPr sz="1600" b="1" i="0" u="sng"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endParaRPr sz="1600" b="1" i="0" u="sng" strike="noStrike" cap="none">
              <a:solidFill>
                <a:schemeClr val="dk1"/>
              </a:solidFill>
              <a:latin typeface="Times New Roman"/>
              <a:ea typeface="Times New Roman"/>
              <a:cs typeface="Times New Roman"/>
              <a:sym typeface="Times New Roman"/>
            </a:endParaRPr>
          </a:p>
          <a:p>
            <a:pPr marL="457200" marR="0" lvl="0" indent="-330200" algn="l" rtl="0">
              <a:lnSpc>
                <a:spcPct val="100000"/>
              </a:lnSpc>
              <a:spcBef>
                <a:spcPts val="0"/>
              </a:spcBef>
              <a:spcAft>
                <a:spcPts val="0"/>
              </a:spcAft>
              <a:buClr>
                <a:srgbClr val="000000"/>
              </a:buClr>
              <a:buSzPts val="1600"/>
              <a:buFont typeface="Arial"/>
              <a:buChar char="●"/>
            </a:pPr>
            <a:r>
              <a:rPr lang="en" sz="1600" b="0" i="0" u="none" strike="noStrike" cap="none">
                <a:solidFill>
                  <a:srgbClr val="000000"/>
                </a:solidFill>
                <a:latin typeface="Arial"/>
                <a:ea typeface="Arial"/>
                <a:cs typeface="Arial"/>
                <a:sym typeface="Arial"/>
              </a:rPr>
              <a:t>Data Dependency: Hybrid CNN models for emotion recognition require large amounts of labeled data for training, which may be challenging to obtain, particularly for certain emotion categories or languages.</a:t>
            </a:r>
            <a:endParaRPr sz="1600" b="0" i="0" u="none" strike="noStrike" cap="none">
              <a:solidFill>
                <a:srgbClr val="000000"/>
              </a:solidFill>
              <a:latin typeface="Arial"/>
              <a:ea typeface="Arial"/>
              <a:cs typeface="Arial"/>
              <a:sym typeface="Arial"/>
            </a:endParaRPr>
          </a:p>
          <a:p>
            <a:pPr marL="457200" marR="0" lvl="0" indent="-330200" algn="l" rtl="0">
              <a:lnSpc>
                <a:spcPct val="100000"/>
              </a:lnSpc>
              <a:spcBef>
                <a:spcPts val="0"/>
              </a:spcBef>
              <a:spcAft>
                <a:spcPts val="0"/>
              </a:spcAft>
              <a:buClr>
                <a:srgbClr val="000000"/>
              </a:buClr>
              <a:buSzPts val="1600"/>
              <a:buFont typeface="Arial"/>
              <a:buChar char="●"/>
            </a:pPr>
            <a:r>
              <a:rPr lang="en" sz="1600" b="0" i="0" u="none" strike="noStrike" cap="none">
                <a:solidFill>
                  <a:srgbClr val="000000"/>
                </a:solidFill>
                <a:latin typeface="Arial"/>
                <a:ea typeface="Arial"/>
                <a:cs typeface="Arial"/>
                <a:sym typeface="Arial"/>
              </a:rPr>
              <a:t>Complexity: Designing and training hybrid CNN architectures can be complex, requiring expertise in deep learning, signal processing, and model optimization techniques.</a:t>
            </a:r>
            <a:endParaRPr sz="16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1613</Words>
  <Application>Microsoft Office PowerPoint</Application>
  <PresentationFormat>On-screen Show (16:9)</PresentationFormat>
  <Paragraphs>92</Paragraphs>
  <Slides>15</Slides>
  <Notes>15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Calibri</vt:lpstr>
      <vt:lpstr>Arial</vt:lpstr>
      <vt:lpstr>Roboto</vt:lpstr>
      <vt:lpstr>Times New Roman</vt:lpstr>
      <vt:lpstr>Office Theme</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Vansh Gupta</cp:lastModifiedBy>
  <cp:revision>1</cp:revision>
  <dcterms:modified xsi:type="dcterms:W3CDTF">2024-04-24T17:15:17Z</dcterms:modified>
</cp:coreProperties>
</file>