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396" r:id="rId9"/>
    <p:sldId id="398" r:id="rId10"/>
    <p:sldId id="399" r:id="rId11"/>
    <p:sldId id="395" r:id="rId12"/>
    <p:sldId id="400" r:id="rId13"/>
    <p:sldId id="401" r:id="rId14"/>
    <p:sldId id="394" r:id="rId15"/>
    <p:sldId id="39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ei" initials="A" lastIdx="1" clrIdx="0">
    <p:extLst>
      <p:ext uri="{19B8F6BF-5375-455C-9EA6-DF929625EA0E}">
        <p15:presenceInfo xmlns:p15="http://schemas.microsoft.com/office/powerpoint/2012/main" userId="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3208" autoAdjust="0"/>
  </p:normalViewPr>
  <p:slideViewPr>
    <p:cSldViewPr snapToGrid="0">
      <p:cViewPr varScale="1">
        <p:scale>
          <a:sx n="106" d="100"/>
          <a:sy n="106" d="100"/>
        </p:scale>
        <p:origin x="10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E7E47-7544-4E72-81D2-D7F0E56C4687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6232D-BC32-4AB1-B94C-75C8D6E6ED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7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6232D-BC32-4AB1-B94C-75C8D6E6ED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97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0" y="285750"/>
            <a:ext cx="789517" cy="59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85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05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00010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2594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1547"/>
            <a:ext cx="10972800" cy="505461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3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65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08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5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571501" y="1500189"/>
            <a:ext cx="11620500" cy="1587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2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75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7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27C335E-1A33-45FF-878D-38EC74BEC67D}" type="datetimeFigureOut">
              <a:rPr lang="zh-TW" altLang="en-US" smtClean="0"/>
              <a:t>2024/11/12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83E9035-917A-44B7-A544-65036D6D367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i="0" dirty="0">
                <a:ln w="12700">
                  <a:noFill/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Platform Based Design Group</a:t>
            </a:r>
            <a:endParaRPr kumimoji="0" lang="zh-TW" altLang="en-US" sz="1600" b="1" i="0" dirty="0">
              <a:ln w="12700">
                <a:noFill/>
                <a:prstDash val="solid"/>
              </a:ln>
              <a:solidFill>
                <a:schemeClr val="accent5">
                  <a:lumMod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spc="300" dirty="0">
                <a:latin typeface="Arial" pitchFamily="34" charset="0"/>
                <a:cs typeface="Arial" pitchFamily="34" charset="0"/>
              </a:rPr>
              <a:t>NYCU.EE</a:t>
            </a:r>
            <a:r>
              <a:rPr kumimoji="0" lang="en-US" altLang="zh-TW" sz="1200" b="1" dirty="0">
                <a:latin typeface="Arial" pitchFamily="34" charset="0"/>
                <a:cs typeface="Arial" pitchFamily="34" charset="0"/>
              </a:rPr>
              <a:t>, Hsinchu, Taiwan</a:t>
            </a:r>
            <a:endParaRPr kumimoji="0" lang="zh-TW" alt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dirty="0">
                <a:latin typeface="Arial" pitchFamily="34" charset="0"/>
                <a:cs typeface="Arial" pitchFamily="34" charset="0"/>
              </a:rPr>
              <a:t>VLSI Signal Processing Lab.</a:t>
            </a:r>
            <a:endParaRPr kumimoji="0" lang="zh-TW" alt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12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92458" y="2094568"/>
            <a:ext cx="11172305" cy="1470025"/>
          </a:xfrm>
        </p:spPr>
        <p:txBody>
          <a:bodyPr/>
          <a:lstStyle/>
          <a:p>
            <a:pPr algn="ctr"/>
            <a:r>
              <a:rPr lang="en-US" altLang="zh-TW" dirty="0"/>
              <a:t>Lab 5</a:t>
            </a:r>
            <a:br>
              <a:rPr lang="en-US" altLang="zh-TW" dirty="0"/>
            </a:br>
            <a:r>
              <a:rPr lang="en-US" altLang="zh-TW" dirty="0"/>
              <a:t>Low</a:t>
            </a:r>
            <a:r>
              <a:rPr lang="zh-TW" altLang="en-US" dirty="0"/>
              <a:t> </a:t>
            </a:r>
            <a:r>
              <a:rPr lang="en-US" altLang="zh-TW" dirty="0"/>
              <a:t>Complexity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92458" y="3886200"/>
            <a:ext cx="11087738" cy="1752600"/>
          </a:xfrm>
        </p:spPr>
        <p:txBody>
          <a:bodyPr>
            <a:normAutofit/>
          </a:bodyPr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4901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F2746-A2BF-4CF1-AAC3-7FF04D80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(Lab5.ipynb)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BF7D98-B857-4602-A37A-9DDD64C6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Write both training and validation phase by yourself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Save your best model as </a:t>
            </a:r>
            <a:r>
              <a:rPr lang="en-US" altLang="zh-TW" b="1" dirty="0"/>
              <a:t>.</a:t>
            </a:r>
            <a:r>
              <a:rPr lang="en-US" altLang="zh-TW" b="1" dirty="0" err="1"/>
              <a:t>pth</a:t>
            </a:r>
            <a:r>
              <a:rPr lang="en-US" altLang="zh-TW" dirty="0"/>
              <a:t> file after the process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Only .</a:t>
            </a:r>
            <a:r>
              <a:rPr lang="en-US" altLang="zh-TW" b="1" dirty="0" err="1">
                <a:solidFill>
                  <a:srgbClr val="FF0000"/>
                </a:solidFill>
              </a:rPr>
              <a:t>pth</a:t>
            </a:r>
            <a:r>
              <a:rPr lang="en-US" altLang="zh-TW" b="1" dirty="0">
                <a:solidFill>
                  <a:srgbClr val="FF0000"/>
                </a:solidFill>
              </a:rPr>
              <a:t> files are accepted. Submitting other types of files will result in a zero grade.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137400-1BC9-4DB4-AC9B-6D1E082C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1713543"/>
            <a:ext cx="688753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4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8360C-1EA9-4031-8BBA-4AE1259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22CAC-A161-4AE0-966A-3CF5D782E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1547"/>
            <a:ext cx="11458470" cy="5054617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zh-TW" sz="2600" dirty="0">
                <a:solidFill>
                  <a:prstClr val="black"/>
                </a:solidFill>
              </a:rPr>
              <a:t>You need to prepare</a:t>
            </a:r>
          </a:p>
          <a:p>
            <a:pPr lvl="1">
              <a:defRPr/>
            </a:pPr>
            <a:r>
              <a:rPr lang="en-US" altLang="zh-TW" sz="2200" dirty="0">
                <a:solidFill>
                  <a:srgbClr val="4F81BD">
                    <a:lumMod val="75000"/>
                  </a:srgbClr>
                </a:solidFill>
              </a:rPr>
              <a:t>network.py</a:t>
            </a:r>
            <a:r>
              <a:rPr lang="zh-TW" altLang="en-US" sz="2200" dirty="0">
                <a:solidFill>
                  <a:srgbClr val="4F81BD">
                    <a:lumMod val="75000"/>
                  </a:srgbClr>
                </a:solidFill>
              </a:rPr>
              <a:t>：</a:t>
            </a:r>
            <a:r>
              <a:rPr lang="en-US" altLang="zh-TW" sz="2200" dirty="0">
                <a:solidFill>
                  <a:srgbClr val="4F81BD">
                    <a:lumMod val="75000"/>
                  </a:srgbClr>
                </a:solidFill>
              </a:rPr>
              <a:t> your model architecture</a:t>
            </a:r>
          </a:p>
          <a:p>
            <a:pPr lvl="1">
              <a:defRPr/>
            </a:pPr>
            <a:r>
              <a:rPr lang="en-US" altLang="zh-TW" sz="2200" dirty="0" err="1">
                <a:solidFill>
                  <a:srgbClr val="4F81BD">
                    <a:lumMod val="75000"/>
                  </a:srgbClr>
                </a:solidFill>
              </a:rPr>
              <a:t>model.pth</a:t>
            </a:r>
            <a:r>
              <a:rPr lang="zh-TW" altLang="en-US" sz="2200" dirty="0">
                <a:solidFill>
                  <a:srgbClr val="4F81BD">
                    <a:lumMod val="75000"/>
                  </a:srgbClr>
                </a:solidFill>
              </a:rPr>
              <a:t>：</a:t>
            </a:r>
            <a:r>
              <a:rPr lang="en-US" altLang="zh-TW" sz="2200" dirty="0">
                <a:solidFill>
                  <a:srgbClr val="4F81BD">
                    <a:lumMod val="75000"/>
                  </a:srgbClr>
                </a:solidFill>
              </a:rPr>
              <a:t>saved model file</a:t>
            </a:r>
            <a:endParaRPr lang="en-US" altLang="zh-TW" sz="2200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zh-TW" sz="2600" dirty="0">
                <a:solidFill>
                  <a:prstClr val="black"/>
                </a:solidFill>
              </a:rPr>
              <a:t>Command</a:t>
            </a:r>
          </a:p>
          <a:p>
            <a:pPr lvl="1">
              <a:defRPr/>
            </a:pPr>
            <a:r>
              <a:rPr lang="en-US" altLang="zh-TW" sz="2200" dirty="0">
                <a:solidFill>
                  <a:srgbClr val="4F81BD">
                    <a:lumMod val="75000"/>
                  </a:srgbClr>
                </a:solidFill>
              </a:rPr>
              <a:t>python test.py &lt;DATA_PATH&gt; &lt;MODEL_PATH&gt;</a:t>
            </a:r>
            <a:endParaRPr lang="en-US" altLang="zh-TW" dirty="0">
              <a:solidFill>
                <a:srgbClr val="4F81BD">
                  <a:lumMod val="75000"/>
                </a:srgbClr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Example output</a:t>
            </a:r>
          </a:p>
          <a:p>
            <a:pPr>
              <a:defRPr/>
            </a:pPr>
            <a:endParaRPr lang="en-US" altLang="zh-TW" sz="28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defRPr/>
            </a:pPr>
            <a:endParaRPr lang="en-US" altLang="zh-TW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Please make sure you can successfully run the test.py and have the results.</a:t>
            </a:r>
          </a:p>
          <a:p>
            <a:pPr>
              <a:defRPr/>
            </a:pPr>
            <a:endParaRPr lang="en-US" altLang="zh-TW" sz="2800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defRPr/>
            </a:pPr>
            <a:r>
              <a:rPr lang="en-US" altLang="zh-TW" sz="3600" b="1" dirty="0">
                <a:solidFill>
                  <a:srgbClr val="FF0000"/>
                </a:solidFill>
                <a:latin typeface="Calibri"/>
                <a:ea typeface="新細明體" panose="02020500000000000000" pitchFamily="18" charset="-120"/>
              </a:rPr>
              <a:t>Do not modify the test.py!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D457CC-2973-43A9-8834-FD07DCA3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28" y="3556590"/>
            <a:ext cx="4128776" cy="8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7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048D2-384F-4F6F-928E-70AD23BD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 should contain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646E7-7780-459D-A07C-F5F1FCCD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Which methods do you apply to lower complexity and bridge the accuracy gap</a:t>
            </a:r>
          </a:p>
          <a:p>
            <a:r>
              <a:rPr lang="en-US" altLang="zh-TW" dirty="0"/>
              <a:t>Why do you apply the methods</a:t>
            </a:r>
          </a:p>
          <a:p>
            <a:r>
              <a:rPr lang="en-US" altLang="zh-TW" dirty="0"/>
              <a:t>How do you implement </a:t>
            </a:r>
          </a:p>
          <a:p>
            <a:r>
              <a:rPr lang="en-US" altLang="zh-TW" dirty="0"/>
              <a:t>Screenshot of your testing results</a:t>
            </a:r>
          </a:p>
          <a:p>
            <a:pPr lvl="1"/>
            <a:r>
              <a:rPr lang="en-US" altLang="zh-TW" dirty="0"/>
              <a:t>FLOPs</a:t>
            </a:r>
          </a:p>
          <a:p>
            <a:pPr lvl="1"/>
            <a:r>
              <a:rPr lang="en-US" altLang="zh-TW" dirty="0"/>
              <a:t>Model size</a:t>
            </a:r>
          </a:p>
          <a:p>
            <a:pPr lvl="1"/>
            <a:r>
              <a:rPr lang="en-US" altLang="zh-TW" dirty="0"/>
              <a:t>Accuracy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02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3493AA-EAD6-460A-A688-DFCB1BD3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 Policy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226B056-DD11-4768-9203-677CA35706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Three requirements are fulfilled </a:t>
                </a:r>
                <a:r>
                  <a:rPr lang="en-US" altLang="zh-TW" b="1" dirty="0"/>
                  <a:t>(30 %)</a:t>
                </a:r>
              </a:p>
              <a:p>
                <a:pPr lvl="1"/>
                <a:r>
                  <a:rPr lang="en-US" altLang="zh-TW" dirty="0"/>
                  <a:t>&lt; 0.5 GFLOPs</a:t>
                </a:r>
              </a:p>
              <a:p>
                <a:pPr lvl="1"/>
                <a:r>
                  <a:rPr lang="en-US" altLang="zh-TW" dirty="0"/>
                  <a:t>&lt; 20 MB</a:t>
                </a:r>
              </a:p>
              <a:p>
                <a:pPr lvl="1"/>
                <a:r>
                  <a:rPr lang="en-US" altLang="zh-TW" dirty="0"/>
                  <a:t>Validation accuracy &gt; 80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% (top-1 acc)</a:t>
                </a:r>
              </a:p>
              <a:p>
                <a:r>
                  <a:rPr lang="en-US" altLang="zh-TW" dirty="0"/>
                  <a:t>Report </a:t>
                </a:r>
                <a:r>
                  <a:rPr lang="en-US" altLang="zh-TW" b="1" dirty="0"/>
                  <a:t>(30 %)</a:t>
                </a:r>
              </a:p>
              <a:p>
                <a:r>
                  <a:rPr lang="en-US" altLang="zh-TW" dirty="0"/>
                  <a:t>Performance </a:t>
                </a:r>
                <a:r>
                  <a:rPr lang="en-US" altLang="zh-TW" b="1" dirty="0"/>
                  <a:t>(40 %)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𝐹𝑜𝑀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𝐹𝐿𝑂𝑃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𝑠𝑖𝑧𝑒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Acc. in performance will </a:t>
                </a:r>
                <a:r>
                  <a:rPr lang="en-US" altLang="zh-TW">
                    <a:solidFill>
                      <a:srgbClr val="FF0000"/>
                    </a:solidFill>
                  </a:rPr>
                  <a:t>be determined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based on a hidden test set</a:t>
                </a:r>
              </a:p>
              <a:p>
                <a:pPr lvl="1"/>
                <a:r>
                  <a:rPr lang="en-US" altLang="zh-TW" dirty="0"/>
                  <a:t>The larger, the better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226B056-DD11-4768-9203-677CA35706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43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Reminder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Submit Deadline : 2 weeks  (2024/11/25 23:59)</a:t>
            </a:r>
          </a:p>
          <a:p>
            <a:r>
              <a:rPr lang="en-US" altLang="zh-TW" dirty="0"/>
              <a:t>Please strictly follow the naming rules !!!</a:t>
            </a:r>
          </a:p>
          <a:p>
            <a:r>
              <a:rPr lang="en-US" altLang="zh-TW" dirty="0"/>
              <a:t>Upload 4 files to new e3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Lab05.ipynb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>
                <a:solidFill>
                  <a:srgbClr val="4F81BD">
                    <a:lumMod val="75000"/>
                  </a:srgbClr>
                </a:solidFill>
              </a:rPr>
              <a:t>network.py</a:t>
            </a:r>
            <a:endParaRPr lang="en-US" altLang="zh-TW" dirty="0"/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 err="1"/>
              <a:t>model.pth</a:t>
            </a:r>
            <a:r>
              <a:rPr lang="en-US" altLang="zh-TW" dirty="0"/>
              <a:t> </a:t>
            </a:r>
          </a:p>
          <a:p>
            <a:pPr marL="971550" lvl="1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zh-TW" dirty="0"/>
              <a:t>StudentID_report.pdf </a:t>
            </a:r>
            <a:r>
              <a:rPr lang="en-US" altLang="zh-TW" dirty="0">
                <a:solidFill>
                  <a:srgbClr val="FF0000"/>
                </a:solidFill>
              </a:rPr>
              <a:t>(example: 311555555_report.pdf)</a:t>
            </a:r>
          </a:p>
        </p:txBody>
      </p:sp>
    </p:spTree>
    <p:extLst>
      <p:ext uri="{BB962C8B-B14F-4D97-AF65-F5344CB8AC3E}">
        <p14:creationId xmlns:p14="http://schemas.microsoft.com/office/powerpoint/2010/main" val="95607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045B68-D2BD-4601-80E2-1B0A4D0B7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Have Fun !!!!!!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177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51BBD-4144-44FE-B04F-8368C9C9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 we need low-complexity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3F0326-DDCB-4DD0-A157-FEDE78670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Reduce execution time</a:t>
            </a:r>
          </a:p>
          <a:p>
            <a:pPr lvl="1"/>
            <a:r>
              <a:rPr lang="en-US" altLang="zh-TW" dirty="0"/>
              <a:t>Include computation time and memory access time</a:t>
            </a:r>
          </a:p>
          <a:p>
            <a:r>
              <a:rPr lang="en-US" altLang="zh-TW" dirty="0"/>
              <a:t>Reduce parameters</a:t>
            </a:r>
          </a:p>
          <a:p>
            <a:pPr lvl="1"/>
            <a:r>
              <a:rPr lang="en-US" altLang="zh-TW" dirty="0"/>
              <a:t>Reduce memory</a:t>
            </a:r>
            <a:r>
              <a:rPr lang="zh-TW" altLang="en-US" dirty="0"/>
              <a:t> </a:t>
            </a:r>
            <a:r>
              <a:rPr lang="en-US" altLang="zh-TW" dirty="0"/>
              <a:t>access</a:t>
            </a:r>
          </a:p>
          <a:p>
            <a:r>
              <a:rPr lang="en-US" altLang="zh-TW" dirty="0"/>
              <a:t>Reduce FLOPs</a:t>
            </a:r>
          </a:p>
          <a:p>
            <a:pPr lvl="1"/>
            <a:r>
              <a:rPr lang="en-US" altLang="zh-TW" dirty="0"/>
              <a:t>Reduce computation time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Objective in this Lab: fewer parameters, lower FLOPs, maintain accuracy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8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8360C-1EA9-4031-8BBA-4AE1259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Decomposition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22CAC-A161-4AE0-966A-3CF5D782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Convolution has high computational and memory demands.</a:t>
            </a:r>
          </a:p>
          <a:p>
            <a:pPr lvl="1">
              <a:defRPr/>
            </a:pPr>
            <a:r>
              <a:rPr lang="en-US" altLang="zh-TW" dirty="0">
                <a:solidFill>
                  <a:srgbClr val="4F81BD">
                    <a:lumMod val="75000"/>
                  </a:srgbClr>
                </a:solidFill>
                <a:latin typeface="Calibri"/>
                <a:ea typeface="新細明體" panose="02020500000000000000" pitchFamily="18" charset="-120"/>
              </a:rPr>
              <a:t>Decomposition can reduce both FLOPs and parameters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TW" dirty="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Group convolution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altLang="zh-TW" dirty="0">
                <a:solidFill>
                  <a:srgbClr val="4F81BD">
                    <a:lumMod val="75000"/>
                  </a:srgbClr>
                </a:solidFill>
                <a:latin typeface="Calibri"/>
                <a:ea typeface="新細明體" panose="02020500000000000000" pitchFamily="18" charset="-120"/>
              </a:rPr>
              <a:t>Example: </a:t>
            </a:r>
            <a:r>
              <a:rPr lang="en-US" altLang="zh-TW" dirty="0" err="1">
                <a:solidFill>
                  <a:srgbClr val="4F81BD">
                    <a:lumMod val="75000"/>
                  </a:srgbClr>
                </a:solidFill>
                <a:latin typeface="Calibri"/>
                <a:ea typeface="新細明體" panose="02020500000000000000" pitchFamily="18" charset="-120"/>
              </a:rPr>
              <a:t>ResNeXt</a:t>
            </a:r>
            <a:endParaRPr lang="en-US" altLang="zh-TW" dirty="0">
              <a:solidFill>
                <a:srgbClr val="4F81BD">
                  <a:lumMod val="75000"/>
                </a:srgbClr>
              </a:solidFill>
              <a:latin typeface="Calibri"/>
              <a:ea typeface="新細明體" panose="02020500000000000000" pitchFamily="18" charset="-120"/>
            </a:endParaRPr>
          </a:p>
          <a:p>
            <a:pPr>
              <a:defRPr/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prstClr val="black"/>
                </a:solidFill>
              </a:rPr>
              <a:t>Separable convolution</a:t>
            </a:r>
          </a:p>
          <a:p>
            <a:pPr lvl="1">
              <a:defRPr/>
            </a:pPr>
            <a:r>
              <a:rPr lang="en-US" altLang="zh-TW" dirty="0">
                <a:solidFill>
                  <a:srgbClr val="4F81BD">
                    <a:lumMod val="75000"/>
                  </a:srgbClr>
                </a:solidFill>
              </a:rPr>
              <a:t>Depth-wise convolution +</a:t>
            </a:r>
            <a:r>
              <a:rPr lang="zh-TW" altLang="en-US" dirty="0">
                <a:solidFill>
                  <a:srgbClr val="4F81BD">
                    <a:lumMod val="75000"/>
                  </a:srgbClr>
                </a:solidFill>
              </a:rPr>
              <a:t> </a:t>
            </a:r>
            <a:r>
              <a:rPr lang="en-US" altLang="zh-TW" dirty="0">
                <a:solidFill>
                  <a:srgbClr val="4F81BD">
                    <a:lumMod val="75000"/>
                  </a:srgbClr>
                </a:solidFill>
              </a:rPr>
              <a:t>point-wise convolution</a:t>
            </a:r>
          </a:p>
          <a:p>
            <a:pPr lvl="1">
              <a:defRPr/>
            </a:pPr>
            <a:r>
              <a:rPr lang="en-US" altLang="zh-TW" dirty="0">
                <a:solidFill>
                  <a:srgbClr val="4F81BD">
                    <a:lumMod val="75000"/>
                  </a:srgbClr>
                </a:solidFill>
              </a:rPr>
              <a:t>Example: </a:t>
            </a:r>
            <a:r>
              <a:rPr lang="en-US" altLang="zh-TW" dirty="0" err="1">
                <a:solidFill>
                  <a:srgbClr val="4F81BD">
                    <a:lumMod val="75000"/>
                  </a:srgbClr>
                </a:solidFill>
              </a:rPr>
              <a:t>MobileNet</a:t>
            </a:r>
            <a:r>
              <a:rPr lang="en-US" altLang="zh-TW" dirty="0">
                <a:solidFill>
                  <a:srgbClr val="4F81BD">
                    <a:lumMod val="75000"/>
                  </a:srgbClr>
                </a:solidFill>
              </a:rPr>
              <a:t>, </a:t>
            </a:r>
            <a:r>
              <a:rPr lang="en-US" altLang="zh-TW" dirty="0" err="1">
                <a:solidFill>
                  <a:srgbClr val="4F81BD">
                    <a:lumMod val="75000"/>
                  </a:srgbClr>
                </a:solidFill>
              </a:rPr>
              <a:t>Xception</a:t>
            </a:r>
            <a:r>
              <a:rPr lang="en-US" altLang="zh-TW" dirty="0">
                <a:solidFill>
                  <a:srgbClr val="4F81BD">
                    <a:lumMod val="75000"/>
                  </a:srgbClr>
                </a:solidFill>
              </a:rPr>
              <a:t>, </a:t>
            </a:r>
            <a:r>
              <a:rPr lang="en-US" altLang="zh-TW" dirty="0" err="1">
                <a:solidFill>
                  <a:srgbClr val="4F81BD">
                    <a:lumMod val="75000"/>
                  </a:srgbClr>
                </a:solidFill>
              </a:rPr>
              <a:t>EfficientNet</a:t>
            </a:r>
            <a:endParaRPr lang="en-US" altLang="zh-TW" dirty="0">
              <a:solidFill>
                <a:srgbClr val="4F81BD">
                  <a:lumMod val="75000"/>
                </a:srgbClr>
              </a:solidFill>
            </a:endParaRPr>
          </a:p>
        </p:txBody>
      </p:sp>
      <p:pic>
        <p:nvPicPr>
          <p:cNvPr id="4" name="Picture 2" descr="Group Convolution分组卷积，以及Depthwise Convolution和Global Depthwise Convolution  - shine-lee - 博客园">
            <a:extLst>
              <a:ext uri="{FF2B5EF4-FFF2-40B4-BE49-F238E27FC236}">
                <a16:creationId xmlns:a16="http://schemas.microsoft.com/office/drawing/2014/main" id="{6F4D4B15-77D0-4D44-AF22-296131320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103" y="2245274"/>
            <a:ext cx="4442297" cy="236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29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8360C-1EA9-4031-8BBA-4AE1259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Channel reduction and partition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F22CAC-A161-4AE0-966A-3CF5D782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prstClr val="black"/>
                </a:solidFill>
              </a:rPr>
              <a:t>Reducing the channel might also be a good method to reduce parameters</a:t>
            </a:r>
            <a:r>
              <a:rPr lang="zh-TW" altLang="en-US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and FLOPs</a:t>
            </a:r>
          </a:p>
          <a:p>
            <a:pPr>
              <a:defRPr/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prstClr val="black"/>
                </a:solidFill>
              </a:rPr>
              <a:t>Channel reduce </a:t>
            </a:r>
          </a:p>
          <a:p>
            <a:pPr lvl="1">
              <a:defRPr/>
            </a:pPr>
            <a:r>
              <a:rPr lang="en-US" altLang="zh-TW" dirty="0">
                <a:solidFill>
                  <a:srgbClr val="4F81BD">
                    <a:lumMod val="75000"/>
                  </a:srgbClr>
                </a:solidFill>
              </a:rPr>
              <a:t>Reduce the channel by performing 1x1 convolution</a:t>
            </a:r>
          </a:p>
          <a:p>
            <a:pPr lvl="1">
              <a:defRPr/>
            </a:pPr>
            <a:r>
              <a:rPr lang="en-US" altLang="zh-TW" dirty="0">
                <a:solidFill>
                  <a:srgbClr val="4F81BD">
                    <a:lumMod val="75000"/>
                  </a:srgbClr>
                </a:solidFill>
              </a:rPr>
              <a:t>Example: </a:t>
            </a:r>
            <a:r>
              <a:rPr lang="en-US" altLang="zh-TW" dirty="0" err="1">
                <a:solidFill>
                  <a:srgbClr val="4F81BD">
                    <a:lumMod val="75000"/>
                  </a:srgbClr>
                </a:solidFill>
              </a:rPr>
              <a:t>SqueezeNet</a:t>
            </a:r>
            <a:endParaRPr lang="en-US" altLang="zh-TW" dirty="0">
              <a:solidFill>
                <a:srgbClr val="4F81BD">
                  <a:lumMod val="75000"/>
                </a:srgbClr>
              </a:solidFill>
            </a:endParaRPr>
          </a:p>
          <a:p>
            <a:pPr lvl="1">
              <a:defRPr/>
            </a:pPr>
            <a:endParaRPr lang="en-US" altLang="zh-TW" dirty="0">
              <a:solidFill>
                <a:srgbClr val="4F81BD">
                  <a:lumMod val="75000"/>
                </a:srgbClr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C</a:t>
            </a:r>
            <a:r>
              <a:rPr lang="en-US" altLang="zh-TW" sz="28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hannel partition</a:t>
            </a:r>
          </a:p>
          <a:p>
            <a:pPr lvl="1">
              <a:defRPr/>
            </a:pPr>
            <a:r>
              <a:rPr lang="en-US" altLang="zh-TW" dirty="0">
                <a:solidFill>
                  <a:srgbClr val="4F81BD">
                    <a:lumMod val="75000"/>
                  </a:srgbClr>
                </a:solidFill>
              </a:rPr>
              <a:t>Calculate only on part of the channel, and then concatenate the result</a:t>
            </a:r>
          </a:p>
          <a:p>
            <a:pPr lvl="1">
              <a:defRPr/>
            </a:pPr>
            <a:r>
              <a:rPr lang="en-US" altLang="zh-TW" dirty="0">
                <a:solidFill>
                  <a:srgbClr val="4F81BD">
                    <a:lumMod val="75000"/>
                  </a:srgbClr>
                </a:solidFill>
              </a:rPr>
              <a:t>Example: </a:t>
            </a:r>
            <a:r>
              <a:rPr lang="en-US" altLang="zh-TW" dirty="0" err="1">
                <a:solidFill>
                  <a:srgbClr val="4F81BD">
                    <a:lumMod val="75000"/>
                  </a:srgbClr>
                </a:solidFill>
              </a:rPr>
              <a:t>CSPNet</a:t>
            </a:r>
            <a:endParaRPr lang="en-US" altLang="zh-TW" dirty="0">
              <a:solidFill>
                <a:srgbClr val="4F81BD">
                  <a:lumMod val="75000"/>
                </a:srgb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34A9A7-6692-433B-8197-825AD2773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2"/>
          <a:stretch/>
        </p:blipFill>
        <p:spPr>
          <a:xfrm>
            <a:off x="10137940" y="4522645"/>
            <a:ext cx="1640838" cy="20079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3D853D-080A-4D39-9A35-7871B5010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8" y="1774038"/>
            <a:ext cx="1935736" cy="27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8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FE026-0283-4D8F-A722-3650C4C1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methods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CA603-12E6-45DA-93BF-F93A12C4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method used in Lab 4 can also be effectively applied in this lab, alongside the approaches mentioned above.</a:t>
            </a:r>
          </a:p>
          <a:p>
            <a:pPr lvl="1"/>
            <a:r>
              <a:rPr lang="en-US" altLang="zh-TW" dirty="0"/>
              <a:t>Pruning</a:t>
            </a:r>
          </a:p>
          <a:p>
            <a:pPr lvl="1"/>
            <a:r>
              <a:rPr lang="en-US" altLang="zh-TW" dirty="0"/>
              <a:t>Quantization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43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71829-81F5-43C4-AB0B-83E19BCD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 Restore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0F108-5B78-410F-8CD8-D9C181C2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71547"/>
            <a:ext cx="11259493" cy="5054617"/>
          </a:xfrm>
        </p:spPr>
        <p:txBody>
          <a:bodyPr>
            <a:normAutofit/>
          </a:bodyPr>
          <a:lstStyle/>
          <a:p>
            <a:r>
              <a:rPr lang="en-US" altLang="zh-TW" sz="2600" dirty="0"/>
              <a:t>The former methods might cause a drop in accuracy. How could we restore it?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create or reuse gradient diversity as much as possible</a:t>
            </a:r>
          </a:p>
          <a:p>
            <a:pPr lvl="1"/>
            <a:endParaRPr lang="en-US" altLang="zh-TW" dirty="0"/>
          </a:p>
          <a:p>
            <a:r>
              <a:rPr lang="en-US" altLang="zh-TW" sz="2600" dirty="0"/>
              <a:t>Scale input size/depth/width</a:t>
            </a:r>
          </a:p>
          <a:p>
            <a:r>
              <a:rPr lang="en-US" altLang="zh-TW" sz="2600" dirty="0"/>
              <a:t>Multiple gradient path</a:t>
            </a:r>
          </a:p>
          <a:p>
            <a:pPr lvl="1"/>
            <a:r>
              <a:rPr lang="en-US" altLang="zh-TW" dirty="0"/>
              <a:t>Example: Dense layer in </a:t>
            </a:r>
            <a:r>
              <a:rPr lang="en-US" altLang="zh-TW" dirty="0" err="1"/>
              <a:t>DenseNet</a:t>
            </a:r>
            <a:endParaRPr lang="en-US" altLang="zh-TW" dirty="0"/>
          </a:p>
          <a:p>
            <a:r>
              <a:rPr lang="en-US" altLang="zh-TW" sz="2600" dirty="0"/>
              <a:t>Channel Shuffle</a:t>
            </a:r>
          </a:p>
          <a:p>
            <a:pPr lvl="1"/>
            <a:r>
              <a:rPr lang="en-US" altLang="zh-TW" dirty="0"/>
              <a:t>Example: </a:t>
            </a:r>
            <a:r>
              <a:rPr lang="en-US" altLang="zh-TW" dirty="0" err="1"/>
              <a:t>ShuffleNet</a:t>
            </a:r>
            <a:endParaRPr lang="en-US" altLang="zh-TW" dirty="0"/>
          </a:p>
          <a:p>
            <a:r>
              <a:rPr lang="en-US" altLang="zh-TW" sz="2600" dirty="0"/>
              <a:t>Attention</a:t>
            </a:r>
          </a:p>
          <a:p>
            <a:pPr lvl="1"/>
            <a:r>
              <a:rPr lang="en-US" altLang="zh-TW" dirty="0"/>
              <a:t>Example: Squeeze-Excitation network in </a:t>
            </a:r>
            <a:r>
              <a:rPr lang="en-US" altLang="zh-TW" dirty="0" err="1"/>
              <a:t>SqueezeNet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877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1746B-3375-465D-8B61-CABA7C80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– Cifar100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3663647-CCDF-4575-BBAC-11529A723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137"/>
          <a:stretch/>
        </p:blipFill>
        <p:spPr>
          <a:xfrm>
            <a:off x="8594519" y="1409537"/>
            <a:ext cx="3281829" cy="3854276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D140E0-5599-4196-A159-84746E14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631"/>
          <a:stretch/>
        </p:blipFill>
        <p:spPr>
          <a:xfrm>
            <a:off x="6543471" y="1409537"/>
            <a:ext cx="1948775" cy="385686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DD8DD3-8EA0-4C70-828E-2284D83FA844}"/>
              </a:ext>
            </a:extLst>
          </p:cNvPr>
          <p:cNvSpPr txBox="1"/>
          <p:nvPr/>
        </p:nvSpPr>
        <p:spPr>
          <a:xfrm>
            <a:off x="719847" y="1295979"/>
            <a:ext cx="6147880" cy="2566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Image classification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32 x 32 pixels each image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/>
                <a:ea typeface="新細明體" panose="02020500000000000000" pitchFamily="18" charset="-120"/>
              </a:rPr>
              <a:t>60000 images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40000 training images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10000 validation images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US" altLang="zh-TW" sz="2200" dirty="0">
                <a:solidFill>
                  <a:srgbClr val="FF0000"/>
                </a:solidFill>
              </a:rPr>
              <a:t>10000 test images (Hidden)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C2839E7-C11C-490D-AC47-D6F0263C1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"/>
          <a:stretch/>
        </p:blipFill>
        <p:spPr>
          <a:xfrm>
            <a:off x="535021" y="4424121"/>
            <a:ext cx="5906177" cy="167938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E1998F7-3A48-4647-AFD4-DBCCF740DA35}"/>
              </a:ext>
            </a:extLst>
          </p:cNvPr>
          <p:cNvSpPr txBox="1"/>
          <p:nvPr/>
        </p:nvSpPr>
        <p:spPr>
          <a:xfrm>
            <a:off x="817447" y="6103504"/>
            <a:ext cx="567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size : 3(channels) x 32(pixels) x 32(pixels) each 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196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2ACB8-EC04-4DB3-BD53-64E9FC68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(Lab5.ipynb)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4F8E48-6DA1-40C6-9350-FBC50567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</a:t>
            </a:r>
            <a:r>
              <a:rPr lang="zh-TW" altLang="en-US" dirty="0"/>
              <a:t>：</a:t>
            </a:r>
            <a:r>
              <a:rPr lang="en-US" altLang="zh-TW" dirty="0"/>
              <a:t>load dataset</a:t>
            </a:r>
          </a:p>
          <a:p>
            <a:pPr lvl="1"/>
            <a:r>
              <a:rPr lang="en-US" altLang="zh-TW" dirty="0"/>
              <a:t>The batch size values for the train and valid could be set whatever you want, and they could be different. </a:t>
            </a:r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4BD68F-076D-431C-835E-D1718668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2543051"/>
            <a:ext cx="646837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3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9A2C5-23BF-4CDF-BD0E-2B36A274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(Lab5.ipynb)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99D5DC-2B45-45A2-8CBE-96754AE09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Select the desired model architecture as backbone</a:t>
            </a:r>
          </a:p>
          <a:p>
            <a:pPr lvl="1"/>
            <a:r>
              <a:rPr lang="en-US" altLang="zh-TW" dirty="0"/>
              <a:t>Build and adjust it on </a:t>
            </a:r>
            <a:r>
              <a:rPr lang="en-US" altLang="zh-TW" b="1" dirty="0"/>
              <a:t>network.py</a:t>
            </a:r>
          </a:p>
          <a:p>
            <a:pPr lvl="1"/>
            <a:r>
              <a:rPr lang="en-US" altLang="zh-TW" b="1" dirty="0"/>
              <a:t>Any method</a:t>
            </a:r>
            <a:r>
              <a:rPr lang="en-US" altLang="zh-TW" dirty="0"/>
              <a:t> can be used as long as it effectively reduces model complexity.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r>
              <a:rPr lang="en-US" altLang="zh-TW" dirty="0"/>
              <a:t>Call the model on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3EBBDF-6556-411F-928E-CD5CBB7E7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287" y="2993641"/>
            <a:ext cx="3591426" cy="16290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6B08E9-00EC-429F-9052-7740D4E5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702" y="5156242"/>
            <a:ext cx="4630595" cy="13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174"/>
      </p:ext>
    </p:extLst>
  </p:cSld>
  <p:clrMapOvr>
    <a:masterClrMapping/>
  </p:clrMapOvr>
</p:sld>
</file>

<file path=ppt/theme/theme1.xml><?xml version="1.0" encoding="utf-8"?>
<a:theme xmlns:a="http://schemas.openxmlformats.org/drawingml/2006/main" name="VSP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SPLAB" id="{F34EB94F-81E7-4ADA-BD89-2C43C2D8F270}" vid="{D28B7296-50B2-4F66-97FD-3F163D61EBE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VSPLAB</Template>
  <TotalTime>18533</TotalTime>
  <Words>578</Words>
  <Application>Microsoft Office PowerPoint</Application>
  <PresentationFormat>寬螢幕</PresentationFormat>
  <Paragraphs>115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VSPLAB</vt:lpstr>
      <vt:lpstr>Lab 5 Low Complexity Model</vt:lpstr>
      <vt:lpstr>Why do we need low-complexity model</vt:lpstr>
      <vt:lpstr>Decomposition</vt:lpstr>
      <vt:lpstr>Channel reduction and partition</vt:lpstr>
      <vt:lpstr>Other methods</vt:lpstr>
      <vt:lpstr>Accuracy Restore</vt:lpstr>
      <vt:lpstr>Dataset – Cifar100</vt:lpstr>
      <vt:lpstr>Task (Lab5.ipynb)</vt:lpstr>
      <vt:lpstr>Task (Lab5.ipynb)</vt:lpstr>
      <vt:lpstr>Task (Lab5.ipynb)</vt:lpstr>
      <vt:lpstr>Testing flow</vt:lpstr>
      <vt:lpstr>Report should contain </vt:lpstr>
      <vt:lpstr>Grading Policy</vt:lpstr>
      <vt:lpstr>Reminder</vt:lpstr>
      <vt:lpstr>Have Fun 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11/5 meeting</dc:title>
  <cp:lastModifiedBy>lin</cp:lastModifiedBy>
  <cp:revision>640</cp:revision>
  <dcterms:created xsi:type="dcterms:W3CDTF">2015-04-09T17:52:42Z</dcterms:created>
  <dcterms:modified xsi:type="dcterms:W3CDTF">2024-11-12T04:52:49Z</dcterms:modified>
</cp:coreProperties>
</file>