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84" r:id="rId3"/>
    <p:sldId id="409" r:id="rId4"/>
    <p:sldId id="388" r:id="rId5"/>
    <p:sldId id="400" r:id="rId6"/>
    <p:sldId id="410" r:id="rId7"/>
    <p:sldId id="411" r:id="rId8"/>
    <p:sldId id="412" r:id="rId9"/>
    <p:sldId id="401" r:id="rId10"/>
    <p:sldId id="402" r:id="rId11"/>
    <p:sldId id="403" r:id="rId12"/>
    <p:sldId id="394" r:id="rId13"/>
    <p:sldId id="397" r:id="rId14"/>
    <p:sldId id="413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wei" initials="A" lastIdx="1" clrIdx="0">
    <p:extLst>
      <p:ext uri="{19B8F6BF-5375-455C-9EA6-DF929625EA0E}">
        <p15:presenceInfo xmlns:p15="http://schemas.microsoft.com/office/powerpoint/2012/main" userId="Aw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5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E7E47-7544-4E72-81D2-D7F0E56C4687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6232D-BC32-4AB1-B94C-75C8D6E6E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7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1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 descr="Nctu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500" y="285750"/>
            <a:ext cx="789517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85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05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27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00010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2594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71547"/>
            <a:ext cx="10972800" cy="505461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32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65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08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59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23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75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1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76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D27C335E-1A33-45FF-878D-38EC74BEC67D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b="1" i="0" dirty="0">
                <a:ln w="12700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Platform Based Design Group</a:t>
            </a:r>
            <a:endParaRPr kumimoji="0" lang="zh-TW" altLang="en-US" sz="1600" b="1" i="0" dirty="0">
              <a:ln w="12700">
                <a:noFill/>
                <a:prstDash val="solid"/>
              </a:ln>
              <a:solidFill>
                <a:schemeClr val="accent5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b="1" spc="300" dirty="0">
                <a:latin typeface="Arial" pitchFamily="34" charset="0"/>
                <a:cs typeface="Arial" pitchFamily="34" charset="0"/>
              </a:rPr>
              <a:t>NCTU.EE</a:t>
            </a:r>
            <a:r>
              <a:rPr kumimoji="0" lang="en-US" altLang="zh-TW" sz="1200" b="1" dirty="0"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altLang="zh-TW" sz="1200" b="1" dirty="0" err="1">
                <a:latin typeface="Arial" pitchFamily="34" charset="0"/>
                <a:cs typeface="Arial" pitchFamily="34" charset="0"/>
              </a:rPr>
              <a:t>Hsinchu</a:t>
            </a:r>
            <a:r>
              <a:rPr kumimoji="0" lang="en-US" altLang="zh-TW" sz="1200" b="1" dirty="0">
                <a:latin typeface="Arial" pitchFamily="34" charset="0"/>
                <a:cs typeface="Arial" pitchFamily="34" charset="0"/>
              </a:rPr>
              <a:t>, Taiwan</a:t>
            </a:r>
            <a:endParaRPr kumimoji="0" lang="zh-TW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dirty="0">
                <a:latin typeface="Arial" pitchFamily="34" charset="0"/>
                <a:cs typeface="Arial" pitchFamily="34" charset="0"/>
              </a:rPr>
              <a:t>VLSI Signal Processing Lab.</a:t>
            </a:r>
            <a:endParaRPr kumimoji="0" lang="zh-TW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71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ofanpy.com/tutorials/machine-learning/torch/" TargetMode="External"/><Relationship Id="rId2" Type="http://schemas.openxmlformats.org/officeDocument/2006/relationships/hyperlink" Target="https://pytorch.org/tutorial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OIenNRt2bj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399" y="2130426"/>
            <a:ext cx="11172305" cy="1470025"/>
          </a:xfrm>
        </p:spPr>
        <p:txBody>
          <a:bodyPr/>
          <a:lstStyle/>
          <a:p>
            <a:pPr algn="ctr"/>
            <a:r>
              <a:rPr lang="en-US" altLang="zh-TW" dirty="0"/>
              <a:t>Lab2</a:t>
            </a:r>
            <a:br>
              <a:rPr lang="en-US" altLang="zh-TW" dirty="0"/>
            </a:br>
            <a:r>
              <a:rPr lang="en-US" altLang="zh-TW" dirty="0"/>
              <a:t>Super Resolution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2458" y="3886200"/>
            <a:ext cx="11499542" cy="1752600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4901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1071547"/>
            <a:ext cx="11464213" cy="5485772"/>
          </a:xfrm>
        </p:spPr>
        <p:txBody>
          <a:bodyPr>
            <a:normAutofit/>
          </a:bodyPr>
          <a:lstStyle/>
          <a:p>
            <a:r>
              <a:rPr lang="en-US" altLang="zh-TW" sz="2600" dirty="0">
                <a:solidFill>
                  <a:prstClr val="black"/>
                </a:solidFill>
              </a:rPr>
              <a:t>Write a report</a:t>
            </a:r>
          </a:p>
          <a:p>
            <a:pPr lvl="1"/>
            <a:r>
              <a:rPr lang="en-US" altLang="zh-TW" sz="2200" dirty="0">
                <a:solidFill>
                  <a:srgbClr val="4F81BD">
                    <a:lumMod val="75000"/>
                  </a:srgbClr>
                </a:solidFill>
              </a:rPr>
              <a:t>Required</a:t>
            </a:r>
          </a:p>
          <a:p>
            <a:pPr lvl="2"/>
            <a:r>
              <a:rPr lang="en-US" altLang="zh-TW" dirty="0">
                <a:solidFill>
                  <a:srgbClr val="9BBB59">
                    <a:lumMod val="50000"/>
                  </a:srgbClr>
                </a:solidFill>
              </a:rPr>
              <a:t>Screenshot of task-1 (PSNR on testing data &gt;= 21 dB) </a:t>
            </a:r>
          </a:p>
          <a:p>
            <a:pPr lvl="2"/>
            <a:r>
              <a:rPr lang="en-US" altLang="zh-TW" dirty="0">
                <a:solidFill>
                  <a:srgbClr val="9BBB59">
                    <a:lumMod val="50000"/>
                  </a:srgbClr>
                </a:solidFill>
              </a:rPr>
              <a:t>Screenshot of task-2 (PSNR on testing data &gt;= 23 dB) </a:t>
            </a:r>
          </a:p>
          <a:p>
            <a:pPr lvl="2"/>
            <a:r>
              <a:rPr lang="en-US" altLang="zh-TW" dirty="0">
                <a:solidFill>
                  <a:srgbClr val="9BBB59">
                    <a:lumMod val="50000"/>
                  </a:srgbClr>
                </a:solidFill>
              </a:rPr>
              <a:t>In task-2</a:t>
            </a:r>
          </a:p>
          <a:p>
            <a:pPr lvl="3"/>
            <a:r>
              <a:rPr lang="en-US" altLang="zh-TW" sz="2000" dirty="0">
                <a:solidFill>
                  <a:srgbClr val="C0504D">
                    <a:lumMod val="75000"/>
                  </a:srgbClr>
                </a:solidFill>
              </a:rPr>
              <a:t>What model do you choose</a:t>
            </a:r>
            <a:r>
              <a:rPr lang="zh-TW" altLang="en-US" sz="2000" dirty="0">
                <a:solidFill>
                  <a:srgbClr val="C0504D">
                    <a:lumMod val="75000"/>
                  </a:srgbClr>
                </a:solidFill>
              </a:rPr>
              <a:t>？</a:t>
            </a:r>
            <a:endParaRPr lang="en-US" altLang="zh-TW" sz="2000" dirty="0">
              <a:solidFill>
                <a:srgbClr val="C0504D">
                  <a:lumMod val="75000"/>
                </a:srgbClr>
              </a:solidFill>
            </a:endParaRPr>
          </a:p>
          <a:p>
            <a:pPr lvl="3"/>
            <a:r>
              <a:rPr lang="en-US" altLang="zh-TW" sz="2000" dirty="0">
                <a:solidFill>
                  <a:srgbClr val="C0504D">
                    <a:lumMod val="75000"/>
                  </a:srgbClr>
                </a:solidFill>
              </a:rPr>
              <a:t>The advantage of chosen model.</a:t>
            </a:r>
          </a:p>
          <a:p>
            <a:pPr lvl="2"/>
            <a:r>
              <a:rPr lang="en-US" altLang="zh-TW" dirty="0">
                <a:solidFill>
                  <a:srgbClr val="9BBB59">
                    <a:lumMod val="50000"/>
                  </a:srgbClr>
                </a:solidFill>
              </a:rPr>
              <a:t>Explain what is </a:t>
            </a:r>
            <a:r>
              <a:rPr lang="en-US" altLang="zh-TW" dirty="0" err="1">
                <a:solidFill>
                  <a:srgbClr val="9BBB59">
                    <a:lumMod val="50000"/>
                  </a:srgbClr>
                </a:solidFill>
              </a:rPr>
              <a:t>PixelShuffle</a:t>
            </a:r>
            <a:r>
              <a:rPr lang="en-US" altLang="zh-TW" dirty="0">
                <a:solidFill>
                  <a:srgbClr val="9BBB59">
                    <a:lumMod val="50000"/>
                  </a:srgbClr>
                </a:solidFill>
              </a:rPr>
              <a:t>.</a:t>
            </a:r>
            <a:endParaRPr lang="en-US" altLang="zh-TW" sz="2000" dirty="0">
              <a:solidFill>
                <a:srgbClr val="C0504D">
                  <a:lumMod val="75000"/>
                </a:srgbClr>
              </a:solidFill>
            </a:endParaRPr>
          </a:p>
          <a:p>
            <a:pPr lvl="2"/>
            <a:r>
              <a:rPr lang="en-US" altLang="zh-TW" dirty="0">
                <a:solidFill>
                  <a:srgbClr val="9BBB59">
                    <a:lumMod val="50000"/>
                  </a:srgbClr>
                </a:solidFill>
              </a:rPr>
              <a:t>Explain what is PSNR and discuss why it is not the only metric used for evaluating super-resolution.</a:t>
            </a:r>
          </a:p>
          <a:p>
            <a:pPr marL="914400" lvl="2" indent="0">
              <a:buNone/>
            </a:pPr>
            <a:r>
              <a:rPr lang="en-US" altLang="zh-TW" dirty="0">
                <a:solidFill>
                  <a:srgbClr val="9BBB59">
                    <a:lumMod val="50000"/>
                  </a:srgbClr>
                </a:solidFill>
              </a:rPr>
              <a:t>     And give some other metrics that provide different perspectives on image quality.</a:t>
            </a:r>
          </a:p>
          <a:p>
            <a:pPr lvl="2"/>
            <a:r>
              <a:rPr lang="en-US" altLang="zh-TW" dirty="0">
                <a:solidFill>
                  <a:srgbClr val="9BBB59">
                    <a:lumMod val="50000"/>
                  </a:srgbClr>
                </a:solidFill>
              </a:rPr>
              <a:t>Anything you do to improve the quality of the output photos.</a:t>
            </a:r>
          </a:p>
          <a:p>
            <a:pPr lvl="2"/>
            <a:r>
              <a:rPr lang="en-US" altLang="zh-TW" dirty="0">
                <a:solidFill>
                  <a:srgbClr val="9BBB59">
                    <a:lumMod val="50000"/>
                  </a:srgbClr>
                </a:solidFill>
              </a:rPr>
              <a:t>You can discuss any challenges you faced.</a:t>
            </a:r>
          </a:p>
          <a:p>
            <a:pPr marL="914400" lvl="2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33331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Score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628261" y="1234215"/>
            <a:ext cx="10972800" cy="5054617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PSNR on testing data in Task 1 &gt;= 21 dB (30%)</a:t>
            </a:r>
          </a:p>
          <a:p>
            <a:r>
              <a:rPr lang="en-US" altLang="zh-TW" sz="3200" dirty="0"/>
              <a:t>PSNR on testing data in Task 2 &gt;= 23 dB (30%)</a:t>
            </a:r>
          </a:p>
          <a:p>
            <a:r>
              <a:rPr lang="en-US" altLang="zh-TW" sz="3200" dirty="0"/>
              <a:t>Report (30%)</a:t>
            </a:r>
          </a:p>
          <a:p>
            <a:r>
              <a:rPr lang="en-US" altLang="zh-TW" sz="3200" dirty="0"/>
              <a:t>Performance rank for Task-1 (10%)</a:t>
            </a:r>
          </a:p>
          <a:p>
            <a:pPr lvl="1"/>
            <a:r>
              <a:rPr lang="en-US" altLang="zh-TW" sz="2200" dirty="0">
                <a:solidFill>
                  <a:srgbClr val="4F81BD">
                    <a:lumMod val="75000"/>
                  </a:srgbClr>
                </a:solidFill>
              </a:rPr>
              <a:t>Ranked based on PSNR on testing data in Task 1 </a:t>
            </a:r>
          </a:p>
          <a:p>
            <a:pPr marL="457200" lvl="1" indent="0">
              <a:buNone/>
            </a:pPr>
            <a:endParaRPr lang="en-US" sz="3200" dirty="0"/>
          </a:p>
          <a:p>
            <a:pPr lvl="0"/>
            <a:r>
              <a:rPr lang="en-US" altLang="zh-TW" sz="3200" dirty="0">
                <a:solidFill>
                  <a:prstClr val="black"/>
                </a:solidFill>
              </a:rPr>
              <a:t>Please do not plagiarize (0 points will be calculated if caught)</a:t>
            </a:r>
          </a:p>
          <a:p>
            <a:pPr lvl="1"/>
            <a:endParaRPr lang="en-US" sz="3200" dirty="0"/>
          </a:p>
          <a:p>
            <a:pPr lvl="2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8680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Reminder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Submit Deadline : 2 week  (2024/10/7 11:59 PM)</a:t>
            </a:r>
          </a:p>
          <a:p>
            <a:r>
              <a:rPr lang="en-US" altLang="zh-TW" dirty="0"/>
              <a:t>Upload 3 files to new e3</a:t>
            </a: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/>
              <a:t>Lab02_SRResNet.ipynb</a:t>
            </a: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 err="1"/>
              <a:t>model.pth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(of Task1)</a:t>
            </a: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/>
              <a:t>StudentID_report.pdf </a:t>
            </a:r>
            <a:r>
              <a:rPr lang="en-US" altLang="zh-TW" dirty="0">
                <a:solidFill>
                  <a:srgbClr val="FF0000"/>
                </a:solidFill>
              </a:rPr>
              <a:t>(example: 311555555_report.pdf)</a:t>
            </a:r>
          </a:p>
        </p:txBody>
      </p:sp>
    </p:spTree>
    <p:extLst>
      <p:ext uri="{BB962C8B-B14F-4D97-AF65-F5344CB8AC3E}">
        <p14:creationId xmlns:p14="http://schemas.microsoft.com/office/powerpoint/2010/main" val="956070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Supplement: </a:t>
            </a:r>
            <a:r>
              <a:rPr lang="en-US" altLang="zh-TW" dirty="0" err="1"/>
              <a:t>SRResNet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599" y="1574009"/>
            <a:ext cx="11310851" cy="4929222"/>
          </a:xfrm>
        </p:spPr>
        <p:txBody>
          <a:bodyPr>
            <a:normAutofit/>
          </a:bodyPr>
          <a:lstStyle/>
          <a:p>
            <a:r>
              <a:rPr lang="en-US" altLang="zh-TW" b="1" dirty="0"/>
              <a:t>paper</a:t>
            </a:r>
          </a:p>
          <a:p>
            <a:pPr lvl="1"/>
            <a:r>
              <a:rPr lang="en-US" altLang="zh-TW" b="1" dirty="0"/>
              <a:t>https://arxiv.org/abs/1609.04802</a:t>
            </a:r>
            <a:r>
              <a:rPr lang="en-US" altLang="zh-TW" sz="2400" dirty="0"/>
              <a:t>		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altLang="zh-TW" dirty="0"/>
          </a:p>
          <a:p>
            <a:pPr lvl="1"/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289463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ACBA14-D799-457A-9258-F982E5E885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sz="9600" dirty="0"/>
              <a:t>HAVE FUN !!!</a:t>
            </a:r>
            <a:endParaRPr lang="zh-TW" altLang="en-US" sz="9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CE1CDE-E564-41B8-8C02-F2C9E7FAD5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66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Pytorch</a:t>
            </a:r>
            <a:r>
              <a:rPr lang="en-US" altLang="zh-TW" dirty="0"/>
              <a:t> tutorial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Official tutorial</a:t>
            </a:r>
          </a:p>
          <a:p>
            <a:pPr lvl="1"/>
            <a:r>
              <a:rPr lang="en-US" altLang="zh-TW" dirty="0">
                <a:hlinkClick r:id="rId2"/>
              </a:rPr>
              <a:t>https://pytorch.org/tutorials/</a:t>
            </a:r>
            <a:endParaRPr lang="en-US" altLang="zh-TW" dirty="0"/>
          </a:p>
          <a:p>
            <a:r>
              <a:rPr lang="zh-TW" altLang="en-US" dirty="0"/>
              <a:t>莫凡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https://mofanpy.com/tutorials/machine-learning/torch/</a:t>
            </a:r>
            <a:endParaRPr lang="en-US" altLang="zh-TW" dirty="0"/>
          </a:p>
          <a:p>
            <a:r>
              <a:rPr lang="en-US" altLang="zh-TW" dirty="0" err="1"/>
              <a:t>AssemblyAI</a:t>
            </a:r>
            <a:r>
              <a:rPr lang="en-US" altLang="zh-TW" dirty="0"/>
              <a:t> - </a:t>
            </a:r>
            <a:r>
              <a:rPr lang="en-US" altLang="zh-TW" dirty="0" err="1"/>
              <a:t>PyTorch</a:t>
            </a:r>
            <a:r>
              <a:rPr lang="en-US" altLang="zh-TW" dirty="0"/>
              <a:t> Crash Course </a:t>
            </a:r>
          </a:p>
          <a:p>
            <a:pPr lvl="1"/>
            <a:r>
              <a:rPr lang="en-US" altLang="zh-TW" dirty="0">
                <a:hlinkClick r:id="rId4"/>
              </a:rPr>
              <a:t>https://www.youtube.com/watch?v=OIenNRt2bjg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You can only use </a:t>
            </a:r>
            <a:r>
              <a:rPr lang="en-US" altLang="zh-TW" sz="4000" dirty="0" err="1">
                <a:solidFill>
                  <a:srgbClr val="FF0000"/>
                </a:solidFill>
              </a:rPr>
              <a:t>pytorch</a:t>
            </a:r>
            <a:r>
              <a:rPr lang="en-US" altLang="zh-TW" sz="4000" dirty="0">
                <a:solidFill>
                  <a:srgbClr val="FF0000"/>
                </a:solidFill>
              </a:rPr>
              <a:t> in this Lab!!</a:t>
            </a:r>
          </a:p>
          <a:p>
            <a:pPr marL="457200" lvl="1" indent="0">
              <a:buNone/>
            </a:pPr>
            <a:endParaRPr lang="en-US" altLang="zh-TW" sz="2500" dirty="0"/>
          </a:p>
        </p:txBody>
      </p:sp>
    </p:spTree>
    <p:extLst>
      <p:ext uri="{BB962C8B-B14F-4D97-AF65-F5344CB8AC3E}">
        <p14:creationId xmlns:p14="http://schemas.microsoft.com/office/powerpoint/2010/main" val="145124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Super Resolution</a:t>
            </a:r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736120" y="1209801"/>
            <a:ext cx="10538605" cy="518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Super Resolution is a technique in computer vision aimed at increasing the resolution of an image, i.e., enhancing the quality of a low-resolution (LR) image to generate a high-resolution (HR) image.</a:t>
            </a:r>
          </a:p>
          <a:p>
            <a:r>
              <a:rPr lang="en-US" altLang="zh-TW" dirty="0"/>
              <a:t>Applications: NVIDIA DLSS/AMD FSR, Medical Imaging, … </a:t>
            </a:r>
          </a:p>
          <a:p>
            <a:pPr marL="457200" lvl="1" indent="0">
              <a:buNone/>
            </a:pPr>
            <a:endParaRPr lang="en-US" altLang="zh-TW" sz="2200" dirty="0"/>
          </a:p>
          <a:p>
            <a:pPr marL="0" indent="0">
              <a:buFont typeface="Arial" charset="0"/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1026" name="Picture 2" descr="Deep Learning for Image Super-Resolution [incl. Architectures]">
            <a:extLst>
              <a:ext uri="{FF2B5EF4-FFF2-40B4-BE49-F238E27FC236}">
                <a16:creationId xmlns:a16="http://schemas.microsoft.com/office/drawing/2014/main" id="{56D30E9E-C941-4EAD-8FB7-237B827E88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73" b="32381"/>
          <a:stretch/>
        </p:blipFill>
        <p:spPr bwMode="auto">
          <a:xfrm>
            <a:off x="1179611" y="3396343"/>
            <a:ext cx="9364663" cy="301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4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599" y="1574009"/>
            <a:ext cx="10353869" cy="2965040"/>
          </a:xfrm>
        </p:spPr>
        <p:txBody>
          <a:bodyPr>
            <a:normAutofit/>
          </a:bodyPr>
          <a:lstStyle/>
          <a:p>
            <a:r>
              <a:rPr lang="en-US" altLang="zh-TW" dirty="0"/>
              <a:t>Super Resolution</a:t>
            </a:r>
          </a:p>
          <a:p>
            <a:r>
              <a:rPr lang="en-US" altLang="zh-TW" dirty="0"/>
              <a:t>image size =</a:t>
            </a:r>
            <a:r>
              <a:rPr lang="zh-TW" altLang="en-US" dirty="0"/>
              <a:t> </a:t>
            </a:r>
            <a:r>
              <a:rPr lang="en-US" altLang="zh-TW" dirty="0"/>
              <a:t>(High resolution)256*256;</a:t>
            </a:r>
          </a:p>
          <a:p>
            <a:pPr marL="0" indent="0">
              <a:buNone/>
            </a:pPr>
            <a:r>
              <a:rPr lang="en-US" altLang="zh-TW" dirty="0"/>
              <a:t>                           (Low resolution) 64*64</a:t>
            </a:r>
          </a:p>
          <a:p>
            <a:r>
              <a:rPr lang="en-US" altLang="zh-TW" dirty="0"/>
              <a:t>Training: 288</a:t>
            </a:r>
            <a:r>
              <a:rPr lang="zh-TW" altLang="en-US" dirty="0"/>
              <a:t> </a:t>
            </a:r>
            <a:r>
              <a:rPr lang="en-US" altLang="zh-TW" dirty="0"/>
              <a:t>  Validation: 72</a:t>
            </a:r>
            <a:r>
              <a:rPr lang="zh-TW" altLang="en-US" dirty="0"/>
              <a:t> </a:t>
            </a:r>
            <a:r>
              <a:rPr lang="en-US" altLang="zh-TW" dirty="0"/>
              <a:t>  Testing: 40</a:t>
            </a:r>
          </a:p>
          <a:p>
            <a:pPr lvl="1"/>
            <a:endParaRPr lang="en-US" sz="3200" dirty="0"/>
          </a:p>
          <a:p>
            <a:pPr lvl="2"/>
            <a:endParaRPr lang="en-US" sz="2800" dirty="0"/>
          </a:p>
          <a:p>
            <a:pPr lvl="1"/>
            <a:endParaRPr lang="en-US" altLang="zh-TW" sz="3200" dirty="0"/>
          </a:p>
          <a:p>
            <a:pPr lvl="1"/>
            <a:endParaRPr lang="en-US" altLang="zh-TW" sz="20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AACA103-B398-4B19-BA48-23144AE2F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668" y="3938076"/>
            <a:ext cx="2340869" cy="234086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42951F8-435E-4A13-AEDA-67257968B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802" y="3938074"/>
            <a:ext cx="2340869" cy="234086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820473C-5BC5-42FC-B4BE-28C54F9D3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293" y="3938075"/>
            <a:ext cx="2340869" cy="234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03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Task1 of this lab</a:t>
            </a:r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736120" y="1209802"/>
            <a:ext cx="10538605" cy="4248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In “Lab2_SRResNet.ipynb”</a:t>
            </a:r>
            <a:endParaRPr lang="en-US" altLang="zh-TW" sz="2400" dirty="0"/>
          </a:p>
          <a:p>
            <a:pPr lvl="1"/>
            <a:r>
              <a:rPr lang="en-US" altLang="zh-TW" dirty="0"/>
              <a:t>Build </a:t>
            </a:r>
            <a:r>
              <a:rPr lang="en-US" altLang="zh-TW" dirty="0" err="1"/>
              <a:t>SRResNet</a:t>
            </a:r>
            <a:r>
              <a:rPr lang="en-US" altLang="zh-TW" dirty="0"/>
              <a:t> by yourself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(You can’t call the model directly with a command)</a:t>
            </a:r>
            <a:endParaRPr lang="en-US" altLang="zh-TW" dirty="0"/>
          </a:p>
          <a:p>
            <a:pPr lvl="1"/>
            <a:r>
              <a:rPr lang="en-US" altLang="zh-TW" dirty="0"/>
              <a:t>Achieve at least 21 dB PSNR on testing data 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(put the screenshot in your report)</a:t>
            </a:r>
          </a:p>
          <a:p>
            <a:pPr marL="457200" lvl="1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TW" sz="2200" dirty="0"/>
          </a:p>
          <a:p>
            <a:pPr marL="0" indent="0">
              <a:buFont typeface="Arial" charset="0"/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24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SRResNet</a:t>
            </a:r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736120" y="1209802"/>
            <a:ext cx="11328362" cy="4248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err="1"/>
              <a:t>SRResNet</a:t>
            </a:r>
            <a:r>
              <a:rPr lang="en-US" altLang="zh-TW" sz="2400" dirty="0"/>
              <a:t> is inspired by the </a:t>
            </a:r>
            <a:r>
              <a:rPr lang="en-US" altLang="zh-TW" sz="2400" dirty="0" err="1"/>
              <a:t>ResNet</a:t>
            </a:r>
            <a:r>
              <a:rPr lang="en-US" altLang="zh-TW" sz="2400" dirty="0"/>
              <a:t> architecture and uses residual blocks for super-resolution tasks. It contains multiple residual blocks similar to those in </a:t>
            </a:r>
            <a:r>
              <a:rPr lang="en-US" altLang="zh-TW" sz="2400" dirty="0" err="1"/>
              <a:t>ResNet</a:t>
            </a:r>
            <a:r>
              <a:rPr lang="en-US" altLang="zh-TW" sz="2400" dirty="0"/>
              <a:t>, along with </a:t>
            </a:r>
            <a:r>
              <a:rPr lang="en-US" altLang="zh-TW" sz="2400" dirty="0" err="1"/>
              <a:t>upsampling</a:t>
            </a:r>
            <a:r>
              <a:rPr lang="en-US" altLang="zh-TW" sz="2400" dirty="0"/>
              <a:t> layers to enhance the resolution of input images.</a:t>
            </a:r>
          </a:p>
          <a:p>
            <a:r>
              <a:rPr lang="en-US" altLang="zh-TW" sz="2400" dirty="0"/>
              <a:t>We use B = 16 in this lab.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pPr marL="0" indent="0">
              <a:buFont typeface="Arial" charset="0"/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2050" name="Picture 2" descr="Review: SRGAN &amp; SRResNet — Photo-Realistic Super Resolution (GAN &amp; Super  Resolution) | by Sik-Ho Tsang | Medium">
            <a:extLst>
              <a:ext uri="{FF2B5EF4-FFF2-40B4-BE49-F238E27FC236}">
                <a16:creationId xmlns:a16="http://schemas.microsoft.com/office/drawing/2014/main" id="{9EB513CC-EFDD-418B-82F6-2A9C6C4B3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60" y="2947536"/>
            <a:ext cx="11374016" cy="321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106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SRResNet</a:t>
            </a:r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736120" y="1209802"/>
            <a:ext cx="11328362" cy="4248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err="1"/>
              <a:t>PReLU</a:t>
            </a:r>
            <a:r>
              <a:rPr lang="en-US" altLang="zh-TW" sz="2400" dirty="0"/>
              <a:t>(Parametric Rectified Linear Unit) is an activation function that extends the popular </a:t>
            </a:r>
            <a:r>
              <a:rPr lang="en-US" altLang="zh-TW" sz="2400" dirty="0" err="1"/>
              <a:t>ReLU</a:t>
            </a:r>
            <a:r>
              <a:rPr lang="en-US" altLang="zh-TW" sz="2400" dirty="0"/>
              <a:t> (Rectified Linear Unit) by making the negative slope a learned parameter rather than a constant. In </a:t>
            </a:r>
            <a:r>
              <a:rPr lang="en-US" altLang="zh-TW" sz="2400" dirty="0" err="1"/>
              <a:t>PReLU</a:t>
            </a:r>
            <a:r>
              <a:rPr lang="en-US" altLang="zh-TW" sz="2400" dirty="0"/>
              <a:t>, for negative inputs, the function is defined as: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Where a is a learnable parameter, allowing the model to adapt the slope of the negative part during training, providing more flexibility in learning complex patterns.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pPr marL="0" indent="0">
              <a:buFont typeface="Arial" charset="0"/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3074" name="Picture 2" descr="https://blog.kakaocdn.net/dn/cCCYwT/btqDkAEhZGj/PKqDUKkprgM0hKtgc4fO60/img.png">
            <a:extLst>
              <a:ext uri="{FF2B5EF4-FFF2-40B4-BE49-F238E27FC236}">
                <a16:creationId xmlns:a16="http://schemas.microsoft.com/office/drawing/2014/main" id="{8D9852D4-5785-487C-9197-2C36A9829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308" y="2640564"/>
            <a:ext cx="2029941" cy="177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AAFA2DE-6735-4A8D-BB2C-AB08BB829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748" y="2462240"/>
            <a:ext cx="2985641" cy="106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02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Task1 of this lab</a:t>
            </a:r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736120" y="1209802"/>
            <a:ext cx="10538605" cy="4248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Finish the blank part.</a:t>
            </a:r>
            <a:endParaRPr lang="en-US" altLang="zh-TW" sz="2400" dirty="0"/>
          </a:p>
          <a:p>
            <a:pPr marL="457200" lvl="1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TW" sz="2200" dirty="0"/>
          </a:p>
          <a:p>
            <a:pPr marL="0" indent="0">
              <a:buFont typeface="Arial" charset="0"/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D966361-51BF-4808-A933-20D75F25E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73" y="1901394"/>
            <a:ext cx="4687132" cy="206411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D1D5C87-4D4A-4021-9A2C-D1BAA2E73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318" y="1306121"/>
            <a:ext cx="6065304" cy="523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7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Task2 of this lab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 Task2</a:t>
            </a:r>
            <a:endParaRPr lang="en-US" altLang="zh-TW" sz="2400" dirty="0"/>
          </a:p>
          <a:p>
            <a:pPr lvl="1"/>
            <a:r>
              <a:rPr lang="en-US" altLang="zh-TW" dirty="0"/>
              <a:t>Do your best to improve the quality of the photos</a:t>
            </a:r>
          </a:p>
          <a:p>
            <a:pPr lvl="1"/>
            <a:r>
              <a:rPr lang="en-US" altLang="zh-TW" dirty="0"/>
              <a:t>Calling different models with pretrained weight is allowed</a:t>
            </a:r>
          </a:p>
          <a:p>
            <a:pPr lvl="1"/>
            <a:r>
              <a:rPr lang="en-US" altLang="zh-TW" dirty="0"/>
              <a:t>Basically any methods you learn are allowed</a:t>
            </a:r>
          </a:p>
          <a:p>
            <a:pPr lvl="1"/>
            <a:r>
              <a:rPr lang="en-US" altLang="zh-TW" dirty="0"/>
              <a:t>Achieve at least 23 dB PSNR on testing data </a:t>
            </a:r>
            <a:r>
              <a:rPr lang="en-US" altLang="zh-TW" dirty="0">
                <a:solidFill>
                  <a:srgbClr val="FF0000"/>
                </a:solidFill>
              </a:rPr>
              <a:t>(put the screenshot in your report)</a:t>
            </a:r>
          </a:p>
          <a:p>
            <a:pPr marL="457200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626015"/>
      </p:ext>
    </p:extLst>
  </p:cSld>
  <p:clrMapOvr>
    <a:masterClrMapping/>
  </p:clrMapOvr>
</p:sld>
</file>

<file path=ppt/theme/theme1.xml><?xml version="1.0" encoding="utf-8"?>
<a:theme xmlns:a="http://schemas.openxmlformats.org/drawingml/2006/main" name="VSP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SPLAB" id="{F34EB94F-81E7-4ADA-BD89-2C43C2D8F270}" vid="{D28B7296-50B2-4F66-97FD-3F163D61EBE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VSPLAB</Template>
  <TotalTime>21518</TotalTime>
  <Words>587</Words>
  <Application>Microsoft Office PowerPoint</Application>
  <PresentationFormat>寬螢幕</PresentationFormat>
  <Paragraphs>82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新細明體</vt:lpstr>
      <vt:lpstr>Arial</vt:lpstr>
      <vt:lpstr>Calibri</vt:lpstr>
      <vt:lpstr>VSPLAB</vt:lpstr>
      <vt:lpstr>Lab2 Super Resolution</vt:lpstr>
      <vt:lpstr>Pytorch tutorial</vt:lpstr>
      <vt:lpstr>Super Resolution</vt:lpstr>
      <vt:lpstr>Dataset</vt:lpstr>
      <vt:lpstr>Task1 of this lab</vt:lpstr>
      <vt:lpstr>SRResNet</vt:lpstr>
      <vt:lpstr>SRResNet</vt:lpstr>
      <vt:lpstr>Task1 of this lab</vt:lpstr>
      <vt:lpstr>Task2 of this lab</vt:lpstr>
      <vt:lpstr>Report</vt:lpstr>
      <vt:lpstr>Score</vt:lpstr>
      <vt:lpstr>Reminder</vt:lpstr>
      <vt:lpstr>Supplement: SRResNet</vt:lpstr>
      <vt:lpstr>HAVE FUN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Pattern Modeling of Motor Imagery EEG</dc:title>
  <dc:creator>Awei</dc:creator>
  <cp:lastModifiedBy>吳俊諺</cp:lastModifiedBy>
  <cp:revision>279</cp:revision>
  <dcterms:created xsi:type="dcterms:W3CDTF">2015-04-09T17:52:42Z</dcterms:created>
  <dcterms:modified xsi:type="dcterms:W3CDTF">2024-09-23T04:12:30Z</dcterms:modified>
</cp:coreProperties>
</file>