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98" r:id="rId3"/>
    <p:sldId id="406" r:id="rId4"/>
    <p:sldId id="407" r:id="rId5"/>
    <p:sldId id="419" r:id="rId6"/>
    <p:sldId id="420" r:id="rId7"/>
    <p:sldId id="408" r:id="rId8"/>
    <p:sldId id="417" r:id="rId9"/>
    <p:sldId id="415" r:id="rId10"/>
    <p:sldId id="413" r:id="rId11"/>
    <p:sldId id="414" r:id="rId12"/>
    <p:sldId id="416" r:id="rId13"/>
    <p:sldId id="421" r:id="rId14"/>
    <p:sldId id="397" r:id="rId15"/>
    <p:sldId id="35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c-mingjie/rethinking-network-pruning" TargetMode="External"/><Relationship Id="rId2" Type="http://schemas.openxmlformats.org/officeDocument/2006/relationships/hyperlink" Target="https://pytorch.org/tutorials/intermediate/pruning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804.03209" TargetMode="External"/><Relationship Id="rId5" Type="http://schemas.openxmlformats.org/officeDocument/2006/relationships/hyperlink" Target="https://medium.com/@sanjanasrinivas73/post-training-static-quantization-pytorch-37dd187ba105" TargetMode="External"/><Relationship Id="rId4" Type="http://schemas.openxmlformats.org/officeDocument/2006/relationships/hyperlink" Target="https://github.com/mravanelli/SincNe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sz="5400" dirty="0"/>
              <a:t>Lab4</a:t>
            </a:r>
            <a:br>
              <a:rPr lang="en-US" altLang="zh-TW" dirty="0"/>
            </a:br>
            <a:r>
              <a:rPr lang="en-US" altLang="zh-TW" dirty="0"/>
              <a:t>Model Compression</a:t>
            </a:r>
            <a:r>
              <a:rPr lang="zh-TW" altLang="en-US" dirty="0"/>
              <a:t>：</a:t>
            </a:r>
            <a:r>
              <a:rPr lang="en-US" altLang="zh-TW" dirty="0"/>
              <a:t>Pruning &amp; Quantization </a:t>
            </a:r>
            <a:endParaRPr lang="zh-TW" altLang="en-US" dirty="0"/>
          </a:p>
        </p:txBody>
      </p:sp>
      <p:pic>
        <p:nvPicPr>
          <p:cNvPr id="3" name="音訊 2">
            <a:hlinkClick r:id="" action="ppaction://media"/>
            <a:extLst>
              <a:ext uri="{FF2B5EF4-FFF2-40B4-BE49-F238E27FC236}">
                <a16:creationId xmlns:a16="http://schemas.microsoft.com/office/drawing/2014/main" id="{02559DAF-48B9-4008-A34F-8DC626ECD5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3"/>
    </mc:Choice>
    <mc:Fallback>
      <p:transition spd="slow" advTm="4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EDBC9-9D02-4336-84B3-E11A63AD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Concept (quantization)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28590C0-992E-4D9F-840F-41213E004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26546" y="2497136"/>
            <a:ext cx="6810244" cy="38274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BF71DD6-8A80-4FA6-994D-2F02BE0CF4A8}"/>
              </a:ext>
            </a:extLst>
          </p:cNvPr>
          <p:cNvSpPr txBox="1"/>
          <p:nvPr/>
        </p:nvSpPr>
        <p:spPr>
          <a:xfrm>
            <a:off x="800100" y="1625203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Quantization stores tensors at lower bit-widths than floating point. This allows for a more compact model representation and the use of high performance vectorized operations on many hardware platforms.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9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B814A-94FD-497F-AF70-5B5C5698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(quantization)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23D1C8F-00B6-43B4-A726-BA50048ED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-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9782" y="4348818"/>
            <a:ext cx="4915586" cy="1981477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460A64E-A445-45AE-B621-2C013F01E709}"/>
              </a:ext>
            </a:extLst>
          </p:cNvPr>
          <p:cNvSpPr txBox="1"/>
          <p:nvPr/>
        </p:nvSpPr>
        <p:spPr>
          <a:xfrm>
            <a:off x="938213" y="1560165"/>
            <a:ext cx="7091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Change the range and precision of initial weight.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6BD678C-E45F-4874-8AA4-1C087A04513C}"/>
              </a:ext>
            </a:extLst>
          </p:cNvPr>
          <p:cNvSpPr txBox="1"/>
          <p:nvPr/>
        </p:nvSpPr>
        <p:spPr>
          <a:xfrm>
            <a:off x="3576637" y="2922240"/>
            <a:ext cx="1576388" cy="113877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0.73</a:t>
            </a:r>
          </a:p>
          <a:p>
            <a:pPr algn="ctr"/>
            <a:endParaRPr lang="en-US" altLang="zh-TW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86FD3C-90BB-43C5-AF2B-57C33E5FD559}"/>
              </a:ext>
            </a:extLst>
          </p:cNvPr>
          <p:cNvSpPr txBox="1"/>
          <p:nvPr/>
        </p:nvSpPr>
        <p:spPr>
          <a:xfrm>
            <a:off x="2319338" y="2312640"/>
            <a:ext cx="2890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 </a:t>
            </a:r>
            <a:r>
              <a:rPr lang="en-US" altLang="zh-TW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number_of_bits</a:t>
            </a:r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820A2CC-E7E8-4684-AE0C-CD9ED4D57D19}"/>
              </a:ext>
            </a:extLst>
          </p:cNvPr>
          <p:cNvSpPr txBox="1"/>
          <p:nvPr/>
        </p:nvSpPr>
        <p:spPr>
          <a:xfrm>
            <a:off x="3471861" y="3369915"/>
            <a:ext cx="174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Range: 0~1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AD1C5BC-C61E-4393-A2E4-9FE88D57A372}"/>
              </a:ext>
            </a:extLst>
          </p:cNvPr>
          <p:cNvSpPr txBox="1"/>
          <p:nvPr/>
        </p:nvSpPr>
        <p:spPr>
          <a:xfrm>
            <a:off x="3471861" y="3722340"/>
            <a:ext cx="174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FP32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F50E069-EC42-4A78-8CFA-043DFA751640}"/>
              </a:ext>
            </a:extLst>
          </p:cNvPr>
          <p:cNvSpPr/>
          <p:nvPr/>
        </p:nvSpPr>
        <p:spPr>
          <a:xfrm>
            <a:off x="5686425" y="3248025"/>
            <a:ext cx="619125" cy="438150"/>
          </a:xfrm>
          <a:prstGeom prst="rightArrow">
            <a:avLst>
              <a:gd name="adj1" fmla="val 3333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90270AE-997F-4D76-82FD-76224AE172BA}"/>
              </a:ext>
            </a:extLst>
          </p:cNvPr>
          <p:cNvSpPr txBox="1"/>
          <p:nvPr/>
        </p:nvSpPr>
        <p:spPr>
          <a:xfrm>
            <a:off x="6796087" y="2922240"/>
            <a:ext cx="1576388" cy="113877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187</a:t>
            </a:r>
          </a:p>
          <a:p>
            <a:pPr algn="ctr"/>
            <a:endParaRPr lang="en-US" altLang="zh-TW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A628A69-F61D-480A-A54F-8BEDA88FEE0E}"/>
              </a:ext>
            </a:extLst>
          </p:cNvPr>
          <p:cNvSpPr txBox="1"/>
          <p:nvPr/>
        </p:nvSpPr>
        <p:spPr>
          <a:xfrm>
            <a:off x="6691311" y="3369915"/>
            <a:ext cx="174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Range: 0~255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47086C8-4670-4FB2-A5C3-2AEFC84F6D6F}"/>
              </a:ext>
            </a:extLst>
          </p:cNvPr>
          <p:cNvSpPr txBox="1"/>
          <p:nvPr/>
        </p:nvSpPr>
        <p:spPr>
          <a:xfrm>
            <a:off x="6691311" y="3722340"/>
            <a:ext cx="174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C25510F-FD70-4D8B-97F8-CC083AC93D3D}"/>
              </a:ext>
            </a:extLst>
          </p:cNvPr>
          <p:cNvSpPr txBox="1"/>
          <p:nvPr/>
        </p:nvSpPr>
        <p:spPr>
          <a:xfrm>
            <a:off x="2519361" y="3236564"/>
            <a:ext cx="919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weight</a:t>
            </a: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3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Task 3 (</a:t>
            </a:r>
            <a:r>
              <a:rPr lang="en-US" altLang="zh-TW" sz="4000" b="1" dirty="0" err="1"/>
              <a:t>sincnet_quat</a:t>
            </a:r>
            <a:r>
              <a:rPr lang="en-US" altLang="zh-TW" b="1" dirty="0" err="1"/>
              <a:t>.ipynb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8FA3B8A-C4C8-49D7-A0E7-0D8C8814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4" y="1200151"/>
            <a:ext cx="11268076" cy="515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SincNet_Quat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super parameter.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best validation accuracy be larger than 70%.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training process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with and without quantization.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91353524-5AD5-46BE-89B8-9067EF8E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11" y="2181149"/>
            <a:ext cx="2524477" cy="10860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D34AECB-39E7-43E6-9778-82E0626C8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651" y="4363688"/>
            <a:ext cx="3076974" cy="212311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DC0D4EF-48C2-40ED-86EA-C15F4C660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183" y="4385340"/>
            <a:ext cx="3000767" cy="2110709"/>
          </a:xfrm>
          <a:prstGeom prst="rect">
            <a:avLst/>
          </a:prstGeom>
        </p:spPr>
      </p:pic>
      <p:sp>
        <p:nvSpPr>
          <p:cNvPr id="24" name="箭號: 左-右雙向 23">
            <a:extLst>
              <a:ext uri="{FF2B5EF4-FFF2-40B4-BE49-F238E27FC236}">
                <a16:creationId xmlns:a16="http://schemas.microsoft.com/office/drawing/2014/main" id="{EFBA0950-16C6-47CD-B6EF-8BFF6D5B9E5B}"/>
              </a:ext>
            </a:extLst>
          </p:cNvPr>
          <p:cNvSpPr/>
          <p:nvPr/>
        </p:nvSpPr>
        <p:spPr>
          <a:xfrm>
            <a:off x="5400675" y="5133976"/>
            <a:ext cx="685800" cy="400050"/>
          </a:xfrm>
          <a:prstGeom prst="leftRightArrow">
            <a:avLst>
              <a:gd name="adj1" fmla="val 357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7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Task 4 (Report) </a:t>
            </a:r>
            <a:endParaRPr lang="zh-TW" altLang="en-US" dirty="0"/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8FA3B8A-C4C8-49D7-A0E7-0D8C8814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4" y="1200151"/>
            <a:ext cx="11268076" cy="5153024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should include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screenshot of training result from task 1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screenshot of training result from task 2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Pruning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(What/Why/How)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screenshot of training result from task 3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10%) 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briefly (What/Why/How)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20%)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difference from above methods of compression (score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30%)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deadline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week only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(2024/11/11, 23:59)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submit your report file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strictly follow the naming rule !!!!!</a:t>
            </a:r>
          </a:p>
          <a:p>
            <a:r>
              <a:rPr lang="zh-TW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學號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_lab4_report.pdf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42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4000" b="1" dirty="0"/>
              <a:t>Reference</a:t>
            </a:r>
            <a:endParaRPr lang="en-US" altLang="zh-TW" sz="4000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499" y="1200151"/>
            <a:ext cx="11268076" cy="515302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2400" i="0" cap="all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PRUNING TUTORIAL</a:t>
            </a:r>
          </a:p>
          <a:p>
            <a:pPr lvl="1"/>
            <a:r>
              <a:rPr lang="en-US" altLang="zh-TW" sz="20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https://pytorch.org/tutorials/intermediate/pruning_tutorial.html</a:t>
            </a:r>
            <a:endParaRPr lang="en-US" altLang="zh-TW" sz="2000" i="0" dirty="0">
              <a:solidFill>
                <a:srgbClr val="2429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i="0" dirty="0">
                <a:solidFill>
                  <a:srgbClr val="2429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Rethinking the Value of Network Pruning</a:t>
            </a:r>
            <a:endParaRPr lang="en-US" altLang="zh-TW" sz="2400" dirty="0">
              <a:solidFill>
                <a:srgbClr val="2429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https://github.com/Eric-mingjie/rethinking-network-pruning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SincNet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 .com/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mravanelli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SincNet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 Static Quantization —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https://medium.com/@sanjanasrinivas73/post-training-static-quantization-pytorch-37dd187ba105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commands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https://arxiv.org/abs/1804.03209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29533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Shut down your kernel !!!!!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kernel to release resources for others</a:t>
            </a:r>
          </a:p>
        </p:txBody>
      </p:sp>
    </p:spTree>
    <p:extLst>
      <p:ext uri="{BB962C8B-B14F-4D97-AF65-F5344CB8AC3E}">
        <p14:creationId xmlns:p14="http://schemas.microsoft.com/office/powerpoint/2010/main" val="194244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Concept (pruning)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0575" y="1669259"/>
            <a:ext cx="10648950" cy="437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pruning is widely used for reducing the heavy inference cost of deep models in low-resource settings. A typical pruning algorithm is a three-stage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8F2E84E-4869-45D6-BC43-29E03B441BFE}"/>
              </a:ext>
            </a:extLst>
          </p:cNvPr>
          <p:cNvSpPr/>
          <p:nvPr/>
        </p:nvSpPr>
        <p:spPr>
          <a:xfrm>
            <a:off x="1800225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Training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DD0386D-871D-40AB-B55A-3B4CB95D4DB4}"/>
              </a:ext>
            </a:extLst>
          </p:cNvPr>
          <p:cNvSpPr/>
          <p:nvPr/>
        </p:nvSpPr>
        <p:spPr>
          <a:xfrm>
            <a:off x="4976813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Pruning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C4DF1C8-6BF5-49D5-9D7B-0AD09AAF0958}"/>
              </a:ext>
            </a:extLst>
          </p:cNvPr>
          <p:cNvSpPr/>
          <p:nvPr/>
        </p:nvSpPr>
        <p:spPr>
          <a:xfrm>
            <a:off x="8153400" y="3676650"/>
            <a:ext cx="2019301" cy="8096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Fine-tuning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8E579E0-8737-4C59-BA8B-CC41999971B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819526" y="4081463"/>
            <a:ext cx="11572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E499475-C4BF-4CBF-99A4-C69465CCE7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96114" y="4081463"/>
            <a:ext cx="11572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C788BB-2F8C-4304-90D5-2E1E533C19F8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986464" y="4486275"/>
            <a:ext cx="0" cy="4476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B3ACBB8-0280-44A8-A2A3-D5E13C7A98D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163051" y="4486275"/>
            <a:ext cx="0" cy="438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3AB3A36-5AE8-4CE7-9F71-FB8AACA8940C}"/>
              </a:ext>
            </a:extLst>
          </p:cNvPr>
          <p:cNvCxnSpPr>
            <a:cxnSpLocks/>
          </p:cNvCxnSpPr>
          <p:nvPr/>
        </p:nvCxnSpPr>
        <p:spPr>
          <a:xfrm flipH="1">
            <a:off x="5981702" y="4943476"/>
            <a:ext cx="31908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CF9F0E01-02C9-4CA9-BAEB-0F77FD9F233D}"/>
              </a:ext>
            </a:extLst>
          </p:cNvPr>
          <p:cNvSpPr txBox="1">
            <a:spLocks/>
          </p:cNvSpPr>
          <p:nvPr/>
        </p:nvSpPr>
        <p:spPr bwMode="auto">
          <a:xfrm>
            <a:off x="6953250" y="4991100"/>
            <a:ext cx="1266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000" dirty="0"/>
              <a:t>repeat</a:t>
            </a:r>
            <a:endParaRPr lang="zh-TW" altLang="en-US" sz="2400" dirty="0"/>
          </a:p>
        </p:txBody>
      </p:sp>
      <p:pic>
        <p:nvPicPr>
          <p:cNvPr id="6" name="音訊 5">
            <a:hlinkClick r:id="" action="ppaction://media"/>
            <a:extLst>
              <a:ext uri="{FF2B5EF4-FFF2-40B4-BE49-F238E27FC236}">
                <a16:creationId xmlns:a16="http://schemas.microsoft.com/office/drawing/2014/main" id="{703D4D6B-8EF6-4E33-A38E-3145919C2B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7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26"/>
    </mc:Choice>
    <mc:Fallback>
      <p:transition spd="slow" advTm="80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4102-B885-4CC4-8F1E-7694973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Why pruning?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729FE-423C-487D-8006-90115AD8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49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“Lottery Ticket Hypothesis”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Frankle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2019), we find that large network is easier to train than small network.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3A51954-42E3-4CD6-AD38-FACAFFC84C49}"/>
              </a:ext>
            </a:extLst>
          </p:cNvPr>
          <p:cNvGrpSpPr/>
          <p:nvPr/>
        </p:nvGrpSpPr>
        <p:grpSpPr>
          <a:xfrm>
            <a:off x="3023175" y="3209925"/>
            <a:ext cx="2209800" cy="2209800"/>
            <a:chOff x="2333625" y="3228975"/>
            <a:chExt cx="2209800" cy="2209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B1827E0-793E-4964-BA78-49EB5D49A725}"/>
                </a:ext>
              </a:extLst>
            </p:cNvPr>
            <p:cNvSpPr/>
            <p:nvPr/>
          </p:nvSpPr>
          <p:spPr>
            <a:xfrm>
              <a:off x="2538525" y="32289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680AE-F037-4CA5-9AA4-69EC79588DF8}"/>
                </a:ext>
              </a:extLst>
            </p:cNvPr>
            <p:cNvSpPr/>
            <p:nvPr/>
          </p:nvSpPr>
          <p:spPr>
            <a:xfrm>
              <a:off x="2538525" y="35718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88E982-5E28-448F-8541-C08396096138}"/>
                </a:ext>
              </a:extLst>
            </p:cNvPr>
            <p:cNvSpPr/>
            <p:nvPr/>
          </p:nvSpPr>
          <p:spPr>
            <a:xfrm>
              <a:off x="2538525" y="3914775"/>
              <a:ext cx="180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2F8D30-A733-4D58-8D6C-E46029F02329}"/>
                </a:ext>
              </a:extLst>
            </p:cNvPr>
            <p:cNvSpPr/>
            <p:nvPr/>
          </p:nvSpPr>
          <p:spPr>
            <a:xfrm>
              <a:off x="2333625" y="42576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2942266-06A0-429D-BB95-8AFDB0ED0ED3}"/>
                </a:ext>
              </a:extLst>
            </p:cNvPr>
            <p:cNvSpPr/>
            <p:nvPr/>
          </p:nvSpPr>
          <p:spPr>
            <a:xfrm>
              <a:off x="2333625" y="46005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AB7451-2632-4DB7-8F55-B8195748CECF}"/>
                </a:ext>
              </a:extLst>
            </p:cNvPr>
            <p:cNvSpPr/>
            <p:nvPr/>
          </p:nvSpPr>
          <p:spPr>
            <a:xfrm>
              <a:off x="2333625" y="49434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975FA69-A59C-409D-9F40-6A97A6485176}"/>
                </a:ext>
              </a:extLst>
            </p:cNvPr>
            <p:cNvSpPr/>
            <p:nvPr/>
          </p:nvSpPr>
          <p:spPr>
            <a:xfrm>
              <a:off x="2333625" y="5286375"/>
              <a:ext cx="22098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7F69EA3-2B55-485D-B55D-6734532FEEFE}"/>
              </a:ext>
            </a:extLst>
          </p:cNvPr>
          <p:cNvGrpSpPr/>
          <p:nvPr/>
        </p:nvGrpSpPr>
        <p:grpSpPr>
          <a:xfrm>
            <a:off x="7080825" y="3209925"/>
            <a:ext cx="2088000" cy="2209800"/>
            <a:chOff x="6791325" y="3209925"/>
            <a:chExt cx="2088000" cy="22098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690270-CC57-4CCA-AD74-7CEC141DF353}"/>
                </a:ext>
              </a:extLst>
            </p:cNvPr>
            <p:cNvSpPr/>
            <p:nvPr/>
          </p:nvSpPr>
          <p:spPr>
            <a:xfrm>
              <a:off x="7277325" y="3209925"/>
              <a:ext cx="1116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845B92-96B3-47E8-BD2B-A02C71DFA394}"/>
                </a:ext>
              </a:extLst>
            </p:cNvPr>
            <p:cNvSpPr/>
            <p:nvPr/>
          </p:nvSpPr>
          <p:spPr>
            <a:xfrm>
              <a:off x="7133325" y="3552825"/>
              <a:ext cx="1404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7B0074E-4108-44F1-89BF-9397EF18BBCB}"/>
                </a:ext>
              </a:extLst>
            </p:cNvPr>
            <p:cNvSpPr/>
            <p:nvPr/>
          </p:nvSpPr>
          <p:spPr>
            <a:xfrm>
              <a:off x="7295325" y="3895725"/>
              <a:ext cx="10800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07FF32A-A381-450F-95D5-ECF9679E3F82}"/>
                </a:ext>
              </a:extLst>
            </p:cNvPr>
            <p:cNvSpPr/>
            <p:nvPr/>
          </p:nvSpPr>
          <p:spPr>
            <a:xfrm>
              <a:off x="7061325" y="4238625"/>
              <a:ext cx="1548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125A084-50D7-41A9-91EC-1C7E0ADF4555}"/>
                </a:ext>
              </a:extLst>
            </p:cNvPr>
            <p:cNvSpPr/>
            <p:nvPr/>
          </p:nvSpPr>
          <p:spPr>
            <a:xfrm>
              <a:off x="6989325" y="4581525"/>
              <a:ext cx="1692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8F75581-C68B-49FD-B210-280D1EE5DF09}"/>
                </a:ext>
              </a:extLst>
            </p:cNvPr>
            <p:cNvSpPr/>
            <p:nvPr/>
          </p:nvSpPr>
          <p:spPr>
            <a:xfrm>
              <a:off x="6791325" y="4924425"/>
              <a:ext cx="2088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4F5CBD0-F30D-41E4-8275-43783D7FE5CE}"/>
                </a:ext>
              </a:extLst>
            </p:cNvPr>
            <p:cNvSpPr/>
            <p:nvPr/>
          </p:nvSpPr>
          <p:spPr>
            <a:xfrm>
              <a:off x="7133325" y="5267325"/>
              <a:ext cx="14040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B33C7D6A-6CDF-4924-9CA5-2C54F708E3BC}"/>
              </a:ext>
            </a:extLst>
          </p:cNvPr>
          <p:cNvSpPr txBox="1">
            <a:spLocks/>
          </p:cNvSpPr>
          <p:nvPr/>
        </p:nvSpPr>
        <p:spPr bwMode="auto">
          <a:xfrm>
            <a:off x="3299400" y="5495925"/>
            <a:ext cx="1666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200" dirty="0"/>
              <a:t>easy to train</a:t>
            </a:r>
            <a:endParaRPr lang="zh-TW" altLang="en-US" dirty="0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5BCBF613-736D-448A-8D1B-037CC9EF4E9B}"/>
              </a:ext>
            </a:extLst>
          </p:cNvPr>
          <p:cNvSpPr txBox="1">
            <a:spLocks/>
          </p:cNvSpPr>
          <p:nvPr/>
        </p:nvSpPr>
        <p:spPr bwMode="auto">
          <a:xfrm>
            <a:off x="7347525" y="5495925"/>
            <a:ext cx="16668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altLang="zh-TW" sz="2200" dirty="0"/>
              <a:t>hard to train</a:t>
            </a:r>
            <a:endParaRPr lang="zh-TW" altLang="en-US" dirty="0"/>
          </a:p>
        </p:txBody>
      </p:sp>
      <p:pic>
        <p:nvPicPr>
          <p:cNvPr id="4" name="音訊 3">
            <a:hlinkClick r:id="" action="ppaction://media"/>
            <a:extLst>
              <a:ext uri="{FF2B5EF4-FFF2-40B4-BE49-F238E27FC236}">
                <a16:creationId xmlns:a16="http://schemas.microsoft.com/office/drawing/2014/main" id="{7ED76804-0585-4414-A88E-A81B386609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55"/>
    </mc:Choice>
    <mc:Fallback>
      <p:transition spd="slow" advTm="7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624102-B885-4CC4-8F1E-7694973A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Method (pruning)</a:t>
            </a:r>
            <a:endParaRPr lang="zh-TW" altLang="en-US" sz="4000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1729FE-423C-487D-8006-90115AD8F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11049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the channel of each convolution layer based on the weight of batch normalization.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939758D8-CD2E-498D-95CF-7CADD79D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108" y="2809838"/>
            <a:ext cx="2219635" cy="53347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BE2060-B4AB-4144-AE2F-EC13D86C8460}"/>
              </a:ext>
            </a:extLst>
          </p:cNvPr>
          <p:cNvSpPr/>
          <p:nvPr/>
        </p:nvSpPr>
        <p:spPr>
          <a:xfrm>
            <a:off x="5514976" y="2809874"/>
            <a:ext cx="400050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A3838E5-E2AE-4EFF-8A52-5869E9733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206" y="4086075"/>
            <a:ext cx="6725589" cy="2152950"/>
          </a:xfrm>
          <a:prstGeom prst="rect">
            <a:avLst/>
          </a:prstGeom>
        </p:spPr>
      </p:pic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7EAC15-C47B-4EC3-9040-4CA52314353E}"/>
              </a:ext>
            </a:extLst>
          </p:cNvPr>
          <p:cNvSpPr txBox="1">
            <a:spLocks/>
          </p:cNvSpPr>
          <p:nvPr/>
        </p:nvSpPr>
        <p:spPr bwMode="auto">
          <a:xfrm>
            <a:off x="3952877" y="2905124"/>
            <a:ext cx="790574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內容版面配置區 2">
                <a:extLst>
                  <a:ext uri="{FF2B5EF4-FFF2-40B4-BE49-F238E27FC236}">
                    <a16:creationId xmlns:a16="http://schemas.microsoft.com/office/drawing/2014/main" id="{4C6A0733-654E-4B10-8693-866F015137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43401" y="3371849"/>
                <a:ext cx="4429125" cy="419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accent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smaller the value of γ , the less important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TW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內容版面配置區 2">
                <a:extLst>
                  <a:ext uri="{FF2B5EF4-FFF2-40B4-BE49-F238E27FC236}">
                    <a16:creationId xmlns:a16="http://schemas.microsoft.com/office/drawing/2014/main" id="{4C6A0733-654E-4B10-8693-866F01513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1" y="3371849"/>
                <a:ext cx="4429125" cy="419101"/>
              </a:xfrm>
              <a:prstGeom prst="rect">
                <a:avLst/>
              </a:prstGeom>
              <a:blipFill>
                <a:blip r:embed="rId6"/>
                <a:stretch>
                  <a:fillRect l="-826" t="-2899" r="-26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音訊 4">
            <a:hlinkClick r:id="" action="ppaction://media"/>
            <a:extLst>
              <a:ext uri="{FF2B5EF4-FFF2-40B4-BE49-F238E27FC236}">
                <a16:creationId xmlns:a16="http://schemas.microsoft.com/office/drawing/2014/main" id="{CC382732-095C-4E77-B6A5-12460C8698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4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2"/>
    </mc:Choice>
    <mc:Fallback>
      <p:transition spd="slow" advTm="31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DATASET</a:t>
            </a:r>
            <a:endParaRPr lang="zh-TW" altLang="en-US" sz="4000" b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0575" y="1669259"/>
            <a:ext cx="7690695" cy="437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Speech Commands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900" b="0" i="0" u="none" strike="noStrike" dirty="0">
                <a:solidFill>
                  <a:srgbClr val="008AB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TensorFlow</a:t>
            </a:r>
            <a:r>
              <a:rPr lang="en-US" altLang="zh-TW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released the Speech Commands Datasets. It includes 65,000 one-second long utterances of 30 short words, by thousands of different people.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only use 10 short words.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4161708-7BFB-40A7-9956-E6472DB442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430"/>
          <a:stretch/>
        </p:blipFill>
        <p:spPr>
          <a:xfrm>
            <a:off x="9036377" y="1935851"/>
            <a:ext cx="2122690" cy="3756764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83396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sz="4000" b="1" dirty="0"/>
              <a:t>Network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0575" y="1669259"/>
            <a:ext cx="7007225" cy="4379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err="1"/>
              <a:t>SincNet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-apple-system"/>
              </a:rPr>
              <a:t>SincNet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 is a neural architecture for processing </a:t>
            </a:r>
            <a:r>
              <a:rPr lang="en-US" altLang="zh-TW" sz="2400" i="0" dirty="0">
                <a:solidFill>
                  <a:srgbClr val="0070C0"/>
                </a:solidFill>
                <a:effectLst/>
                <a:latin typeface="-apple-system"/>
              </a:rPr>
              <a:t>raw audio samples.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It is a novel Convolutional Neural Network (CNN) that encourages the first convolutional layer to discover more </a:t>
            </a:r>
            <a:r>
              <a:rPr lang="en-US" altLang="zh-TW" sz="2400" i="0" dirty="0">
                <a:solidFill>
                  <a:srgbClr val="0070C0"/>
                </a:solidFill>
                <a:effectLst/>
                <a:latin typeface="-apple-system"/>
              </a:rPr>
              <a:t>meaningful filters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46E828-1A7D-46B1-8AEE-2B0087B63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02"/>
          <a:stretch/>
        </p:blipFill>
        <p:spPr>
          <a:xfrm>
            <a:off x="8010525" y="780321"/>
            <a:ext cx="3409950" cy="55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92"/>
    </mc:Choice>
    <mc:Fallback>
      <p:transition spd="slow" advTm="61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Task 1 (</a:t>
            </a:r>
            <a:r>
              <a:rPr lang="en-US" altLang="zh-TW" sz="4000" b="1" dirty="0" err="1"/>
              <a:t>sincnet_training</a:t>
            </a:r>
            <a:r>
              <a:rPr lang="en-US" altLang="zh-TW" b="1" dirty="0" err="1"/>
              <a:t>.ipynb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4" y="1200151"/>
            <a:ext cx="11268076" cy="515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SincNet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super parameter.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best validation accuracy be larger than 80%.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F503ACF-4804-466D-8ABF-5CDA283A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11" y="2181149"/>
            <a:ext cx="252447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Task 2 (</a:t>
            </a:r>
            <a:r>
              <a:rPr lang="en-US" altLang="zh-TW" sz="4000" b="1" dirty="0" err="1"/>
              <a:t>sincnet_pruning</a:t>
            </a:r>
            <a:r>
              <a:rPr lang="en-US" altLang="zh-TW" b="1" dirty="0" err="1"/>
              <a:t>.ipynb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499" y="1200151"/>
            <a:ext cx="11268076" cy="515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SincNet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pruning rate (percentage of total channel will be pruned).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channel amount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before and after pruning.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B27700-7335-4025-8240-17D49FD44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3"/>
          <a:stretch/>
        </p:blipFill>
        <p:spPr>
          <a:xfrm>
            <a:off x="2114368" y="2257425"/>
            <a:ext cx="2610214" cy="51915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01FB50-0B9A-485A-A967-5DF0D177BFE0}"/>
              </a:ext>
            </a:extLst>
          </p:cNvPr>
          <p:cNvSpPr txBox="1"/>
          <p:nvPr/>
        </p:nvSpPr>
        <p:spPr>
          <a:xfrm>
            <a:off x="4891088" y="2320022"/>
            <a:ext cx="3881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set too large at the first iteration.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2AE6F9-3FD4-4D0C-9AD4-C4F83CFA6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2" b="-1"/>
          <a:stretch/>
        </p:blipFill>
        <p:spPr>
          <a:xfrm>
            <a:off x="1428042" y="3819525"/>
            <a:ext cx="10042157" cy="18573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ADB949D-8A98-4CD0-AAEE-B0AC1584B10F}"/>
              </a:ext>
            </a:extLst>
          </p:cNvPr>
          <p:cNvSpPr/>
          <p:nvPr/>
        </p:nvSpPr>
        <p:spPr>
          <a:xfrm>
            <a:off x="3619501" y="4257676"/>
            <a:ext cx="266700" cy="238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69D0E0-7A4B-4298-80AD-D8E46E65B36F}"/>
              </a:ext>
            </a:extLst>
          </p:cNvPr>
          <p:cNvSpPr/>
          <p:nvPr/>
        </p:nvSpPr>
        <p:spPr>
          <a:xfrm>
            <a:off x="4029076" y="4257676"/>
            <a:ext cx="266700" cy="238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6AE151-B233-4C19-A155-D07AAB05C4D4}"/>
              </a:ext>
            </a:extLst>
          </p:cNvPr>
          <p:cNvSpPr/>
          <p:nvPr/>
        </p:nvSpPr>
        <p:spPr>
          <a:xfrm>
            <a:off x="4029076" y="4524376"/>
            <a:ext cx="390524" cy="19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CF170AB-28D7-42C7-AB79-7CF984F963D0}"/>
              </a:ext>
            </a:extLst>
          </p:cNvPr>
          <p:cNvSpPr/>
          <p:nvPr/>
        </p:nvSpPr>
        <p:spPr>
          <a:xfrm>
            <a:off x="3619501" y="4514851"/>
            <a:ext cx="266700" cy="2381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3383111-E1C6-4EB2-9AD4-A4D4D8A8E8C3}"/>
              </a:ext>
            </a:extLst>
          </p:cNvPr>
          <p:cNvSpPr txBox="1"/>
          <p:nvPr/>
        </p:nvSpPr>
        <p:spPr>
          <a:xfrm>
            <a:off x="5233988" y="5701397"/>
            <a:ext cx="1576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</a:t>
            </a:r>
          </a:p>
        </p:txBody>
      </p:sp>
    </p:spTree>
    <p:extLst>
      <p:ext uri="{BB962C8B-B14F-4D97-AF65-F5344CB8AC3E}">
        <p14:creationId xmlns:p14="http://schemas.microsoft.com/office/powerpoint/2010/main" val="4881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15 2">
            <a:extLst>
              <a:ext uri="{FF2B5EF4-FFF2-40B4-BE49-F238E27FC236}">
                <a16:creationId xmlns:a16="http://schemas.microsoft.com/office/drawing/2014/main" id="{1EF13078-DD04-44D5-ABF1-4DBCA1E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b="1" dirty="0"/>
              <a:t>Task 2 (</a:t>
            </a:r>
            <a:r>
              <a:rPr lang="en-US" altLang="zh-TW" sz="4000" b="1" dirty="0" err="1"/>
              <a:t>sincnet_pruning</a:t>
            </a:r>
            <a:r>
              <a:rPr lang="en-US" altLang="zh-TW" b="1" dirty="0" err="1"/>
              <a:t>.ipynb</a:t>
            </a:r>
            <a:r>
              <a:rPr lang="en-US" altLang="zh-TW" b="1" dirty="0"/>
              <a:t>)</a:t>
            </a:r>
            <a:endParaRPr lang="zh-TW" altLang="en-US" dirty="0"/>
          </a:p>
        </p:txBody>
      </p:sp>
      <p:sp>
        <p:nvSpPr>
          <p:cNvPr id="40" name="內容版面配置區 415 40">
            <a:extLst>
              <a:ext uri="{FF2B5EF4-FFF2-40B4-BE49-F238E27FC236}">
                <a16:creationId xmlns:a16="http://schemas.microsoft.com/office/drawing/2014/main" id="{4691D901-A4D8-493F-84A2-6D2091744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499" y="1200151"/>
            <a:ext cx="11268076" cy="5153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SincNet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parameter of network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before and after pruning.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the model that have been fine-tuned repeatedly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for twice.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415 14">
            <a:extLst>
              <a:ext uri="{FF2B5EF4-FFF2-40B4-BE49-F238E27FC236}">
                <a16:creationId xmlns:a16="http://schemas.microsoft.com/office/drawing/2014/main" id="{1AF12700-57B6-44C7-A09D-31DE114CFF68}"/>
              </a:ext>
            </a:extLst>
          </p:cNvPr>
          <p:cNvSpPr txBox="1"/>
          <p:nvPr/>
        </p:nvSpPr>
        <p:spPr>
          <a:xfrm>
            <a:off x="2700338" y="3139172"/>
            <a:ext cx="1576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pruning</a:t>
            </a:r>
          </a:p>
        </p:txBody>
      </p:sp>
      <p:sp>
        <p:nvSpPr>
          <p:cNvPr id="13" name="Right 415 13">
            <a:extLst>
              <a:ext uri="{FF2B5EF4-FFF2-40B4-BE49-F238E27FC236}">
                <a16:creationId xmlns:a16="http://schemas.microsoft.com/office/drawing/2014/main" id="{4952DD59-B847-4C1C-B5BB-DD655578A4AD}"/>
              </a:ext>
            </a:extLst>
          </p:cNvPr>
          <p:cNvSpPr/>
          <p:nvPr/>
        </p:nvSpPr>
        <p:spPr>
          <a:xfrm>
            <a:off x="5505450" y="2590800"/>
            <a:ext cx="514350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TextBox 415 16">
            <a:extLst>
              <a:ext uri="{FF2B5EF4-FFF2-40B4-BE49-F238E27FC236}">
                <a16:creationId xmlns:a16="http://schemas.microsoft.com/office/drawing/2014/main" id="{4800477F-66CF-4211-AC05-993771E26F79}"/>
              </a:ext>
            </a:extLst>
          </p:cNvPr>
          <p:cNvSpPr txBox="1"/>
          <p:nvPr/>
        </p:nvSpPr>
        <p:spPr>
          <a:xfrm>
            <a:off x="5938838" y="3139172"/>
            <a:ext cx="1576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pruning</a:t>
            </a:r>
          </a:p>
        </p:txBody>
      </p:sp>
      <p:sp>
        <p:nvSpPr>
          <p:cNvPr id="17" name="TextBox 415 17">
            <a:extLst>
              <a:ext uri="{FF2B5EF4-FFF2-40B4-BE49-F238E27FC236}">
                <a16:creationId xmlns:a16="http://schemas.microsoft.com/office/drawing/2014/main" id="{31096162-E308-4838-8909-C54DA9B386F1}"/>
              </a:ext>
            </a:extLst>
          </p:cNvPr>
          <p:cNvSpPr txBox="1"/>
          <p:nvPr/>
        </p:nvSpPr>
        <p:spPr>
          <a:xfrm>
            <a:off x="6405563" y="2386697"/>
            <a:ext cx="547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040328-B4E7-4592-AEC5-E37DB962591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27" y="2383885"/>
            <a:ext cx="3170195" cy="737680"/>
          </a:xfrm>
          <a:prstGeom prst="rect">
            <a:avLst/>
          </a:prstGeom>
        </p:spPr>
      </p:pic>
      <p:sp>
        <p:nvSpPr>
          <p:cNvPr id="19" name="Right 415 13">
            <a:extLst>
              <a:ext uri="{FF2B5EF4-FFF2-40B4-BE49-F238E27FC236}">
                <a16:creationId xmlns:a16="http://schemas.microsoft.com/office/drawing/2014/main" id="{1851BC4A-4267-4AB7-9D1B-BEA7CEB274C9}"/>
              </a:ext>
            </a:extLst>
          </p:cNvPr>
          <p:cNvSpPr/>
          <p:nvPr/>
        </p:nvSpPr>
        <p:spPr>
          <a:xfrm>
            <a:off x="7820025" y="2590800"/>
            <a:ext cx="514350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TextBox 415 16">
            <a:extLst>
              <a:ext uri="{FF2B5EF4-FFF2-40B4-BE49-F238E27FC236}">
                <a16:creationId xmlns:a16="http://schemas.microsoft.com/office/drawing/2014/main" id="{FB683DF5-27FB-40FC-B2E9-D7ABC88DA794}"/>
              </a:ext>
            </a:extLst>
          </p:cNvPr>
          <p:cNvSpPr txBox="1"/>
          <p:nvPr/>
        </p:nvSpPr>
        <p:spPr>
          <a:xfrm>
            <a:off x="8567738" y="3139172"/>
            <a:ext cx="1576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</p:txBody>
      </p:sp>
      <p:sp>
        <p:nvSpPr>
          <p:cNvPr id="21" name="TextBox 415 17">
            <a:extLst>
              <a:ext uri="{FF2B5EF4-FFF2-40B4-BE49-F238E27FC236}">
                <a16:creationId xmlns:a16="http://schemas.microsoft.com/office/drawing/2014/main" id="{ABDC0DDC-14AC-4710-A961-70BE00598391}"/>
              </a:ext>
            </a:extLst>
          </p:cNvPr>
          <p:cNvSpPr txBox="1"/>
          <p:nvPr/>
        </p:nvSpPr>
        <p:spPr>
          <a:xfrm>
            <a:off x="9034463" y="2386697"/>
            <a:ext cx="547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1D3B7E-AA00-4FCB-B35A-003C0133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4549289"/>
            <a:ext cx="6962425" cy="11880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063B8B2-2768-4F7F-B310-7B8F0C76A3B0}"/>
              </a:ext>
            </a:extLst>
          </p:cNvPr>
          <p:cNvSpPr/>
          <p:nvPr/>
        </p:nvSpPr>
        <p:spPr>
          <a:xfrm>
            <a:off x="1761646" y="5448301"/>
            <a:ext cx="6962426" cy="2890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467975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11428</TotalTime>
  <Words>608</Words>
  <Application>Microsoft Office PowerPoint</Application>
  <PresentationFormat>寬螢幕</PresentationFormat>
  <Paragraphs>110</Paragraphs>
  <Slides>15</Slides>
  <Notes>0</Notes>
  <HiddenSlides>0</HiddenSlides>
  <MMClips>4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-apple-system</vt:lpstr>
      <vt:lpstr>微軟正黑體</vt:lpstr>
      <vt:lpstr>Arial</vt:lpstr>
      <vt:lpstr>Calibri</vt:lpstr>
      <vt:lpstr>Cambria Math</vt:lpstr>
      <vt:lpstr>Times New Roman</vt:lpstr>
      <vt:lpstr>Wingdings</vt:lpstr>
      <vt:lpstr>VSPLAB</vt:lpstr>
      <vt:lpstr>Lab4 Model Compression：Pruning &amp; Quantization </vt:lpstr>
      <vt:lpstr>Concept (pruning)</vt:lpstr>
      <vt:lpstr>Why pruning?</vt:lpstr>
      <vt:lpstr>Method (pruning)</vt:lpstr>
      <vt:lpstr>DATASET</vt:lpstr>
      <vt:lpstr>Network</vt:lpstr>
      <vt:lpstr>Task 1 (sincnet_training.ipynb)</vt:lpstr>
      <vt:lpstr>Task 2 (sincnet_pruning.ipynb)</vt:lpstr>
      <vt:lpstr>Task 2 (sincnet_pruning.ipynb)</vt:lpstr>
      <vt:lpstr>Concept (quantization)</vt:lpstr>
      <vt:lpstr>Method (quantization)</vt:lpstr>
      <vt:lpstr>Task 3 (sincnet_quat.ipynb)</vt:lpstr>
      <vt:lpstr>Task 4 (Report) </vt:lpstr>
      <vt:lpstr>Reference</vt:lpstr>
      <vt:lpstr>Shut down your kernel 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宗任 李</cp:lastModifiedBy>
  <cp:revision>332</cp:revision>
  <dcterms:created xsi:type="dcterms:W3CDTF">2015-04-09T17:52:42Z</dcterms:created>
  <dcterms:modified xsi:type="dcterms:W3CDTF">2024-11-04T05:39:52Z</dcterms:modified>
</cp:coreProperties>
</file>