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75" r:id="rId5"/>
    <p:sldId id="259" r:id="rId6"/>
    <p:sldId id="258" r:id="rId7"/>
    <p:sldId id="260" r:id="rId9"/>
    <p:sldId id="262" r:id="rId10"/>
    <p:sldId id="264" r:id="rId11"/>
    <p:sldId id="263" r:id="rId12"/>
    <p:sldId id="266" r:id="rId13"/>
    <p:sldId id="265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8819" y="2337620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22" y="4070552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489808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19084"/>
            <a:ext cx="8246070" cy="325939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470751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0066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7306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0066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97306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45" y="2593340"/>
            <a:ext cx="8288655" cy="15303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Home Automation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Using Arduino</a:t>
            </a:r>
            <a:r>
              <a:rPr lang="en-US" dirty="0"/>
              <a:t>  </a:t>
            </a:r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4030345" y="55797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505325" y="4366260"/>
            <a:ext cx="499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ASAD FAROOQ            (01-134202-119)</a:t>
            </a:r>
            <a:endParaRPr 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4505325" y="4734560"/>
            <a:ext cx="499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HAMZA GHAFRAN      (01-134202-122)</a:t>
            </a:r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673725" cy="1433830"/>
          </a:xfrm>
          <a:prstGeom prst="homePlate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673725" y="0"/>
            <a:ext cx="333184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400" b="1">
                <a:solidFill>
                  <a:srgbClr val="FFFF00"/>
                </a:solidFill>
              </a:rPr>
              <a:t>Review </a:t>
            </a:r>
            <a:r>
              <a:rPr lang="en-US" sz="4400" b="1">
                <a:solidFill>
                  <a:schemeClr val="tx1"/>
                </a:solidFill>
              </a:rPr>
              <a:t>&amp;</a:t>
            </a:r>
            <a:endParaRPr lang="en-US" sz="4400" b="1">
              <a:solidFill>
                <a:srgbClr val="FFFF00"/>
              </a:solidFill>
            </a:endParaRPr>
          </a:p>
          <a:p>
            <a:pPr algn="l"/>
            <a:r>
              <a:rPr lang="en-US" sz="4400" b="1">
                <a:solidFill>
                  <a:srgbClr val="FFFF00"/>
                </a:solidFill>
              </a:rPr>
              <a:t>Research Gap</a:t>
            </a:r>
            <a:endParaRPr lang="en-US" sz="4400" b="1">
              <a:solidFill>
                <a:srgbClr val="FFC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1925" y="2413000"/>
            <a:ext cx="363537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Smart home technologies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Automation systems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Arduino-based projects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home automation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user preferences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161925" y="1662430"/>
            <a:ext cx="1877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 b="1"/>
              <a:t>Studies on:</a:t>
            </a:r>
            <a:r>
              <a:rPr lang="en-US"/>
              <a:t>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80000">
            <a:off x="1902460" y="2828925"/>
            <a:ext cx="4525010" cy="894715"/>
          </a:xfrm>
          <a:prstGeom prst="flowChartTerminator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527800" y="1724025"/>
            <a:ext cx="807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/>
              <a:t>GAP:</a:t>
            </a:r>
            <a:endParaRPr lang="en-US" sz="2400" b="1"/>
          </a:p>
        </p:txBody>
      </p:sp>
      <p:sp>
        <p:nvSpPr>
          <p:cNvPr id="8" name="Text Box 7"/>
          <p:cNvSpPr txBox="1"/>
          <p:nvPr/>
        </p:nvSpPr>
        <p:spPr>
          <a:xfrm>
            <a:off x="5415280" y="2417445"/>
            <a:ext cx="37287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Limited studies</a:t>
            </a:r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Scalability issues</a:t>
            </a:r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Interoperability concerns</a:t>
            </a:r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Affordability concerns</a:t>
            </a:r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4015740" y="4015740"/>
            <a:ext cx="4989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Practical implementation challenges</a:t>
            </a:r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gaps in privacy,security </a:t>
            </a:r>
            <a:r>
              <a:rPr lang="en-US" sz="2400">
                <a:sym typeface="+mn-ea"/>
              </a:rPr>
              <a:t>concerns</a:t>
            </a:r>
            <a:r>
              <a:rPr lang="en-US" sz="2400"/>
              <a:t>.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372225" cy="1408430"/>
          </a:xfrm>
          <a:prstGeom prst="homePlate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278245" y="417830"/>
            <a:ext cx="27355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400" b="1">
                <a:solidFill>
                  <a:srgbClr val="FFFF00"/>
                </a:solidFill>
              </a:rPr>
              <a:t>Milestones</a:t>
            </a:r>
            <a:endParaRPr lang="en-US" sz="4400" b="1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14325" y="2080895"/>
            <a:ext cx="78708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en-US" sz="2400"/>
              <a:t>1. Research and Planning</a:t>
            </a:r>
            <a:endParaRPr lang="en-US" sz="2400"/>
          </a:p>
          <a:p>
            <a:pPr indent="0" algn="l">
              <a:buNone/>
            </a:pPr>
            <a:r>
              <a:rPr lang="en-US" sz="2400"/>
              <a:t>2. Hardware Setup</a:t>
            </a:r>
            <a:endParaRPr lang="en-US" sz="2400"/>
          </a:p>
          <a:p>
            <a:pPr indent="0" algn="l">
              <a:buNone/>
            </a:pPr>
            <a:r>
              <a:rPr lang="en-US" sz="2400"/>
              <a:t>3. Sensor Integration</a:t>
            </a:r>
            <a:endParaRPr lang="en-US" sz="2400"/>
          </a:p>
          <a:p>
            <a:pPr indent="0" algn="l">
              <a:buNone/>
            </a:pPr>
            <a:r>
              <a:rPr lang="en-US" sz="2400"/>
              <a:t>4. Actuator Integration</a:t>
            </a:r>
            <a:endParaRPr lang="en-US" sz="2400"/>
          </a:p>
          <a:p>
            <a:pPr lvl="3" indent="0" algn="l">
              <a:buNone/>
            </a:pPr>
            <a:r>
              <a:rPr lang="en-US" sz="2400">
                <a:sym typeface="+mn-ea"/>
              </a:rPr>
              <a:t>5. Communication and Networking</a:t>
            </a:r>
            <a:endParaRPr lang="en-US" sz="2400"/>
          </a:p>
          <a:p>
            <a:pPr indent="0" algn="l">
              <a:buNone/>
            </a:pP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4083050" y="2080895"/>
            <a:ext cx="493141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None/>
            </a:pPr>
            <a:r>
              <a:rPr lang="en-US" sz="2400">
                <a:sym typeface="+mn-ea"/>
              </a:rPr>
              <a:t>6. Data Processing and Analysis</a:t>
            </a:r>
            <a:endParaRPr lang="en-US" sz="2400"/>
          </a:p>
          <a:p>
            <a:pPr indent="0" algn="l">
              <a:buNone/>
            </a:pPr>
            <a:r>
              <a:rPr lang="en-US" sz="2400">
                <a:sym typeface="+mn-ea"/>
              </a:rPr>
              <a:t> 7. User Interface and Control</a:t>
            </a:r>
            <a:endParaRPr lang="en-US" sz="2400"/>
          </a:p>
          <a:p>
            <a:pPr indent="0" algn="l">
              <a:buNone/>
            </a:pPr>
            <a:r>
              <a:rPr lang="en-US" sz="2400">
                <a:sym typeface="+mn-ea"/>
              </a:rPr>
              <a:t>8. Testing and Debugging</a:t>
            </a:r>
            <a:endParaRPr lang="en-US" sz="2400"/>
          </a:p>
          <a:p>
            <a:pPr indent="0" algn="l">
              <a:buNone/>
            </a:pPr>
            <a:r>
              <a:rPr lang="en-US" sz="2400">
                <a:sym typeface="+mn-ea"/>
              </a:rPr>
              <a:t>9. Documentation and Presentation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48300" cy="1419225"/>
          </a:xfrm>
          <a:prstGeom prst="homePlate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716905" y="452755"/>
            <a:ext cx="3074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rgbClr val="FFFF00"/>
                </a:solidFill>
              </a:rPr>
              <a:t>Limitations</a:t>
            </a:r>
            <a:endParaRPr lang="en-US" sz="4800" b="1">
              <a:solidFill>
                <a:srgbClr val="FFFF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778000" y="2002155"/>
            <a:ext cx="3642995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sz="2400"/>
              <a:t>Technical limitations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Time limitations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Resource limitation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Skill limitations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Scope limitations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Environmental limitations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Scalability limitations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1470" cy="1414145"/>
          </a:xfrm>
          <a:prstGeom prst="homePlate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546725" y="0"/>
            <a:ext cx="346138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400" b="1">
                <a:solidFill>
                  <a:srgbClr val="FFFF00"/>
                </a:solidFill>
              </a:rPr>
              <a:t>Future	</a:t>
            </a:r>
            <a:endParaRPr lang="en-US" sz="4400" b="1">
              <a:solidFill>
                <a:srgbClr val="FFFF00"/>
              </a:solidFill>
            </a:endParaRPr>
          </a:p>
          <a:p>
            <a:r>
              <a:rPr lang="en-US" sz="4400" b="1">
                <a:solidFill>
                  <a:srgbClr val="FFFF00"/>
                </a:solidFill>
              </a:rPr>
              <a:t>	Expansion</a:t>
            </a:r>
            <a:endParaRPr lang="en-US" sz="4400" b="1"/>
          </a:p>
        </p:txBody>
      </p:sp>
      <p:sp>
        <p:nvSpPr>
          <p:cNvPr id="6" name="Text Box 5"/>
          <p:cNvSpPr txBox="1"/>
          <p:nvPr/>
        </p:nvSpPr>
        <p:spPr>
          <a:xfrm>
            <a:off x="1789430" y="1775460"/>
            <a:ext cx="625919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Integration with Internet of Things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Incorporation of machine learning algorithms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Integration with voice assistant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Advanced security features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Exploration of advanced sensing technologies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 Facial recognition or biometric authentication.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Use of raspberry pi.</a:t>
            </a: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00675" cy="1425575"/>
          </a:xfrm>
          <a:prstGeom prst="homePlate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00675" y="258445"/>
            <a:ext cx="369252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400" b="1">
                <a:solidFill>
                  <a:srgbClr val="FFFF00"/>
                </a:solidFill>
              </a:rPr>
              <a:t>Team Expertise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36220" y="1708150"/>
            <a:ext cx="659447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/>
              <a:t>ASAD FAROOQ(01-134202-119):</a:t>
            </a:r>
            <a:endParaRPr lang="en-US" b="1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Works on Hardware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Check the code compatibility with sensors and other components.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25755" y="3145155"/>
            <a:ext cx="5532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/>
              <a:t>HAMZA GHAFRAN(01-134202-122):</a:t>
            </a:r>
            <a:endParaRPr lang="en-US" b="1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Works on Software and write the code on Arduino IDE.</a:t>
            </a:r>
            <a:endParaRPr lang="en-US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/>
              <a:t>Debugging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19725" cy="1407795"/>
          </a:xfrm>
          <a:prstGeom prst="homePlate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645150" y="463550"/>
            <a:ext cx="272478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400" b="1">
                <a:solidFill>
                  <a:srgbClr val="FFFF00"/>
                </a:solidFill>
              </a:rPr>
              <a:t>References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292100" y="1866265"/>
            <a:ext cx="667956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 Arduino official website: https://www.arduino.cc/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Arduino documentation and tutorials:</a:t>
            </a:r>
            <a:endParaRPr lang="en-US" sz="2400"/>
          </a:p>
          <a:p>
            <a:pPr indent="0" algn="l">
              <a:buNone/>
            </a:pPr>
            <a:r>
              <a:rPr lang="en-US" sz="2400"/>
              <a:t>	</a:t>
            </a:r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Relevant books or publications:</a:t>
            </a:r>
            <a:endParaRPr lang="en-US" sz="2400"/>
          </a:p>
          <a:p>
            <a:pPr indent="0" algn="l">
              <a:buNone/>
            </a:pP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1390650" y="2696845"/>
            <a:ext cx="4180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00050" indent="-400050" algn="l">
              <a:buFont typeface="+mj-lt"/>
              <a:buAutoNum type="romanUcPeriod"/>
            </a:pPr>
            <a:r>
              <a:rPr lang="en-US"/>
              <a:t>https://www.arduino.cc/reference/en/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570355" y="3435985"/>
            <a:ext cx="7280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00050" indent="-400050">
              <a:buFont typeface="+mj-lt"/>
              <a:buAutoNum type="romanUcPeriod"/>
            </a:pPr>
            <a:r>
              <a:rPr lang="en-US"/>
              <a:t>   - "Arduino Project Handbook: 25 Practical Projects to Get You Started" by Mark Geddes</a:t>
            </a:r>
            <a:endParaRPr lang="en-US"/>
          </a:p>
          <a:p>
            <a:pPr marL="400050" indent="-400050">
              <a:buFont typeface="+mj-lt"/>
              <a:buAutoNum type="romanUcPeriod"/>
            </a:pPr>
            <a:r>
              <a:rPr lang="en-US"/>
              <a:t>   - "Home Automation with Arduino: Automate Your Home Using Open-source Hardware" by Marco Schwartz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0" y="149464"/>
            <a:ext cx="8229600" cy="857250"/>
          </a:xfrm>
        </p:spPr>
        <p:txBody>
          <a:bodyPr>
            <a:noAutofit/>
          </a:bodyPr>
          <a:lstStyle/>
          <a:p>
            <a:r>
              <a:rPr lang="en-US" sz="4400" b="1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ARDUINO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635" y="1460500"/>
            <a:ext cx="5706110" cy="339471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Microcontroller for Projects</a:t>
            </a:r>
            <a:endParaRPr lang="en-US" dirty="0"/>
          </a:p>
          <a:p>
            <a:r>
              <a:rPr lang="en-US" dirty="0"/>
              <a:t>Simplified Programming</a:t>
            </a:r>
            <a:endParaRPr lang="en-US" dirty="0"/>
          </a:p>
          <a:p>
            <a:r>
              <a:rPr lang="en-US" dirty="0"/>
              <a:t>Smart Devices with Arduino</a:t>
            </a:r>
            <a:endParaRPr lang="en-US" dirty="0"/>
          </a:p>
          <a:p>
            <a:r>
              <a:rPr lang="en-US" dirty="0"/>
              <a:t>Revolutionizing Home Automation</a:t>
            </a:r>
            <a:endParaRPr lang="en-US" dirty="0"/>
          </a:p>
          <a:p>
            <a:r>
              <a:rPr lang="en-US" dirty="0"/>
              <a:t>Connecting the Physical and Digital Worlds</a:t>
            </a:r>
            <a:endParaRPr lang="en-US" dirty="0"/>
          </a:p>
        </p:txBody>
      </p:sp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495925" y="1637030"/>
            <a:ext cx="3552825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85332" y="342488"/>
            <a:ext cx="8259098" cy="763526"/>
          </a:xfrm>
        </p:spPr>
        <p:txBody>
          <a:bodyPr/>
          <a:p>
            <a:r>
              <a:rPr lang="en-US" sz="4400" b="1">
                <a:solidFill>
                  <a:srgbClr val="FFFF00"/>
                </a:solidFill>
              </a:rPr>
              <a:t>Functionalities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2850" y="1400175"/>
            <a:ext cx="1581150" cy="857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5" y="2148205"/>
            <a:ext cx="1876425" cy="1276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3424555"/>
            <a:ext cx="1457325" cy="108585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85190" y="1868805"/>
            <a:ext cx="47574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Lighting Control</a:t>
            </a:r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Temperature and Climate Control</a:t>
            </a:r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Security Systems</a:t>
            </a:r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Control through smart phone</a:t>
            </a:r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Smart Door &amp; Locks</a:t>
            </a:r>
            <a:endParaRPr lang="en-US" sz="24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Water pump auto on/off</a:t>
            </a:r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130" y="3721735"/>
            <a:ext cx="1543050" cy="1276350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-86995"/>
            <a:ext cx="5470525" cy="1487170"/>
          </a:xfrm>
          <a:prstGeom prst="homePlate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0525" y="1400175"/>
            <a:ext cx="1781175" cy="11906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5630" y="2521585"/>
            <a:ext cx="137160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10521" y="282077"/>
            <a:ext cx="6283782" cy="725349"/>
          </a:xfrm>
        </p:spPr>
        <p:txBody>
          <a:bodyPr>
            <a:noAutofit/>
          </a:bodyPr>
          <a:lstStyle/>
          <a:p>
            <a:r>
              <a:rPr lang="en-US" sz="4400" b="1"/>
              <a:t>Objective</a:t>
            </a:r>
            <a:endParaRPr lang="en-US" sz="4400" b="1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Convenience</a:t>
            </a:r>
            <a:endParaRPr lang="en-US" sz="3200" dirty="0"/>
          </a:p>
          <a:p>
            <a:r>
              <a:rPr lang="en-US" sz="3200" dirty="0"/>
              <a:t>Energy efficiency</a:t>
            </a:r>
            <a:endParaRPr lang="en-US" sz="3200" dirty="0"/>
          </a:p>
          <a:p>
            <a:r>
              <a:rPr lang="en-US" sz="3200" dirty="0"/>
              <a:t>Remote access and control.</a:t>
            </a:r>
            <a:endParaRPr lang="en-US" sz="3200" dirty="0"/>
          </a:p>
          <a:p>
            <a:r>
              <a:rPr lang="en-US" sz="3200" dirty="0"/>
              <a:t>Ensuring security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>
                <a:solidFill>
                  <a:srgbClr val="FFFF00"/>
                </a:solidFill>
              </a:rPr>
              <a:t>Methodology</a:t>
            </a:r>
            <a:endParaRPr lang="en-US" sz="4400" b="1" dirty="0"/>
          </a:p>
        </p:txBody>
      </p:sp>
      <p:sp>
        <p:nvSpPr>
          <p:cNvPr id="9" name="Text Box 8"/>
          <p:cNvSpPr txBox="1"/>
          <p:nvPr/>
        </p:nvSpPr>
        <p:spPr>
          <a:xfrm>
            <a:off x="247015" y="1743075"/>
            <a:ext cx="84683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Arduino microcontrollers to connect and control devices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sensors to gather data for intelligent decision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Respond to user preferences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Environmental conditions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Security requirements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User-friendly interface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Smartphone integration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Extensive testing</a:t>
            </a:r>
            <a:endParaRPr lang="en-US" sz="2400"/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947285" cy="141478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6295390" y="36385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9143365" cy="16236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57910" y="2149475"/>
            <a:ext cx="82213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Home Automation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Sensor Integration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Energy Efficiency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Security and Surveillance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User Interface and Control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308600" y="0"/>
            <a:ext cx="426402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400" b="1">
                <a:solidFill>
                  <a:srgbClr val="FFFF00"/>
                </a:solidFill>
              </a:rPr>
              <a:t>Feasibility </a:t>
            </a:r>
            <a:endParaRPr lang="en-US" sz="4400" b="1">
              <a:solidFill>
                <a:srgbClr val="FFFF00"/>
              </a:solidFill>
            </a:endParaRPr>
          </a:p>
          <a:p>
            <a:pPr algn="l"/>
            <a:r>
              <a:rPr lang="en-US" sz="4400" b="1">
                <a:solidFill>
                  <a:srgbClr val="FFFF00"/>
                </a:solidFill>
              </a:rPr>
              <a:t>		    Study</a:t>
            </a:r>
            <a:endParaRPr lang="en-US" sz="4400" b="1">
              <a:solidFill>
                <a:srgbClr val="FFFF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6545" y="1697355"/>
            <a:ext cx="3286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RISKS:</a:t>
            </a:r>
            <a:endParaRPr lang="en-US" sz="2400" b="1"/>
          </a:p>
        </p:txBody>
      </p:sp>
      <p:sp>
        <p:nvSpPr>
          <p:cNvPr id="7" name="Text Box 6"/>
          <p:cNvSpPr txBox="1"/>
          <p:nvPr/>
        </p:nvSpPr>
        <p:spPr>
          <a:xfrm>
            <a:off x="5308600" y="1697355"/>
            <a:ext cx="21685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/>
              <a:t>RECUIREMENTS</a:t>
            </a:r>
            <a:endParaRPr lang="en-US" sz="2400" b="1"/>
          </a:p>
        </p:txBody>
      </p:sp>
      <p:sp>
        <p:nvSpPr>
          <p:cNvPr id="8" name="Text Box 7"/>
          <p:cNvSpPr txBox="1"/>
          <p:nvPr/>
        </p:nvSpPr>
        <p:spPr>
          <a:xfrm>
            <a:off x="511175" y="2499995"/>
            <a:ext cx="39027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ü"/>
            </a:pPr>
            <a:r>
              <a:rPr lang="en-US" sz="2400"/>
              <a:t>Technical Challenges</a:t>
            </a:r>
            <a:endParaRPr lang="en-US" sz="2400"/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sz="2400"/>
              <a:t>Compatibility Issues</a:t>
            </a:r>
            <a:endParaRPr lang="en-US" sz="2400"/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sz="2400"/>
              <a:t>Security Vulnerabilities</a:t>
            </a:r>
            <a:endParaRPr lang="en-US" sz="2400"/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sz="2400"/>
              <a:t>Reliability and Robustness</a:t>
            </a:r>
            <a:endParaRPr lang="en-US" sz="2400"/>
          </a:p>
        </p:txBody>
      </p:sp>
      <p:sp>
        <p:nvSpPr>
          <p:cNvPr id="9" name="Text Box 8"/>
          <p:cNvSpPr txBox="1"/>
          <p:nvPr/>
        </p:nvSpPr>
        <p:spPr>
          <a:xfrm>
            <a:off x="5241290" y="2499995"/>
            <a:ext cx="39027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ü"/>
            </a:pPr>
            <a:r>
              <a:rPr lang="en-US" sz="2400"/>
              <a:t>Hardware</a:t>
            </a:r>
            <a:endParaRPr lang="en-US" sz="2400"/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sz="2400"/>
              <a:t>Softwares</a:t>
            </a:r>
            <a:endParaRPr lang="en-US" sz="2400"/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sz="2400"/>
              <a:t>Computing Resources</a:t>
            </a:r>
            <a:endParaRPr lang="en-US" sz="2400"/>
          </a:p>
          <a:p>
            <a:pPr marL="285750" indent="-285750" algn="l">
              <a:buFont typeface="Wingdings" panose="05000000000000000000" charset="0"/>
              <a:buChar char="ü"/>
            </a:pPr>
            <a:r>
              <a:rPr lang="en-US" sz="2400"/>
              <a:t>Connectivity</a:t>
            </a:r>
            <a:endParaRPr lang="en-US" sz="24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388610" cy="1431290"/>
          </a:xfrm>
          <a:prstGeom prst="homePlate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76875" cy="1407795"/>
          </a:xfrm>
          <a:prstGeom prst="homePlate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476875" y="0"/>
            <a:ext cx="34721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400" b="1"/>
              <a:t>Tools &amp;</a:t>
            </a:r>
            <a:endParaRPr lang="en-US" sz="4400" b="1"/>
          </a:p>
          <a:p>
            <a:pPr algn="l"/>
            <a:r>
              <a:rPr lang="en-US" sz="4400" b="1"/>
              <a:t>Technology</a:t>
            </a:r>
            <a:endParaRPr lang="en-US" sz="4400" b="1"/>
          </a:p>
        </p:txBody>
      </p:sp>
      <p:sp>
        <p:nvSpPr>
          <p:cNvPr id="4" name="Text Box 3"/>
          <p:cNvSpPr txBox="1"/>
          <p:nvPr/>
        </p:nvSpPr>
        <p:spPr>
          <a:xfrm>
            <a:off x="249555" y="2097405"/>
            <a:ext cx="48088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Sensors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Actuators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Communication Modules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Power Supply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Breadboard or PCB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Wiring and Connectors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350520" y="1591945"/>
            <a:ext cx="21551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>
                <a:sym typeface="+mn-ea"/>
              </a:rPr>
              <a:t>Hardware Tools</a:t>
            </a:r>
            <a:endParaRPr lang="en-US" sz="2400" b="1"/>
          </a:p>
          <a:p>
            <a:endParaRPr lang="en-US" sz="2400" b="1"/>
          </a:p>
        </p:txBody>
      </p:sp>
      <p:sp>
        <p:nvSpPr>
          <p:cNvPr id="6" name="Text Box 5"/>
          <p:cNvSpPr txBox="1"/>
          <p:nvPr/>
        </p:nvSpPr>
        <p:spPr>
          <a:xfrm>
            <a:off x="3867785" y="1522095"/>
            <a:ext cx="20427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 b="1"/>
              <a:t>Software Tools</a:t>
            </a:r>
            <a:endParaRPr lang="en-US" sz="2400" b="1"/>
          </a:p>
        </p:txBody>
      </p:sp>
      <p:sp>
        <p:nvSpPr>
          <p:cNvPr id="7" name="Text Box 6"/>
          <p:cNvSpPr txBox="1"/>
          <p:nvPr/>
        </p:nvSpPr>
        <p:spPr>
          <a:xfrm>
            <a:off x="3867785" y="2059305"/>
            <a:ext cx="48088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Arduino IDE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Libraries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Programming Languages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Power Supply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Simulation Tools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Data Analysis and Visualization Tools</a:t>
            </a: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975" y="1445260"/>
            <a:ext cx="962025" cy="971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405" y="2578100"/>
            <a:ext cx="1390650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693285" y="418465"/>
            <a:ext cx="44507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4400" b="1">
                <a:solidFill>
                  <a:srgbClr val="FFFF00"/>
                </a:solidFill>
              </a:rPr>
              <a:t>Application </a:t>
            </a:r>
            <a:r>
              <a:rPr lang="en-US" sz="4000" b="1">
                <a:solidFill>
                  <a:srgbClr val="FFFF00"/>
                </a:solidFill>
              </a:rPr>
              <a:t>Areas</a:t>
            </a:r>
            <a:endParaRPr lang="en-US" sz="4000" b="1">
              <a:solidFill>
                <a:srgbClr val="FFFF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49250" y="2568575"/>
            <a:ext cx="44805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3635"/>
                </a:solidFill>
              </a:rPr>
              <a:t>Residential Homes</a:t>
            </a:r>
            <a:endParaRPr lang="en-US" sz="2400">
              <a:solidFill>
                <a:srgbClr val="003635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3635"/>
                </a:solidFill>
              </a:rPr>
              <a:t>Energy Management</a:t>
            </a:r>
            <a:endParaRPr lang="en-US" sz="2400">
              <a:solidFill>
                <a:srgbClr val="003635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3635"/>
                </a:solidFill>
              </a:rPr>
              <a:t>Security and Surveillance</a:t>
            </a:r>
            <a:endParaRPr lang="en-US" sz="2400">
              <a:solidFill>
                <a:srgbClr val="003635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3635"/>
                </a:solidFill>
              </a:rPr>
              <a:t>Environmental Monitoring</a:t>
            </a:r>
            <a:endParaRPr lang="en-US" sz="2400">
              <a:solidFill>
                <a:srgbClr val="003635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678680" y="2568575"/>
            <a:ext cx="44805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3635"/>
                </a:solidFill>
              </a:rPr>
              <a:t>convenience and comfort</a:t>
            </a:r>
            <a:endParaRPr lang="en-US" sz="2400">
              <a:solidFill>
                <a:srgbClr val="003635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3635"/>
                </a:solidFill>
              </a:rPr>
              <a:t>energy efficiency and reduced utility bills</a:t>
            </a:r>
            <a:endParaRPr lang="en-US" sz="2400">
              <a:solidFill>
                <a:srgbClr val="003635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3635"/>
                </a:solidFill>
              </a:rPr>
              <a:t>Enhanced security </a:t>
            </a:r>
            <a:endParaRPr lang="en-US" sz="2400">
              <a:solidFill>
                <a:srgbClr val="003635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3635"/>
                </a:solidFill>
              </a:rPr>
              <a:t>Environmentally friendly practices and resource optimization</a:t>
            </a:r>
            <a:endParaRPr lang="en-US" sz="2400">
              <a:solidFill>
                <a:srgbClr val="003635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49250" y="1605280"/>
            <a:ext cx="3069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Areas</a:t>
            </a:r>
            <a:endParaRPr lang="en-US" sz="2800" b="1"/>
          </a:p>
        </p:txBody>
      </p:sp>
      <p:sp>
        <p:nvSpPr>
          <p:cNvPr id="9" name="Text Box 8"/>
          <p:cNvSpPr txBox="1"/>
          <p:nvPr/>
        </p:nvSpPr>
        <p:spPr>
          <a:xfrm>
            <a:off x="4829810" y="1607820"/>
            <a:ext cx="3069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Benefits</a:t>
            </a:r>
            <a:endParaRPr lang="en-US" sz="2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3011</Words>
  <Application>WPS Presentation</Application>
  <PresentationFormat>On-screen Show (16:9)</PresentationFormat>
  <Paragraphs>188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Office Theme</vt:lpstr>
      <vt:lpstr>Home Automation  Using Arduino  </vt:lpstr>
      <vt:lpstr>ARDUINO</vt:lpstr>
      <vt:lpstr>Functionalities </vt:lpstr>
      <vt:lpstr>Objective</vt:lpstr>
      <vt:lpstr>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Student</cp:lastModifiedBy>
  <cp:revision>13</cp:revision>
  <dcterms:created xsi:type="dcterms:W3CDTF">2017-08-01T15:40:00Z</dcterms:created>
  <dcterms:modified xsi:type="dcterms:W3CDTF">2023-05-29T06:19:52Z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7EFFE95E37414B77A94C53D7BB7355FD</vt:lpwstr>
  </property>
  <property fmtid="{D5CDD505-2E9C-101B-9397-08002B2CF9AE}" pid="3" name="KSOProductBuildVer">
    <vt:lpwstr>1033-11.2.0.11537</vt:lpwstr>
  </property>
</Properties>
</file>