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681" r:id="rId2"/>
    <p:sldId id="684" r:id="rId3"/>
    <p:sldId id="704" r:id="rId4"/>
    <p:sldId id="687" r:id="rId5"/>
    <p:sldId id="688" r:id="rId6"/>
    <p:sldId id="689" r:id="rId7"/>
    <p:sldId id="690" r:id="rId8"/>
    <p:sldId id="691" r:id="rId9"/>
    <p:sldId id="692" r:id="rId10"/>
    <p:sldId id="693" r:id="rId11"/>
    <p:sldId id="694" r:id="rId12"/>
    <p:sldId id="695" r:id="rId13"/>
    <p:sldId id="6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F379A-7264-EC44-A362-C8BBBC9AE0FA}" type="datetimeFigureOut">
              <a:rPr lang="en-US" smtClean="0"/>
              <a:t>8/4/23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B8443-FC8E-CD44-AB58-53EFB783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2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38D6B-2ED8-4408-BCE5-510E0FBB0D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95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02BF-7BB7-4D98-B195-6BC6127F63E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B024-C317-4732-AD90-E74E1611660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7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EE573-6CD5-43C3-A4DD-39B655E49B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B024-C317-4732-AD90-E74E161166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7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9BEB-FCE3-4E96-AD6C-9F3D15FD44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B024-C317-4732-AD90-E74E161166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2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98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3487"/>
            <a:ext cx="10515600" cy="5113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44F6-40FF-473B-BDC8-4A27427F365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426372" cy="2364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0C01D4-43B9-6C79-99E9-902C816EEE38}"/>
              </a:ext>
            </a:extLst>
          </p:cNvPr>
          <p:cNvCxnSpPr>
            <a:cxnSpLocks/>
          </p:cNvCxnSpPr>
          <p:nvPr userDrawn="1"/>
        </p:nvCxnSpPr>
        <p:spPr>
          <a:xfrm>
            <a:off x="0" y="824948"/>
            <a:ext cx="12192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13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F725-B150-431D-A9E5-3737FC24B1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B024-C317-4732-AD90-E74E161166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62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2990-957D-4981-9A7F-42FB0B3A90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B024-C317-4732-AD90-E74E161166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6819C-2683-4125-9828-9DECF3950D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B024-C317-4732-AD90-E74E161166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46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CA85-7F33-4019-A8B5-7F61912F86D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B024-C317-4732-AD90-E74E161166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94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28CD-2B07-4971-AE5F-AB25FDBF578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B024-C317-4732-AD90-E74E161166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3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3CA1-D144-45BC-AD65-004869DE6E3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B024-C317-4732-AD90-E74E161166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4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4F56-60A7-4ABA-A800-0FB806B24C3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7B024-C317-4732-AD90-E74E161166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76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7BB3D-633D-4994-A706-EF88425EBA2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8/4/23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9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969" y="2448732"/>
            <a:ext cx="11681974" cy="26347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>
                <a:latin typeface="+mn-lt"/>
              </a:rPr>
              <a:t>Automated Pathology Registry for Chest X Ray</a:t>
            </a:r>
            <a:br>
              <a:rPr lang="en-US" sz="3100" dirty="0">
                <a:latin typeface="+mn-lt"/>
              </a:rPr>
            </a:br>
            <a:r>
              <a:rPr lang="en-US" sz="3100" dirty="0">
                <a:latin typeface="+mn-lt"/>
              </a:rPr>
              <a:t>Project Update</a:t>
            </a:r>
            <a:br>
              <a:rPr lang="en-US" sz="3100" dirty="0">
                <a:latin typeface="+mn-lt"/>
              </a:rPr>
            </a:br>
            <a:r>
              <a:rPr lang="en-US" sz="3100" dirty="0">
                <a:latin typeface="+mn-lt"/>
              </a:rPr>
              <a:t>Aug 4</a:t>
            </a:r>
            <a:r>
              <a:rPr lang="en-US" sz="3100" baseline="30000" dirty="0">
                <a:latin typeface="+mn-lt"/>
              </a:rPr>
              <a:t>th</a:t>
            </a:r>
            <a:r>
              <a:rPr lang="en-US" sz="3100" dirty="0">
                <a:latin typeface="+mn-lt"/>
              </a:rPr>
              <a:t> , 2023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236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A2667-104A-76CB-2269-01A010C3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AED4A2-9F1B-38C5-0436-E046721B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2" y="363382"/>
            <a:ext cx="10515600" cy="45982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Viewer – With Heat Map “On or Off” Option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2B557-1A27-5246-17FC-69A53E137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73" y="1295521"/>
            <a:ext cx="8835887" cy="42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95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07D44-5206-1B29-0BDC-84E239AC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A1D15F-5A99-776F-5BA5-8773056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2" y="363382"/>
            <a:ext cx="10515600" cy="45982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Image viewer tools – Window, </a:t>
            </a:r>
            <a:r>
              <a:rPr lang="en-IN" sz="3600" dirty="0" err="1">
                <a:solidFill>
                  <a:srgbClr val="C00000"/>
                </a:solidFill>
              </a:rPr>
              <a:t>Rotation,Flip</a:t>
            </a:r>
            <a:r>
              <a:rPr lang="en-IN" sz="3600" dirty="0">
                <a:solidFill>
                  <a:srgbClr val="C00000"/>
                </a:solidFill>
              </a:rPr>
              <a:t> and Invert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0F93A8B-CD03-904B-A4C1-034BD9AE9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91" y="1477360"/>
            <a:ext cx="8915400" cy="405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78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438A8-AC5F-4679-1A75-093C3077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A3072-E938-E86A-7A2C-6A3D6C661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61" y="1172817"/>
            <a:ext cx="10301674" cy="509568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D5A5CDB-EDA8-2B59-1E3C-ECF4A8CDE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2" y="363382"/>
            <a:ext cx="10515600" cy="45982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Report at a Glance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31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E4F5-42A6-566E-0B6C-D3CDD821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063487"/>
            <a:ext cx="10995991" cy="5113476"/>
          </a:xfrm>
        </p:spPr>
        <p:txBody>
          <a:bodyPr>
            <a:normAutofit/>
          </a:bodyPr>
          <a:lstStyle/>
          <a:p>
            <a:r>
              <a:rPr lang="en-US" sz="2000" dirty="0" err="1"/>
              <a:t>Techjiva</a:t>
            </a:r>
            <a:r>
              <a:rPr lang="en-US" sz="2000" dirty="0"/>
              <a:t> / VT weekly meeting happening for last 6 weeks (Vivek, Rahim, Premanshu &amp; Animesh)</a:t>
            </a:r>
          </a:p>
          <a:p>
            <a:r>
              <a:rPr lang="en-US" sz="2000" dirty="0"/>
              <a:t>Demo of 2 Pathology (Cardiomegaly &amp; Consolidation) AI process &amp; output given to Ankit/Kamlesh/Animesh &amp; Vivek</a:t>
            </a:r>
          </a:p>
          <a:p>
            <a:r>
              <a:rPr lang="en-US" sz="2000" dirty="0"/>
              <a:t>Parallel verification/checking of available AI Outputs (pathologies Completed first Iteration) to be started</a:t>
            </a:r>
          </a:p>
          <a:p>
            <a:pPr lvl="1"/>
            <a:r>
              <a:rPr lang="en-US" sz="1800" dirty="0"/>
              <a:t>One production Server Required</a:t>
            </a:r>
          </a:p>
          <a:p>
            <a:pPr lvl="2"/>
            <a:r>
              <a:rPr lang="en-US" sz="1200" dirty="0">
                <a:solidFill>
                  <a:schemeClr val="tx1"/>
                </a:solidFill>
              </a:rPr>
              <a:t>T4 GPU</a:t>
            </a:r>
          </a:p>
          <a:p>
            <a:pPr lvl="2"/>
            <a:r>
              <a:rPr lang="en-US" sz="1200" dirty="0">
                <a:solidFill>
                  <a:schemeClr val="tx1"/>
                </a:solidFill>
              </a:rPr>
              <a:t>8/16 Cores</a:t>
            </a:r>
          </a:p>
          <a:p>
            <a:pPr lvl="2"/>
            <a:r>
              <a:rPr lang="en-US" sz="1200" dirty="0">
                <a:solidFill>
                  <a:schemeClr val="tx1"/>
                </a:solidFill>
              </a:rPr>
              <a:t>32 GB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Validation and feedback format for parallel Validation under WIP </a:t>
            </a:r>
          </a:p>
          <a:p>
            <a:r>
              <a:rPr lang="en-US" sz="1800" dirty="0">
                <a:solidFill>
                  <a:schemeClr val="tx1"/>
                </a:solidFill>
              </a:rPr>
              <a:t>Inputs on Report format received and same is under WIP</a:t>
            </a:r>
            <a:endParaRPr lang="en-US" sz="2000" dirty="0"/>
          </a:p>
          <a:p>
            <a:r>
              <a:rPr lang="en-US" sz="2000" dirty="0"/>
              <a:t>SOW Sign off in progress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96815-3EB1-7C48-6498-4956432E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080D2C-A696-64D1-56EE-B0DC7E12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2" y="363382"/>
            <a:ext cx="10515600" cy="45982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Other updates &amp; Next Steps: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9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3780A-25E8-FCED-FD32-A8C5E9FF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" y="364642"/>
            <a:ext cx="10515600" cy="51945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941100"/>
                </a:solidFill>
              </a:rPr>
              <a:t>Agenda for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156C-682E-D114-29A4-DC121351B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4" y="1063487"/>
            <a:ext cx="11055626" cy="51134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Project Dashboard Snapshot</a:t>
            </a:r>
          </a:p>
          <a:p>
            <a:pPr>
              <a:lnSpc>
                <a:spcPct val="150000"/>
              </a:lnSpc>
            </a:pPr>
            <a:r>
              <a:rPr lang="en-US" dirty="0"/>
              <a:t>Process Flow as it is happening</a:t>
            </a:r>
          </a:p>
          <a:p>
            <a:pPr>
              <a:lnSpc>
                <a:spcPct val="150000"/>
              </a:lnSpc>
            </a:pPr>
            <a:r>
              <a:rPr lang="en-US" dirty="0"/>
              <a:t>Step by Step Process Visuals Received/Activities Completed)</a:t>
            </a:r>
          </a:p>
          <a:p>
            <a:pPr>
              <a:lnSpc>
                <a:spcPct val="150000"/>
              </a:lnSpc>
            </a:pPr>
            <a:r>
              <a:rPr lang="en-US" dirty="0"/>
              <a:t>Sample Report Formats </a:t>
            </a:r>
          </a:p>
          <a:p>
            <a:pPr>
              <a:lnSpc>
                <a:spcPct val="150000"/>
              </a:lnSpc>
            </a:pPr>
            <a:r>
              <a:rPr lang="en-US" dirty="0"/>
              <a:t>Other Update &amp; 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62597-BD5F-8BFF-4F83-7E3E48C3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D266-134A-1CB4-47EE-7588E4EDC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186"/>
            <a:ext cx="10515600" cy="45982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Project progress Snapshot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2D45D-8C02-548B-DF88-A3243968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10559A-4128-EC3E-9963-21168D665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427992"/>
              </p:ext>
            </p:extLst>
          </p:nvPr>
        </p:nvGraphicFramePr>
        <p:xfrm>
          <a:off x="159026" y="1182757"/>
          <a:ext cx="11270969" cy="4065107"/>
        </p:xfrm>
        <a:graphic>
          <a:graphicData uri="http://schemas.openxmlformats.org/drawingml/2006/table">
            <a:tbl>
              <a:tblPr/>
              <a:tblGrid>
                <a:gridCol w="181888">
                  <a:extLst>
                    <a:ext uri="{9D8B030D-6E8A-4147-A177-3AD203B41FA5}">
                      <a16:colId xmlns:a16="http://schemas.microsoft.com/office/drawing/2014/main" val="3114590848"/>
                    </a:ext>
                  </a:extLst>
                </a:gridCol>
                <a:gridCol w="1582423">
                  <a:extLst>
                    <a:ext uri="{9D8B030D-6E8A-4147-A177-3AD203B41FA5}">
                      <a16:colId xmlns:a16="http://schemas.microsoft.com/office/drawing/2014/main" val="3950054742"/>
                    </a:ext>
                  </a:extLst>
                </a:gridCol>
                <a:gridCol w="388027">
                  <a:extLst>
                    <a:ext uri="{9D8B030D-6E8A-4147-A177-3AD203B41FA5}">
                      <a16:colId xmlns:a16="http://schemas.microsoft.com/office/drawing/2014/main" val="4191966932"/>
                    </a:ext>
                  </a:extLst>
                </a:gridCol>
                <a:gridCol w="388027">
                  <a:extLst>
                    <a:ext uri="{9D8B030D-6E8A-4147-A177-3AD203B41FA5}">
                      <a16:colId xmlns:a16="http://schemas.microsoft.com/office/drawing/2014/main" val="3366045981"/>
                    </a:ext>
                  </a:extLst>
                </a:gridCol>
                <a:gridCol w="388027">
                  <a:extLst>
                    <a:ext uri="{9D8B030D-6E8A-4147-A177-3AD203B41FA5}">
                      <a16:colId xmlns:a16="http://schemas.microsoft.com/office/drawing/2014/main" val="3175896568"/>
                    </a:ext>
                  </a:extLst>
                </a:gridCol>
                <a:gridCol w="388027">
                  <a:extLst>
                    <a:ext uri="{9D8B030D-6E8A-4147-A177-3AD203B41FA5}">
                      <a16:colId xmlns:a16="http://schemas.microsoft.com/office/drawing/2014/main" val="468870856"/>
                    </a:ext>
                  </a:extLst>
                </a:gridCol>
                <a:gridCol w="297083">
                  <a:extLst>
                    <a:ext uri="{9D8B030D-6E8A-4147-A177-3AD203B41FA5}">
                      <a16:colId xmlns:a16="http://schemas.microsoft.com/office/drawing/2014/main" val="177136826"/>
                    </a:ext>
                  </a:extLst>
                </a:gridCol>
                <a:gridCol w="297083">
                  <a:extLst>
                    <a:ext uri="{9D8B030D-6E8A-4147-A177-3AD203B41FA5}">
                      <a16:colId xmlns:a16="http://schemas.microsoft.com/office/drawing/2014/main" val="630316745"/>
                    </a:ext>
                  </a:extLst>
                </a:gridCol>
                <a:gridCol w="297083">
                  <a:extLst>
                    <a:ext uri="{9D8B030D-6E8A-4147-A177-3AD203B41FA5}">
                      <a16:colId xmlns:a16="http://schemas.microsoft.com/office/drawing/2014/main" val="2418045339"/>
                    </a:ext>
                  </a:extLst>
                </a:gridCol>
                <a:gridCol w="297083">
                  <a:extLst>
                    <a:ext uri="{9D8B030D-6E8A-4147-A177-3AD203B41FA5}">
                      <a16:colId xmlns:a16="http://schemas.microsoft.com/office/drawing/2014/main" val="3718784237"/>
                    </a:ext>
                  </a:extLst>
                </a:gridCol>
                <a:gridCol w="297083">
                  <a:extLst>
                    <a:ext uri="{9D8B030D-6E8A-4147-A177-3AD203B41FA5}">
                      <a16:colId xmlns:a16="http://schemas.microsoft.com/office/drawing/2014/main" val="3813578932"/>
                    </a:ext>
                  </a:extLst>
                </a:gridCol>
                <a:gridCol w="297083">
                  <a:extLst>
                    <a:ext uri="{9D8B030D-6E8A-4147-A177-3AD203B41FA5}">
                      <a16:colId xmlns:a16="http://schemas.microsoft.com/office/drawing/2014/main" val="1111890494"/>
                    </a:ext>
                  </a:extLst>
                </a:gridCol>
                <a:gridCol w="297083">
                  <a:extLst>
                    <a:ext uri="{9D8B030D-6E8A-4147-A177-3AD203B41FA5}">
                      <a16:colId xmlns:a16="http://schemas.microsoft.com/office/drawing/2014/main" val="687368623"/>
                    </a:ext>
                  </a:extLst>
                </a:gridCol>
                <a:gridCol w="297083">
                  <a:extLst>
                    <a:ext uri="{9D8B030D-6E8A-4147-A177-3AD203B41FA5}">
                      <a16:colId xmlns:a16="http://schemas.microsoft.com/office/drawing/2014/main" val="2554970595"/>
                    </a:ext>
                  </a:extLst>
                </a:gridCol>
                <a:gridCol w="297083">
                  <a:extLst>
                    <a:ext uri="{9D8B030D-6E8A-4147-A177-3AD203B41FA5}">
                      <a16:colId xmlns:a16="http://schemas.microsoft.com/office/drawing/2014/main" val="1165604870"/>
                    </a:ext>
                  </a:extLst>
                </a:gridCol>
                <a:gridCol w="297083">
                  <a:extLst>
                    <a:ext uri="{9D8B030D-6E8A-4147-A177-3AD203B41FA5}">
                      <a16:colId xmlns:a16="http://schemas.microsoft.com/office/drawing/2014/main" val="526819839"/>
                    </a:ext>
                  </a:extLst>
                </a:gridCol>
                <a:gridCol w="297083">
                  <a:extLst>
                    <a:ext uri="{9D8B030D-6E8A-4147-A177-3AD203B41FA5}">
                      <a16:colId xmlns:a16="http://schemas.microsoft.com/office/drawing/2014/main" val="1696918680"/>
                    </a:ext>
                  </a:extLst>
                </a:gridCol>
                <a:gridCol w="297083">
                  <a:extLst>
                    <a:ext uri="{9D8B030D-6E8A-4147-A177-3AD203B41FA5}">
                      <a16:colId xmlns:a16="http://schemas.microsoft.com/office/drawing/2014/main" val="3931290677"/>
                    </a:ext>
                  </a:extLst>
                </a:gridCol>
                <a:gridCol w="297083">
                  <a:extLst>
                    <a:ext uri="{9D8B030D-6E8A-4147-A177-3AD203B41FA5}">
                      <a16:colId xmlns:a16="http://schemas.microsoft.com/office/drawing/2014/main" val="2574850914"/>
                    </a:ext>
                  </a:extLst>
                </a:gridCol>
                <a:gridCol w="297083">
                  <a:extLst>
                    <a:ext uri="{9D8B030D-6E8A-4147-A177-3AD203B41FA5}">
                      <a16:colId xmlns:a16="http://schemas.microsoft.com/office/drawing/2014/main" val="3094590285"/>
                    </a:ext>
                  </a:extLst>
                </a:gridCol>
                <a:gridCol w="297083">
                  <a:extLst>
                    <a:ext uri="{9D8B030D-6E8A-4147-A177-3AD203B41FA5}">
                      <a16:colId xmlns:a16="http://schemas.microsoft.com/office/drawing/2014/main" val="136163593"/>
                    </a:ext>
                  </a:extLst>
                </a:gridCol>
                <a:gridCol w="297083">
                  <a:extLst>
                    <a:ext uri="{9D8B030D-6E8A-4147-A177-3AD203B41FA5}">
                      <a16:colId xmlns:a16="http://schemas.microsoft.com/office/drawing/2014/main" val="672198762"/>
                    </a:ext>
                  </a:extLst>
                </a:gridCol>
                <a:gridCol w="297083">
                  <a:extLst>
                    <a:ext uri="{9D8B030D-6E8A-4147-A177-3AD203B41FA5}">
                      <a16:colId xmlns:a16="http://schemas.microsoft.com/office/drawing/2014/main" val="442053262"/>
                    </a:ext>
                  </a:extLst>
                </a:gridCol>
                <a:gridCol w="297083">
                  <a:extLst>
                    <a:ext uri="{9D8B030D-6E8A-4147-A177-3AD203B41FA5}">
                      <a16:colId xmlns:a16="http://schemas.microsoft.com/office/drawing/2014/main" val="3750206882"/>
                    </a:ext>
                  </a:extLst>
                </a:gridCol>
                <a:gridCol w="297083">
                  <a:extLst>
                    <a:ext uri="{9D8B030D-6E8A-4147-A177-3AD203B41FA5}">
                      <a16:colId xmlns:a16="http://schemas.microsoft.com/office/drawing/2014/main" val="1570693168"/>
                    </a:ext>
                  </a:extLst>
                </a:gridCol>
                <a:gridCol w="297083">
                  <a:extLst>
                    <a:ext uri="{9D8B030D-6E8A-4147-A177-3AD203B41FA5}">
                      <a16:colId xmlns:a16="http://schemas.microsoft.com/office/drawing/2014/main" val="1514449195"/>
                    </a:ext>
                  </a:extLst>
                </a:gridCol>
                <a:gridCol w="636607">
                  <a:extLst>
                    <a:ext uri="{9D8B030D-6E8A-4147-A177-3AD203B41FA5}">
                      <a16:colId xmlns:a16="http://schemas.microsoft.com/office/drawing/2014/main" val="168543695"/>
                    </a:ext>
                  </a:extLst>
                </a:gridCol>
                <a:gridCol w="388027">
                  <a:extLst>
                    <a:ext uri="{9D8B030D-6E8A-4147-A177-3AD203B41FA5}">
                      <a16:colId xmlns:a16="http://schemas.microsoft.com/office/drawing/2014/main" val="4187204935"/>
                    </a:ext>
                  </a:extLst>
                </a:gridCol>
                <a:gridCol w="988256">
                  <a:extLst>
                    <a:ext uri="{9D8B030D-6E8A-4147-A177-3AD203B41FA5}">
                      <a16:colId xmlns:a16="http://schemas.microsoft.com/office/drawing/2014/main" val="24862144"/>
                    </a:ext>
                  </a:extLst>
                </a:gridCol>
              </a:tblGrid>
              <a:tr h="264230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IN" sz="700" b="1">
                          <a:effectLst/>
                          <a:latin typeface="Calibri" panose="020F0502020204030204" pitchFamily="34" charset="0"/>
                        </a:rPr>
                        <a:t>X-Ray Chest PA/AP Views ( 10 Pathologies)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IN" sz="700" b="1">
                          <a:effectLst/>
                          <a:latin typeface="Calibri" panose="020F0502020204030204" pitchFamily="34" charset="0"/>
                        </a:rPr>
                        <a:t>Data Required by VT</a:t>
                      </a:r>
                      <a:br>
                        <a:rPr lang="en-IN" sz="700" b="1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700" b="1">
                          <a:effectLst/>
                          <a:latin typeface="Calibri" panose="020F0502020204030204" pitchFamily="34" charset="0"/>
                        </a:rPr>
                        <a:t>On Day/Date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1">
                  <a:txBody>
                    <a:bodyPr/>
                    <a:lstStyle/>
                    <a:p>
                      <a:pPr algn="ctr" rtl="0" fontAlgn="ctr"/>
                      <a:r>
                        <a:rPr lang="en-IN" sz="700" b="1">
                          <a:effectLst/>
                          <a:latin typeface="Calibri" panose="020F0502020204030204" pitchFamily="34" charset="0"/>
                        </a:rPr>
                        <a:t>Made Available to VT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76165"/>
                  </a:ext>
                </a:extLst>
              </a:tr>
              <a:tr h="14478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311462"/>
                  </a:ext>
                </a:extLst>
              </a:tr>
              <a:tr h="5193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Sr. No.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Pathology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01.04.2023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15.05.2023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upto 9th july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1st july to 30th july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25.04.2023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31.05.2023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02.06.2023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12.06.2023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16.06.2023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10.07.2023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13.07.2023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16.07.2023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02.08.2023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7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7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7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7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7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7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7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7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7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7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7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1"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1">
                          <a:effectLst/>
                          <a:latin typeface="Calibri" panose="020F0502020204030204" pitchFamily="34" charset="0"/>
                        </a:rPr>
                        <a:t>1st</a:t>
                      </a:r>
                      <a:br>
                        <a:rPr lang="en-IN" sz="700" b="1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700" b="1">
                          <a:effectLst/>
                          <a:latin typeface="Calibri" panose="020F0502020204030204" pitchFamily="34" charset="0"/>
                        </a:rPr>
                        <a:t>Iteration 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1">
                          <a:effectLst/>
                          <a:latin typeface="Calibri" panose="020F0502020204030204" pitchFamily="34" charset="0"/>
                        </a:rPr>
                        <a:t>Estimation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239072"/>
                  </a:ext>
                </a:extLst>
              </a:tr>
              <a:tr h="4007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Normal Chest X-Ray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10000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800" dirty="0">
                          <a:effectLst/>
                        </a:rPr>
                        <a:t>15000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25000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885201"/>
                  </a:ext>
                </a:extLst>
              </a:tr>
              <a:tr h="2343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Consolidation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7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7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5500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0019"/>
                  </a:ext>
                </a:extLst>
              </a:tr>
              <a:tr h="2343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Cardiomegaly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750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7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5750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190044"/>
                  </a:ext>
                </a:extLst>
              </a:tr>
              <a:tr h="2343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Hilar Prominance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4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599852"/>
                  </a:ext>
                </a:extLst>
              </a:tr>
              <a:tr h="4007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Blunted CP angle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7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900" dirty="0">
                          <a:effectLst/>
                        </a:rPr>
                        <a:t>5000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100">
                          <a:effectLst/>
                        </a:rPr>
                        <a:t>500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5500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15/08/2023 - 20/08/2023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650302"/>
                  </a:ext>
                </a:extLst>
              </a:tr>
              <a:tr h="2343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7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Fibrosis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800" dirty="0">
                          <a:effectLst/>
                        </a:rPr>
                        <a:t>5000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102318"/>
                  </a:ext>
                </a:extLst>
              </a:tr>
              <a:tr h="2642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Pleural Effusion (Pulmonary Consolidation)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WIP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28/07/2023 - 18/08/2023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97510"/>
                  </a:ext>
                </a:extLst>
              </a:tr>
              <a:tr h="2343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7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Pneumothorax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7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7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146542"/>
                  </a:ext>
                </a:extLst>
              </a:tr>
              <a:tr h="2642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7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GGO /if not available wil go for other pathology suggest by animesh sir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7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7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7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075695"/>
                  </a:ext>
                </a:extLst>
              </a:tr>
              <a:tr h="2343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700" b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Lung Mass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7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7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874100"/>
                  </a:ext>
                </a:extLst>
              </a:tr>
              <a:tr h="40074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Nodule &lt;3 cm in diameter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000" dirty="0">
                          <a:effectLst/>
                        </a:rPr>
                        <a:t>5000</a:t>
                      </a:r>
                    </a:p>
                  </a:txBody>
                  <a:tcPr marL="16970" marR="16970" marT="11313" marB="1131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1100">
                        <a:effectLst/>
                      </a:endParaRP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700" b="0" dirty="0">
                          <a:effectLst/>
                          <a:latin typeface="Calibri" panose="020F0502020204030204" pitchFamily="34" charset="0"/>
                        </a:rPr>
                        <a:t>20/08/2023 - 01/09/2023</a:t>
                      </a:r>
                    </a:p>
                  </a:txBody>
                  <a:tcPr marL="16970" marR="16970" marT="11313" marB="1131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982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54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3D29-EA1C-FB57-461A-6A7C9D3A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50" y="325562"/>
            <a:ext cx="10515600" cy="45982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Process as it is happening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1C25E-7477-3D6A-9F73-6C32F1E3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39BF3-595C-3687-91A3-F4DDD15FB937}"/>
              </a:ext>
            </a:extLst>
          </p:cNvPr>
          <p:cNvSpPr/>
          <p:nvPr/>
        </p:nvSpPr>
        <p:spPr>
          <a:xfrm>
            <a:off x="1077311" y="1722039"/>
            <a:ext cx="1376855" cy="88991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X Ray Images are uploaded for Project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E2A80F-B0B7-4CAF-8FD5-7441ADB483C7}"/>
              </a:ext>
            </a:extLst>
          </p:cNvPr>
          <p:cNvSpPr/>
          <p:nvPr/>
        </p:nvSpPr>
        <p:spPr>
          <a:xfrm>
            <a:off x="92691" y="2099405"/>
            <a:ext cx="683168" cy="38203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F737DE-65EA-5DD1-C999-DFDAA9EB3A11}"/>
              </a:ext>
            </a:extLst>
          </p:cNvPr>
          <p:cNvSpPr/>
          <p:nvPr/>
        </p:nvSpPr>
        <p:spPr>
          <a:xfrm>
            <a:off x="2722353" y="1722038"/>
            <a:ext cx="1376855" cy="88991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Pathology by Pathology X-Rays images are picked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1785A-7672-2CEB-AB92-DB39B7252C58}"/>
              </a:ext>
            </a:extLst>
          </p:cNvPr>
          <p:cNvSpPr/>
          <p:nvPr/>
        </p:nvSpPr>
        <p:spPr>
          <a:xfrm>
            <a:off x="4367395" y="1725568"/>
            <a:ext cx="1376855" cy="88991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Images are pushed for AI Modeling for </a:t>
            </a:r>
            <a:r>
              <a:rPr lang="en-US" sz="1050" dirty="0" err="1">
                <a:solidFill>
                  <a:schemeClr val="tx1"/>
                </a:solidFill>
              </a:rPr>
              <a:t>Ist</a:t>
            </a:r>
            <a:r>
              <a:rPr lang="en-US" sz="1050" dirty="0">
                <a:solidFill>
                  <a:schemeClr val="tx1"/>
                </a:solidFill>
              </a:rPr>
              <a:t> iteration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052DC0-4322-1D20-60E0-0DC950A65C80}"/>
              </a:ext>
            </a:extLst>
          </p:cNvPr>
          <p:cNvSpPr/>
          <p:nvPr/>
        </p:nvSpPr>
        <p:spPr>
          <a:xfrm>
            <a:off x="6014934" y="1720884"/>
            <a:ext cx="1276956" cy="8899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Multiple Models of AI will be deployed (Proprietary + Open Source)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3B75ED-A602-3FCE-AB73-D1AA965BB514}"/>
              </a:ext>
            </a:extLst>
          </p:cNvPr>
          <p:cNvSpPr/>
          <p:nvPr/>
        </p:nvSpPr>
        <p:spPr>
          <a:xfrm>
            <a:off x="7617743" y="1727680"/>
            <a:ext cx="1152049" cy="8899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AI Models trained with 80 % of available Images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560CCF-E71A-305B-C15F-80AADE87ADE7}"/>
              </a:ext>
            </a:extLst>
          </p:cNvPr>
          <p:cNvSpPr/>
          <p:nvPr/>
        </p:nvSpPr>
        <p:spPr>
          <a:xfrm>
            <a:off x="9069295" y="1731100"/>
            <a:ext cx="1376855" cy="8899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AI Models are Tested/validated with balance 20 % Images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91EC20C-DFB7-C702-3A65-4F52CC0CDD48}"/>
              </a:ext>
            </a:extLst>
          </p:cNvPr>
          <p:cNvCxnSpPr>
            <a:cxnSpLocks/>
            <a:stCxn id="6" idx="6"/>
            <a:endCxn id="5" idx="1"/>
          </p:cNvCxnSpPr>
          <p:nvPr/>
        </p:nvCxnSpPr>
        <p:spPr>
          <a:xfrm flipV="1">
            <a:off x="775859" y="2166999"/>
            <a:ext cx="301452" cy="12342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CD3C8FB-5A8E-1E7C-B5ED-ABBEA770729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454166" y="2166998"/>
            <a:ext cx="268187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3138B4EA-0D44-2AA0-D6DE-E38763FE0B2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99208" y="2166998"/>
            <a:ext cx="268187" cy="35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444FDCD-A633-F2EF-5E25-A2D9A9C2D21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5744250" y="2165844"/>
            <a:ext cx="270684" cy="468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6597FBF7-C23C-03DD-936C-D9389EFE67A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769792" y="2172640"/>
            <a:ext cx="299503" cy="34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024F3418-E212-569F-264A-C54AE9C69F0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291890" y="2165844"/>
            <a:ext cx="325853" cy="6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31E8174-945D-798F-00C3-504F48636A04}"/>
              </a:ext>
            </a:extLst>
          </p:cNvPr>
          <p:cNvSpPr/>
          <p:nvPr/>
        </p:nvSpPr>
        <p:spPr>
          <a:xfrm>
            <a:off x="10642988" y="1734415"/>
            <a:ext cx="1376855" cy="8899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AI Model with </a:t>
            </a:r>
            <a:r>
              <a:rPr lang="en-US" sz="1100" b="1" dirty="0">
                <a:solidFill>
                  <a:schemeClr val="tx1"/>
                </a:solidFill>
              </a:rPr>
              <a:t>Best</a:t>
            </a:r>
            <a:r>
              <a:rPr lang="en-US" sz="1100" dirty="0">
                <a:solidFill>
                  <a:schemeClr val="tx1"/>
                </a:solidFill>
              </a:rPr>
              <a:t> Accuracy Level is Selected to proceed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BFD7E3CE-D5CD-6C81-2E40-46287448B058}"/>
              </a:ext>
            </a:extLst>
          </p:cNvPr>
          <p:cNvCxnSpPr>
            <a:stCxn id="13" idx="3"/>
            <a:endCxn id="69" idx="1"/>
          </p:cNvCxnSpPr>
          <p:nvPr/>
        </p:nvCxnSpPr>
        <p:spPr>
          <a:xfrm>
            <a:off x="10446150" y="2176060"/>
            <a:ext cx="196838" cy="3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0E560CB-37E0-38C6-5D01-F5D6574C50ED}"/>
              </a:ext>
            </a:extLst>
          </p:cNvPr>
          <p:cNvSpPr/>
          <p:nvPr/>
        </p:nvSpPr>
        <p:spPr>
          <a:xfrm>
            <a:off x="451376" y="3632475"/>
            <a:ext cx="1376855" cy="8899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Output from Selected AI Model is Pushed to Dashboard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8089B95-252F-85C6-AAEC-A4911B4865F9}"/>
              </a:ext>
            </a:extLst>
          </p:cNvPr>
          <p:cNvSpPr/>
          <p:nvPr/>
        </p:nvSpPr>
        <p:spPr>
          <a:xfrm>
            <a:off x="5964984" y="1057030"/>
            <a:ext cx="1376855" cy="4290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Model Deployment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300934B-3CE6-8F91-D9A0-7E7330E2349F}"/>
              </a:ext>
            </a:extLst>
          </p:cNvPr>
          <p:cNvSpPr/>
          <p:nvPr/>
        </p:nvSpPr>
        <p:spPr>
          <a:xfrm>
            <a:off x="7542689" y="1076197"/>
            <a:ext cx="1227104" cy="4290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Model 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B9933CA-1E04-F3D5-B5B8-AFB9AFAF025A}"/>
              </a:ext>
            </a:extLst>
          </p:cNvPr>
          <p:cNvSpPr/>
          <p:nvPr/>
        </p:nvSpPr>
        <p:spPr>
          <a:xfrm>
            <a:off x="9033017" y="1082281"/>
            <a:ext cx="1227104" cy="4290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Model Testing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D8EE33C-E392-DF1C-F0EB-59F7C63DE4DD}"/>
              </a:ext>
            </a:extLst>
          </p:cNvPr>
          <p:cNvSpPr/>
          <p:nvPr/>
        </p:nvSpPr>
        <p:spPr>
          <a:xfrm>
            <a:off x="10616650" y="1095535"/>
            <a:ext cx="1227104" cy="4290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Model Optimization &amp; Selection</a:t>
            </a:r>
          </a:p>
        </p:txBody>
      </p:sp>
      <p:sp>
        <p:nvSpPr>
          <p:cNvPr id="85" name="Snip Single Corner of Rectangle 84">
            <a:extLst>
              <a:ext uri="{FF2B5EF4-FFF2-40B4-BE49-F238E27FC236}">
                <a16:creationId xmlns:a16="http://schemas.microsoft.com/office/drawing/2014/main" id="{9DC6D15A-2815-5373-ED91-3FDEED08D372}"/>
              </a:ext>
            </a:extLst>
          </p:cNvPr>
          <p:cNvSpPr/>
          <p:nvPr/>
        </p:nvSpPr>
        <p:spPr>
          <a:xfrm>
            <a:off x="1489603" y="4246043"/>
            <a:ext cx="1441872" cy="720754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4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- Image with Report in template finalized. Selection and Finalization of Report Template is WIP (c ).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F73DB3A-E9F5-99C4-7B96-0355EF1CC224}"/>
              </a:ext>
            </a:extLst>
          </p:cNvPr>
          <p:cNvSpPr/>
          <p:nvPr/>
        </p:nvSpPr>
        <p:spPr>
          <a:xfrm>
            <a:off x="3069747" y="3640649"/>
            <a:ext cx="1510398" cy="88991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Output would be available in another production Server for parallel validation by Radiologist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B72BCC4-2266-B29E-04C6-69FDCDD6534E}"/>
              </a:ext>
            </a:extLst>
          </p:cNvPr>
          <p:cNvSpPr/>
          <p:nvPr/>
        </p:nvSpPr>
        <p:spPr>
          <a:xfrm>
            <a:off x="5055821" y="3632474"/>
            <a:ext cx="1911509" cy="88991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Validation and feedback format for parallel Validation under WIP 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4823831-F515-5ED9-90B4-18D7747B7395}"/>
              </a:ext>
            </a:extLst>
          </p:cNvPr>
          <p:cNvSpPr/>
          <p:nvPr/>
        </p:nvSpPr>
        <p:spPr>
          <a:xfrm>
            <a:off x="7439090" y="3894589"/>
            <a:ext cx="1171509" cy="4388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Ongoing Cycle 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C98040B3-027B-14E1-8499-F6B769A29826}"/>
              </a:ext>
            </a:extLst>
          </p:cNvPr>
          <p:cNvCxnSpPr>
            <a:cxnSpLocks/>
            <a:stCxn id="72" idx="3"/>
            <a:endCxn id="86" idx="1"/>
          </p:cNvCxnSpPr>
          <p:nvPr/>
        </p:nvCxnSpPr>
        <p:spPr>
          <a:xfrm>
            <a:off x="1828231" y="4077435"/>
            <a:ext cx="1241516" cy="81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AECE54A5-A9BB-F8D0-CEA2-938C1422B4F5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 flipV="1">
            <a:off x="4580145" y="4077434"/>
            <a:ext cx="475676" cy="8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C4B24D3C-6DA7-41AA-123D-061A7960D109}"/>
              </a:ext>
            </a:extLst>
          </p:cNvPr>
          <p:cNvCxnSpPr>
            <a:cxnSpLocks/>
            <a:stCxn id="87" idx="3"/>
            <a:endCxn id="88" idx="2"/>
          </p:cNvCxnSpPr>
          <p:nvPr/>
        </p:nvCxnSpPr>
        <p:spPr>
          <a:xfrm>
            <a:off x="6967330" y="4077434"/>
            <a:ext cx="471760" cy="36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64DDB417-1B8F-2396-1109-E3AFD7004E7C}"/>
              </a:ext>
            </a:extLst>
          </p:cNvPr>
          <p:cNvCxnSpPr>
            <a:stCxn id="69" idx="3"/>
            <a:endCxn id="72" idx="1"/>
          </p:cNvCxnSpPr>
          <p:nvPr/>
        </p:nvCxnSpPr>
        <p:spPr>
          <a:xfrm flipH="1">
            <a:off x="451376" y="2179375"/>
            <a:ext cx="11568467" cy="1898060"/>
          </a:xfrm>
          <a:prstGeom prst="bentConnector5">
            <a:avLst>
              <a:gd name="adj1" fmla="val -859"/>
              <a:gd name="adj2" fmla="val 59949"/>
              <a:gd name="adj3" fmla="val 101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27F846-0374-7B15-2D62-084F7EBE0041}"/>
              </a:ext>
            </a:extLst>
          </p:cNvPr>
          <p:cNvSpPr/>
          <p:nvPr/>
        </p:nvSpPr>
        <p:spPr>
          <a:xfrm>
            <a:off x="10792739" y="5579902"/>
            <a:ext cx="1227104" cy="36512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Yet to Start</a:t>
            </a:r>
          </a:p>
        </p:txBody>
      </p:sp>
      <p:sp>
        <p:nvSpPr>
          <p:cNvPr id="16" name="Snip Single Corner of Rectangle 15">
            <a:extLst>
              <a:ext uri="{FF2B5EF4-FFF2-40B4-BE49-F238E27FC236}">
                <a16:creationId xmlns:a16="http://schemas.microsoft.com/office/drawing/2014/main" id="{601FB828-5C93-DD6D-C269-397F8EF6CF0F}"/>
              </a:ext>
            </a:extLst>
          </p:cNvPr>
          <p:cNvSpPr/>
          <p:nvPr/>
        </p:nvSpPr>
        <p:spPr>
          <a:xfrm>
            <a:off x="3559275" y="4496138"/>
            <a:ext cx="1441872" cy="720754"/>
          </a:xfrm>
          <a:prstGeom prst="snip1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4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Specification of Server Required:</a:t>
            </a:r>
          </a:p>
          <a:p>
            <a:pPr marL="228600" indent="-228600">
              <a:buAutoNum type="arabicPeriod"/>
            </a:pPr>
            <a:r>
              <a:rPr lang="en-US" sz="800" dirty="0">
                <a:solidFill>
                  <a:schemeClr val="tx1"/>
                </a:solidFill>
              </a:rPr>
              <a:t>T4 GPU</a:t>
            </a:r>
          </a:p>
          <a:p>
            <a:pPr marL="228600" indent="-228600">
              <a:buAutoNum type="arabicPeriod"/>
            </a:pPr>
            <a:r>
              <a:rPr lang="en-US" sz="800" dirty="0">
                <a:solidFill>
                  <a:schemeClr val="tx1"/>
                </a:solidFill>
              </a:rPr>
              <a:t>8/16 Cores</a:t>
            </a:r>
          </a:p>
          <a:p>
            <a:pPr marL="228600" indent="-228600">
              <a:buAutoNum type="arabicPeriod"/>
            </a:pPr>
            <a:r>
              <a:rPr lang="en-US" sz="800" dirty="0">
                <a:solidFill>
                  <a:schemeClr val="tx1"/>
                </a:solidFill>
              </a:rPr>
              <a:t>32 GB</a:t>
            </a:r>
          </a:p>
        </p:txBody>
      </p:sp>
    </p:spTree>
    <p:extLst>
      <p:ext uri="{BB962C8B-B14F-4D97-AF65-F5344CB8AC3E}">
        <p14:creationId xmlns:p14="http://schemas.microsoft.com/office/powerpoint/2010/main" val="335085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AD88-E65F-50AD-EBDA-2B4FF82B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2" y="363382"/>
            <a:ext cx="10515600" cy="45982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User Registration/Login &amp; Upload Chest X-Ray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4F06C-BEC7-A99F-3126-EAD3D3BB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24968-940F-6DE9-554E-82340BE2F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2" y="973466"/>
            <a:ext cx="1967854" cy="1441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34F4C7-30C5-237C-A0B0-5043E2130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429" y="949739"/>
            <a:ext cx="8175603" cy="528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1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276CF-8C1B-81E7-5F75-0F688A29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D67C9-E9F4-3DB1-41B3-3B689002D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8" y="995776"/>
            <a:ext cx="9629622" cy="55431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EA13DE-F753-E58E-CCBB-3C49E7B4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2" y="363382"/>
            <a:ext cx="10515600" cy="45982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Upload Chest X-Ray Image</a:t>
            </a:r>
          </a:p>
        </p:txBody>
      </p:sp>
    </p:spTree>
    <p:extLst>
      <p:ext uri="{BB962C8B-B14F-4D97-AF65-F5344CB8AC3E}">
        <p14:creationId xmlns:p14="http://schemas.microsoft.com/office/powerpoint/2010/main" val="314627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0B9B5-8335-0BB4-70C8-CD05AE96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AEF48-8176-C8C2-3F67-9F39D0B2D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584" y="1159690"/>
            <a:ext cx="8044248" cy="47553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8C9BCDF-CD33-2BD1-B616-A8C71C45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2" y="363382"/>
            <a:ext cx="10515600" cy="45982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Run AI Models</a:t>
            </a:r>
          </a:p>
        </p:txBody>
      </p:sp>
    </p:spTree>
    <p:extLst>
      <p:ext uri="{BB962C8B-B14F-4D97-AF65-F5344CB8AC3E}">
        <p14:creationId xmlns:p14="http://schemas.microsoft.com/office/powerpoint/2010/main" val="228102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E68C0-449B-B955-58C4-74174563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15FAA-5ABF-7FBF-048B-76DECB473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267" y="1291435"/>
            <a:ext cx="7933038" cy="40407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FD12BCE-CED0-782D-1508-E7E9E439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2" y="363382"/>
            <a:ext cx="10515600" cy="45982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“Prediction Dashboard” Landing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E71FEC-FBAA-2AFD-724E-A54BD32ABC6A}"/>
              </a:ext>
            </a:extLst>
          </p:cNvPr>
          <p:cNvSpPr txBox="1"/>
          <p:nvPr/>
        </p:nvSpPr>
        <p:spPr>
          <a:xfrm>
            <a:off x="1769165" y="5546035"/>
            <a:ext cx="78191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First iteration of 3 Pathologies - Cardiomegaly, Consolidation and Hilar prominence completed</a:t>
            </a:r>
          </a:p>
        </p:txBody>
      </p:sp>
    </p:spTree>
    <p:extLst>
      <p:ext uri="{BB962C8B-B14F-4D97-AF65-F5344CB8AC3E}">
        <p14:creationId xmlns:p14="http://schemas.microsoft.com/office/powerpoint/2010/main" val="136959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99E6D-46EF-53F2-9E57-6708B1C9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9F2D6C-C519-DC18-473C-5BA6154B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227" y="1118013"/>
            <a:ext cx="7401697" cy="419429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5AAAE91-B4EF-2E3F-ABAC-C980F8C1325B}"/>
              </a:ext>
            </a:extLst>
          </p:cNvPr>
          <p:cNvSpPr txBox="1">
            <a:spLocks/>
          </p:cNvSpPr>
          <p:nvPr/>
        </p:nvSpPr>
        <p:spPr>
          <a:xfrm>
            <a:off x="65762" y="363382"/>
            <a:ext cx="10515600" cy="459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</a:rPr>
              <a:t>“Prediction Dashboard” Landing Page (To be discussed with Radiologist and Inputs from Animesh)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EE00C2-3A93-5AB6-5065-E568AA46218E}"/>
              </a:ext>
            </a:extLst>
          </p:cNvPr>
          <p:cNvSpPr txBox="1"/>
          <p:nvPr/>
        </p:nvSpPr>
        <p:spPr>
          <a:xfrm>
            <a:off x="1878227" y="5327377"/>
            <a:ext cx="7401697" cy="1469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Colour coding – to ease of reporting/ sorting normal vs pathological chest X-ray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Interpretation present cases highlight as red background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 - no background changes</a:t>
            </a:r>
          </a:p>
        </p:txBody>
      </p:sp>
    </p:spTree>
    <p:extLst>
      <p:ext uri="{BB962C8B-B14F-4D97-AF65-F5344CB8AC3E}">
        <p14:creationId xmlns:p14="http://schemas.microsoft.com/office/powerpoint/2010/main" val="6519698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585</Words>
  <Application>Microsoft Macintosh PowerPoint</Application>
  <PresentationFormat>Widescreen</PresentationFormat>
  <Paragraphs>175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1_Office Theme</vt:lpstr>
      <vt:lpstr>Automated Pathology Registry for Chest X Ray Project Update Aug 4th , 2023</vt:lpstr>
      <vt:lpstr>Agenda for Discussion</vt:lpstr>
      <vt:lpstr>Project progress Snapshot</vt:lpstr>
      <vt:lpstr>Process as it is happening</vt:lpstr>
      <vt:lpstr>User Registration/Login &amp; Upload Chest X-Ray Image</vt:lpstr>
      <vt:lpstr>Upload Chest X-Ray Image</vt:lpstr>
      <vt:lpstr>Run AI Models</vt:lpstr>
      <vt:lpstr>“Prediction Dashboard” Landing Page</vt:lpstr>
      <vt:lpstr>PowerPoint Presentation</vt:lpstr>
      <vt:lpstr>Viewer – With Heat Map “On or Off” Option</vt:lpstr>
      <vt:lpstr>Image viewer tools – Window, Rotation,Flip and Invert</vt:lpstr>
      <vt:lpstr>Report at a Glance</vt:lpstr>
      <vt:lpstr>Other updates &amp; Next Steps: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IRM SOC Study_April_28_2023</dc:title>
  <dc:creator>Premanshu Chawdhary</dc:creator>
  <cp:lastModifiedBy>Premanshu Chawdhary</cp:lastModifiedBy>
  <cp:revision>13</cp:revision>
  <dcterms:created xsi:type="dcterms:W3CDTF">2023-06-16T14:07:47Z</dcterms:created>
  <dcterms:modified xsi:type="dcterms:W3CDTF">2023-08-04T11:09:53Z</dcterms:modified>
</cp:coreProperties>
</file>