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80" r:id="rId4"/>
    <p:sldId id="281" r:id="rId5"/>
    <p:sldId id="282" r:id="rId6"/>
    <p:sldId id="276" r:id="rId7"/>
    <p:sldId id="277" r:id="rId8"/>
    <p:sldId id="278" r:id="rId9"/>
    <p:sldId id="279" r:id="rId10"/>
    <p:sldId id="283" r:id="rId11"/>
    <p:sldId id="288" r:id="rId12"/>
    <p:sldId id="289" r:id="rId13"/>
    <p:sldId id="284" r:id="rId14"/>
    <p:sldId id="292"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6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BB2E-C6B8-88CF-AD05-05E723C41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12687-2A3B-75A7-D84A-8C763162B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7370A0-8EFE-2CFC-A3E7-CE32C18AB6E0}"/>
              </a:ext>
            </a:extLst>
          </p:cNvPr>
          <p:cNvSpPr>
            <a:spLocks noGrp="1"/>
          </p:cNvSpPr>
          <p:nvPr>
            <p:ph type="dt" sz="half" idx="10"/>
          </p:nvPr>
        </p:nvSpPr>
        <p:spPr/>
        <p:txBody>
          <a:bodyPr/>
          <a:lstStyle/>
          <a:p>
            <a:fld id="{BA26B470-A441-420D-8059-828BD32C7A60}" type="datetimeFigureOut">
              <a:rPr lang="en-US" smtClean="0"/>
              <a:t>2/8/2024</a:t>
            </a:fld>
            <a:endParaRPr lang="en-US"/>
          </a:p>
        </p:txBody>
      </p:sp>
      <p:sp>
        <p:nvSpPr>
          <p:cNvPr id="5" name="Footer Placeholder 4">
            <a:extLst>
              <a:ext uri="{FF2B5EF4-FFF2-40B4-BE49-F238E27FC236}">
                <a16:creationId xmlns:a16="http://schemas.microsoft.com/office/drawing/2014/main" id="{61B40209-C599-38F8-6003-68C898054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57DE6-AE39-94B1-4F3E-9C9873728E85}"/>
              </a:ext>
            </a:extLst>
          </p:cNvPr>
          <p:cNvSpPr>
            <a:spLocks noGrp="1"/>
          </p:cNvSpPr>
          <p:nvPr>
            <p:ph type="sldNum" sz="quarter" idx="12"/>
          </p:nvPr>
        </p:nvSpPr>
        <p:spPr/>
        <p:txBody>
          <a:bodyPr/>
          <a:lstStyle/>
          <a:p>
            <a:fld id="{325EF6D8-4487-4C95-8055-D39033A844B6}" type="slidenum">
              <a:rPr lang="en-US" smtClean="0"/>
              <a:t>‹#›</a:t>
            </a:fld>
            <a:endParaRPr lang="en-US"/>
          </a:p>
        </p:txBody>
      </p:sp>
    </p:spTree>
    <p:extLst>
      <p:ext uri="{BB962C8B-B14F-4D97-AF65-F5344CB8AC3E}">
        <p14:creationId xmlns:p14="http://schemas.microsoft.com/office/powerpoint/2010/main" val="405704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C4BEC-479C-5430-F7BB-40343E8B7B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79CCEC-035C-D5BB-5FBD-829D0621E2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1D9381-7645-6BD4-2696-4B7B302524E1}"/>
              </a:ext>
            </a:extLst>
          </p:cNvPr>
          <p:cNvSpPr>
            <a:spLocks noGrp="1"/>
          </p:cNvSpPr>
          <p:nvPr>
            <p:ph type="dt" sz="half" idx="10"/>
          </p:nvPr>
        </p:nvSpPr>
        <p:spPr/>
        <p:txBody>
          <a:bodyPr/>
          <a:lstStyle/>
          <a:p>
            <a:fld id="{BA26B470-A441-420D-8059-828BD32C7A60}" type="datetimeFigureOut">
              <a:rPr lang="en-US" smtClean="0"/>
              <a:t>2/8/2024</a:t>
            </a:fld>
            <a:endParaRPr lang="en-US"/>
          </a:p>
        </p:txBody>
      </p:sp>
      <p:sp>
        <p:nvSpPr>
          <p:cNvPr id="5" name="Footer Placeholder 4">
            <a:extLst>
              <a:ext uri="{FF2B5EF4-FFF2-40B4-BE49-F238E27FC236}">
                <a16:creationId xmlns:a16="http://schemas.microsoft.com/office/drawing/2014/main" id="{09879F15-C444-40E6-6B14-966A7FF77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0EEA7-6AD9-1D0C-129A-1688002F0B0C}"/>
              </a:ext>
            </a:extLst>
          </p:cNvPr>
          <p:cNvSpPr>
            <a:spLocks noGrp="1"/>
          </p:cNvSpPr>
          <p:nvPr>
            <p:ph type="sldNum" sz="quarter" idx="12"/>
          </p:nvPr>
        </p:nvSpPr>
        <p:spPr/>
        <p:txBody>
          <a:bodyPr/>
          <a:lstStyle/>
          <a:p>
            <a:fld id="{325EF6D8-4487-4C95-8055-D39033A844B6}" type="slidenum">
              <a:rPr lang="en-US" smtClean="0"/>
              <a:t>‹#›</a:t>
            </a:fld>
            <a:endParaRPr lang="en-US"/>
          </a:p>
        </p:txBody>
      </p:sp>
    </p:spTree>
    <p:extLst>
      <p:ext uri="{BB962C8B-B14F-4D97-AF65-F5344CB8AC3E}">
        <p14:creationId xmlns:p14="http://schemas.microsoft.com/office/powerpoint/2010/main" val="359206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22503C-2C45-B318-029A-41E9361CC3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662206-641A-B112-F3F3-C2E7A62CBB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CA04F-2C89-09D3-9B70-9ACE2B83EFB6}"/>
              </a:ext>
            </a:extLst>
          </p:cNvPr>
          <p:cNvSpPr>
            <a:spLocks noGrp="1"/>
          </p:cNvSpPr>
          <p:nvPr>
            <p:ph type="dt" sz="half" idx="10"/>
          </p:nvPr>
        </p:nvSpPr>
        <p:spPr/>
        <p:txBody>
          <a:bodyPr/>
          <a:lstStyle/>
          <a:p>
            <a:fld id="{BA26B470-A441-420D-8059-828BD32C7A60}" type="datetimeFigureOut">
              <a:rPr lang="en-US" smtClean="0"/>
              <a:t>2/8/2024</a:t>
            </a:fld>
            <a:endParaRPr lang="en-US"/>
          </a:p>
        </p:txBody>
      </p:sp>
      <p:sp>
        <p:nvSpPr>
          <p:cNvPr id="5" name="Footer Placeholder 4">
            <a:extLst>
              <a:ext uri="{FF2B5EF4-FFF2-40B4-BE49-F238E27FC236}">
                <a16:creationId xmlns:a16="http://schemas.microsoft.com/office/drawing/2014/main" id="{C2AD768D-CED7-8904-2E6E-EF9CE021C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E223D-EB02-4652-F508-7A899B7A790C}"/>
              </a:ext>
            </a:extLst>
          </p:cNvPr>
          <p:cNvSpPr>
            <a:spLocks noGrp="1"/>
          </p:cNvSpPr>
          <p:nvPr>
            <p:ph type="sldNum" sz="quarter" idx="12"/>
          </p:nvPr>
        </p:nvSpPr>
        <p:spPr/>
        <p:txBody>
          <a:bodyPr/>
          <a:lstStyle/>
          <a:p>
            <a:fld id="{325EF6D8-4487-4C95-8055-D39033A844B6}" type="slidenum">
              <a:rPr lang="en-US" smtClean="0"/>
              <a:t>‹#›</a:t>
            </a:fld>
            <a:endParaRPr lang="en-US"/>
          </a:p>
        </p:txBody>
      </p:sp>
    </p:spTree>
    <p:extLst>
      <p:ext uri="{BB962C8B-B14F-4D97-AF65-F5344CB8AC3E}">
        <p14:creationId xmlns:p14="http://schemas.microsoft.com/office/powerpoint/2010/main" val="93914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4D4AC-E3E8-3F1C-43FC-07044810D7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3EA96D-B2E7-7A30-A4F7-8E76842F9F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59434-DE16-84F8-2CD6-C1AC562B093A}"/>
              </a:ext>
            </a:extLst>
          </p:cNvPr>
          <p:cNvSpPr>
            <a:spLocks noGrp="1"/>
          </p:cNvSpPr>
          <p:nvPr>
            <p:ph type="dt" sz="half" idx="10"/>
          </p:nvPr>
        </p:nvSpPr>
        <p:spPr/>
        <p:txBody>
          <a:bodyPr/>
          <a:lstStyle/>
          <a:p>
            <a:fld id="{BA26B470-A441-420D-8059-828BD32C7A60}" type="datetimeFigureOut">
              <a:rPr lang="en-US" smtClean="0"/>
              <a:t>2/8/2024</a:t>
            </a:fld>
            <a:endParaRPr lang="en-US"/>
          </a:p>
        </p:txBody>
      </p:sp>
      <p:sp>
        <p:nvSpPr>
          <p:cNvPr id="5" name="Footer Placeholder 4">
            <a:extLst>
              <a:ext uri="{FF2B5EF4-FFF2-40B4-BE49-F238E27FC236}">
                <a16:creationId xmlns:a16="http://schemas.microsoft.com/office/drawing/2014/main" id="{A620BE90-BE8D-B62F-441E-91C4BC85E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09E25-9836-E302-82B4-51AC7B882955}"/>
              </a:ext>
            </a:extLst>
          </p:cNvPr>
          <p:cNvSpPr>
            <a:spLocks noGrp="1"/>
          </p:cNvSpPr>
          <p:nvPr>
            <p:ph type="sldNum" sz="quarter" idx="12"/>
          </p:nvPr>
        </p:nvSpPr>
        <p:spPr/>
        <p:txBody>
          <a:bodyPr/>
          <a:lstStyle/>
          <a:p>
            <a:fld id="{325EF6D8-4487-4C95-8055-D39033A844B6}" type="slidenum">
              <a:rPr lang="en-US" smtClean="0"/>
              <a:t>‹#›</a:t>
            </a:fld>
            <a:endParaRPr lang="en-US"/>
          </a:p>
        </p:txBody>
      </p:sp>
    </p:spTree>
    <p:extLst>
      <p:ext uri="{BB962C8B-B14F-4D97-AF65-F5344CB8AC3E}">
        <p14:creationId xmlns:p14="http://schemas.microsoft.com/office/powerpoint/2010/main" val="227708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B1DF-4107-285B-6722-DC0A891738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D3C77A-482A-3616-DAD1-D3B4FBEAD1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FE4D0B-F86B-6777-8C83-0729EB83C75F}"/>
              </a:ext>
            </a:extLst>
          </p:cNvPr>
          <p:cNvSpPr>
            <a:spLocks noGrp="1"/>
          </p:cNvSpPr>
          <p:nvPr>
            <p:ph type="dt" sz="half" idx="10"/>
          </p:nvPr>
        </p:nvSpPr>
        <p:spPr/>
        <p:txBody>
          <a:bodyPr/>
          <a:lstStyle/>
          <a:p>
            <a:fld id="{BA26B470-A441-420D-8059-828BD32C7A60}" type="datetimeFigureOut">
              <a:rPr lang="en-US" smtClean="0"/>
              <a:t>2/8/2024</a:t>
            </a:fld>
            <a:endParaRPr lang="en-US"/>
          </a:p>
        </p:txBody>
      </p:sp>
      <p:sp>
        <p:nvSpPr>
          <p:cNvPr id="5" name="Footer Placeholder 4">
            <a:extLst>
              <a:ext uri="{FF2B5EF4-FFF2-40B4-BE49-F238E27FC236}">
                <a16:creationId xmlns:a16="http://schemas.microsoft.com/office/drawing/2014/main" id="{2115811A-66B3-B4B8-5D24-41A2EB714E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658F6-3518-CA4C-CEC1-36D7BE51D623}"/>
              </a:ext>
            </a:extLst>
          </p:cNvPr>
          <p:cNvSpPr>
            <a:spLocks noGrp="1"/>
          </p:cNvSpPr>
          <p:nvPr>
            <p:ph type="sldNum" sz="quarter" idx="12"/>
          </p:nvPr>
        </p:nvSpPr>
        <p:spPr/>
        <p:txBody>
          <a:bodyPr/>
          <a:lstStyle/>
          <a:p>
            <a:fld id="{325EF6D8-4487-4C95-8055-D39033A844B6}" type="slidenum">
              <a:rPr lang="en-US" smtClean="0"/>
              <a:t>‹#›</a:t>
            </a:fld>
            <a:endParaRPr lang="en-US"/>
          </a:p>
        </p:txBody>
      </p:sp>
    </p:spTree>
    <p:extLst>
      <p:ext uri="{BB962C8B-B14F-4D97-AF65-F5344CB8AC3E}">
        <p14:creationId xmlns:p14="http://schemas.microsoft.com/office/powerpoint/2010/main" val="350036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D9A1E-EAB1-9ABF-C603-5726510A86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3B9D9B-8B41-F8CD-ECA6-ADCC249EDD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B3D899-1F5E-18DF-5CBF-D7343B8633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192647-7E36-B8D6-45F0-927D385B9607}"/>
              </a:ext>
            </a:extLst>
          </p:cNvPr>
          <p:cNvSpPr>
            <a:spLocks noGrp="1"/>
          </p:cNvSpPr>
          <p:nvPr>
            <p:ph type="dt" sz="half" idx="10"/>
          </p:nvPr>
        </p:nvSpPr>
        <p:spPr/>
        <p:txBody>
          <a:bodyPr/>
          <a:lstStyle/>
          <a:p>
            <a:fld id="{BA26B470-A441-420D-8059-828BD32C7A60}" type="datetimeFigureOut">
              <a:rPr lang="en-US" smtClean="0"/>
              <a:t>2/8/2024</a:t>
            </a:fld>
            <a:endParaRPr lang="en-US"/>
          </a:p>
        </p:txBody>
      </p:sp>
      <p:sp>
        <p:nvSpPr>
          <p:cNvPr id="6" name="Footer Placeholder 5">
            <a:extLst>
              <a:ext uri="{FF2B5EF4-FFF2-40B4-BE49-F238E27FC236}">
                <a16:creationId xmlns:a16="http://schemas.microsoft.com/office/drawing/2014/main" id="{D56AFBD2-B58B-BE70-0966-8BA5859C1F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84CE6A-E08E-935B-DF3B-9EB0FD0A0639}"/>
              </a:ext>
            </a:extLst>
          </p:cNvPr>
          <p:cNvSpPr>
            <a:spLocks noGrp="1"/>
          </p:cNvSpPr>
          <p:nvPr>
            <p:ph type="sldNum" sz="quarter" idx="12"/>
          </p:nvPr>
        </p:nvSpPr>
        <p:spPr/>
        <p:txBody>
          <a:bodyPr/>
          <a:lstStyle/>
          <a:p>
            <a:fld id="{325EF6D8-4487-4C95-8055-D39033A844B6}" type="slidenum">
              <a:rPr lang="en-US" smtClean="0"/>
              <a:t>‹#›</a:t>
            </a:fld>
            <a:endParaRPr lang="en-US"/>
          </a:p>
        </p:txBody>
      </p:sp>
    </p:spTree>
    <p:extLst>
      <p:ext uri="{BB962C8B-B14F-4D97-AF65-F5344CB8AC3E}">
        <p14:creationId xmlns:p14="http://schemas.microsoft.com/office/powerpoint/2010/main" val="25775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D3C5-ED65-C37C-40DE-5AAFAFF4B7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7DB65B-0F91-55D9-A7F8-C598C586E0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3BDBE3-EE98-57E3-AF0A-00102D9700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978015-6D66-34EA-694C-A0FAC004DE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92F5D-D626-AC87-C689-FCE3D164F7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B714C4-C390-5537-7B85-6CC3153F0987}"/>
              </a:ext>
            </a:extLst>
          </p:cNvPr>
          <p:cNvSpPr>
            <a:spLocks noGrp="1"/>
          </p:cNvSpPr>
          <p:nvPr>
            <p:ph type="dt" sz="half" idx="10"/>
          </p:nvPr>
        </p:nvSpPr>
        <p:spPr/>
        <p:txBody>
          <a:bodyPr/>
          <a:lstStyle/>
          <a:p>
            <a:fld id="{BA26B470-A441-420D-8059-828BD32C7A60}" type="datetimeFigureOut">
              <a:rPr lang="en-US" smtClean="0"/>
              <a:t>2/8/2024</a:t>
            </a:fld>
            <a:endParaRPr lang="en-US"/>
          </a:p>
        </p:txBody>
      </p:sp>
      <p:sp>
        <p:nvSpPr>
          <p:cNvPr id="8" name="Footer Placeholder 7">
            <a:extLst>
              <a:ext uri="{FF2B5EF4-FFF2-40B4-BE49-F238E27FC236}">
                <a16:creationId xmlns:a16="http://schemas.microsoft.com/office/drawing/2014/main" id="{10893445-3264-34DE-3974-4A529B9DA8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1170AF-8248-20E0-0134-629F28DC5BBA}"/>
              </a:ext>
            </a:extLst>
          </p:cNvPr>
          <p:cNvSpPr>
            <a:spLocks noGrp="1"/>
          </p:cNvSpPr>
          <p:nvPr>
            <p:ph type="sldNum" sz="quarter" idx="12"/>
          </p:nvPr>
        </p:nvSpPr>
        <p:spPr/>
        <p:txBody>
          <a:bodyPr/>
          <a:lstStyle/>
          <a:p>
            <a:fld id="{325EF6D8-4487-4C95-8055-D39033A844B6}" type="slidenum">
              <a:rPr lang="en-US" smtClean="0"/>
              <a:t>‹#›</a:t>
            </a:fld>
            <a:endParaRPr lang="en-US"/>
          </a:p>
        </p:txBody>
      </p:sp>
    </p:spTree>
    <p:extLst>
      <p:ext uri="{BB962C8B-B14F-4D97-AF65-F5344CB8AC3E}">
        <p14:creationId xmlns:p14="http://schemas.microsoft.com/office/powerpoint/2010/main" val="47326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C1C9-71DF-A169-15B3-73DC50B753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C1B731-8642-F8F7-23A9-A8CE4E52CBD3}"/>
              </a:ext>
            </a:extLst>
          </p:cNvPr>
          <p:cNvSpPr>
            <a:spLocks noGrp="1"/>
          </p:cNvSpPr>
          <p:nvPr>
            <p:ph type="dt" sz="half" idx="10"/>
          </p:nvPr>
        </p:nvSpPr>
        <p:spPr/>
        <p:txBody>
          <a:bodyPr/>
          <a:lstStyle/>
          <a:p>
            <a:fld id="{BA26B470-A441-420D-8059-828BD32C7A60}" type="datetimeFigureOut">
              <a:rPr lang="en-US" smtClean="0"/>
              <a:t>2/8/2024</a:t>
            </a:fld>
            <a:endParaRPr lang="en-US"/>
          </a:p>
        </p:txBody>
      </p:sp>
      <p:sp>
        <p:nvSpPr>
          <p:cNvPr id="4" name="Footer Placeholder 3">
            <a:extLst>
              <a:ext uri="{FF2B5EF4-FFF2-40B4-BE49-F238E27FC236}">
                <a16:creationId xmlns:a16="http://schemas.microsoft.com/office/drawing/2014/main" id="{062D5752-8AF6-D7F9-C755-CE9C25486E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669D6-D768-7CA7-03DC-A7E08E918E4D}"/>
              </a:ext>
            </a:extLst>
          </p:cNvPr>
          <p:cNvSpPr>
            <a:spLocks noGrp="1"/>
          </p:cNvSpPr>
          <p:nvPr>
            <p:ph type="sldNum" sz="quarter" idx="12"/>
          </p:nvPr>
        </p:nvSpPr>
        <p:spPr/>
        <p:txBody>
          <a:bodyPr/>
          <a:lstStyle/>
          <a:p>
            <a:fld id="{325EF6D8-4487-4C95-8055-D39033A844B6}" type="slidenum">
              <a:rPr lang="en-US" smtClean="0"/>
              <a:t>‹#›</a:t>
            </a:fld>
            <a:endParaRPr lang="en-US"/>
          </a:p>
        </p:txBody>
      </p:sp>
    </p:spTree>
    <p:extLst>
      <p:ext uri="{BB962C8B-B14F-4D97-AF65-F5344CB8AC3E}">
        <p14:creationId xmlns:p14="http://schemas.microsoft.com/office/powerpoint/2010/main" val="44609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D5E63C-FF58-91D8-0A99-038A18D887B4}"/>
              </a:ext>
            </a:extLst>
          </p:cNvPr>
          <p:cNvSpPr>
            <a:spLocks noGrp="1"/>
          </p:cNvSpPr>
          <p:nvPr>
            <p:ph type="dt" sz="half" idx="10"/>
          </p:nvPr>
        </p:nvSpPr>
        <p:spPr/>
        <p:txBody>
          <a:bodyPr/>
          <a:lstStyle/>
          <a:p>
            <a:fld id="{BA26B470-A441-420D-8059-828BD32C7A60}" type="datetimeFigureOut">
              <a:rPr lang="en-US" smtClean="0"/>
              <a:t>2/8/2024</a:t>
            </a:fld>
            <a:endParaRPr lang="en-US"/>
          </a:p>
        </p:txBody>
      </p:sp>
      <p:sp>
        <p:nvSpPr>
          <p:cNvPr id="3" name="Footer Placeholder 2">
            <a:extLst>
              <a:ext uri="{FF2B5EF4-FFF2-40B4-BE49-F238E27FC236}">
                <a16:creationId xmlns:a16="http://schemas.microsoft.com/office/drawing/2014/main" id="{15171A40-E943-8C79-21F7-411684AC80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1C8710-A9C0-7B9B-8F33-6920FCC06D0E}"/>
              </a:ext>
            </a:extLst>
          </p:cNvPr>
          <p:cNvSpPr>
            <a:spLocks noGrp="1"/>
          </p:cNvSpPr>
          <p:nvPr>
            <p:ph type="sldNum" sz="quarter" idx="12"/>
          </p:nvPr>
        </p:nvSpPr>
        <p:spPr/>
        <p:txBody>
          <a:bodyPr/>
          <a:lstStyle/>
          <a:p>
            <a:fld id="{325EF6D8-4487-4C95-8055-D39033A844B6}" type="slidenum">
              <a:rPr lang="en-US" smtClean="0"/>
              <a:t>‹#›</a:t>
            </a:fld>
            <a:endParaRPr lang="en-US"/>
          </a:p>
        </p:txBody>
      </p:sp>
    </p:spTree>
    <p:extLst>
      <p:ext uri="{BB962C8B-B14F-4D97-AF65-F5344CB8AC3E}">
        <p14:creationId xmlns:p14="http://schemas.microsoft.com/office/powerpoint/2010/main" val="2558975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EAD1-C819-8B98-79A6-0BC244B8E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D04C61-E02A-5428-0F83-7A9525A33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108895-B21B-036B-1DD8-6D48FC7E0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1CDF1-9240-5E6F-6E10-0630284138C7}"/>
              </a:ext>
            </a:extLst>
          </p:cNvPr>
          <p:cNvSpPr>
            <a:spLocks noGrp="1"/>
          </p:cNvSpPr>
          <p:nvPr>
            <p:ph type="dt" sz="half" idx="10"/>
          </p:nvPr>
        </p:nvSpPr>
        <p:spPr/>
        <p:txBody>
          <a:bodyPr/>
          <a:lstStyle/>
          <a:p>
            <a:fld id="{BA26B470-A441-420D-8059-828BD32C7A60}" type="datetimeFigureOut">
              <a:rPr lang="en-US" smtClean="0"/>
              <a:t>2/8/2024</a:t>
            </a:fld>
            <a:endParaRPr lang="en-US"/>
          </a:p>
        </p:txBody>
      </p:sp>
      <p:sp>
        <p:nvSpPr>
          <p:cNvPr id="6" name="Footer Placeholder 5">
            <a:extLst>
              <a:ext uri="{FF2B5EF4-FFF2-40B4-BE49-F238E27FC236}">
                <a16:creationId xmlns:a16="http://schemas.microsoft.com/office/drawing/2014/main" id="{F713A2BC-55F5-6163-8D38-F4FF9F69C5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AF46A-C104-C6A3-C188-557FBB352F13}"/>
              </a:ext>
            </a:extLst>
          </p:cNvPr>
          <p:cNvSpPr>
            <a:spLocks noGrp="1"/>
          </p:cNvSpPr>
          <p:nvPr>
            <p:ph type="sldNum" sz="quarter" idx="12"/>
          </p:nvPr>
        </p:nvSpPr>
        <p:spPr/>
        <p:txBody>
          <a:bodyPr/>
          <a:lstStyle/>
          <a:p>
            <a:fld id="{325EF6D8-4487-4C95-8055-D39033A844B6}" type="slidenum">
              <a:rPr lang="en-US" smtClean="0"/>
              <a:t>‹#›</a:t>
            </a:fld>
            <a:endParaRPr lang="en-US"/>
          </a:p>
        </p:txBody>
      </p:sp>
    </p:spTree>
    <p:extLst>
      <p:ext uri="{BB962C8B-B14F-4D97-AF65-F5344CB8AC3E}">
        <p14:creationId xmlns:p14="http://schemas.microsoft.com/office/powerpoint/2010/main" val="368864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96E9-E246-FC45-BC0B-BE2272BA8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720218-B798-D9F7-A82B-98811A08B3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31F3F0-2040-2463-BB52-2605B42E8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FEDAE9-540C-00FC-925E-9D2C652ECD86}"/>
              </a:ext>
            </a:extLst>
          </p:cNvPr>
          <p:cNvSpPr>
            <a:spLocks noGrp="1"/>
          </p:cNvSpPr>
          <p:nvPr>
            <p:ph type="dt" sz="half" idx="10"/>
          </p:nvPr>
        </p:nvSpPr>
        <p:spPr/>
        <p:txBody>
          <a:bodyPr/>
          <a:lstStyle/>
          <a:p>
            <a:fld id="{BA26B470-A441-420D-8059-828BD32C7A60}" type="datetimeFigureOut">
              <a:rPr lang="en-US" smtClean="0"/>
              <a:t>2/8/2024</a:t>
            </a:fld>
            <a:endParaRPr lang="en-US"/>
          </a:p>
        </p:txBody>
      </p:sp>
      <p:sp>
        <p:nvSpPr>
          <p:cNvPr id="6" name="Footer Placeholder 5">
            <a:extLst>
              <a:ext uri="{FF2B5EF4-FFF2-40B4-BE49-F238E27FC236}">
                <a16:creationId xmlns:a16="http://schemas.microsoft.com/office/drawing/2014/main" id="{ED694C41-E287-C3F2-236F-1F28A6BC9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D43429-2763-9D0D-AE38-690C9A1EE8C7}"/>
              </a:ext>
            </a:extLst>
          </p:cNvPr>
          <p:cNvSpPr>
            <a:spLocks noGrp="1"/>
          </p:cNvSpPr>
          <p:nvPr>
            <p:ph type="sldNum" sz="quarter" idx="12"/>
          </p:nvPr>
        </p:nvSpPr>
        <p:spPr/>
        <p:txBody>
          <a:bodyPr/>
          <a:lstStyle/>
          <a:p>
            <a:fld id="{325EF6D8-4487-4C95-8055-D39033A844B6}" type="slidenum">
              <a:rPr lang="en-US" smtClean="0"/>
              <a:t>‹#›</a:t>
            </a:fld>
            <a:endParaRPr lang="en-US"/>
          </a:p>
        </p:txBody>
      </p:sp>
    </p:spTree>
    <p:extLst>
      <p:ext uri="{BB962C8B-B14F-4D97-AF65-F5344CB8AC3E}">
        <p14:creationId xmlns:p14="http://schemas.microsoft.com/office/powerpoint/2010/main" val="2631378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9DA714-607D-C15B-DC81-567D6B895B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9D98B7-6748-14FD-DBB2-4C12FACA4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EDF30-E01F-38C7-FC03-E637AA386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6B470-A441-420D-8059-828BD32C7A60}" type="datetimeFigureOut">
              <a:rPr lang="en-US" smtClean="0"/>
              <a:t>2/8/2024</a:t>
            </a:fld>
            <a:endParaRPr lang="en-US"/>
          </a:p>
        </p:txBody>
      </p:sp>
      <p:sp>
        <p:nvSpPr>
          <p:cNvPr id="5" name="Footer Placeholder 4">
            <a:extLst>
              <a:ext uri="{FF2B5EF4-FFF2-40B4-BE49-F238E27FC236}">
                <a16:creationId xmlns:a16="http://schemas.microsoft.com/office/drawing/2014/main" id="{013744B3-4699-3EC8-484E-64ACDA499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0527D0-CD72-3418-21DE-210C0D81E9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EF6D8-4487-4C95-8055-D39033A844B6}" type="slidenum">
              <a:rPr lang="en-US" smtClean="0"/>
              <a:t>‹#›</a:t>
            </a:fld>
            <a:endParaRPr lang="en-US"/>
          </a:p>
        </p:txBody>
      </p:sp>
    </p:spTree>
    <p:extLst>
      <p:ext uri="{BB962C8B-B14F-4D97-AF65-F5344CB8AC3E}">
        <p14:creationId xmlns:p14="http://schemas.microsoft.com/office/powerpoint/2010/main" val="3558346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A42A-102D-E83B-A3A8-979D66C2E7AF}"/>
              </a:ext>
            </a:extLst>
          </p:cNvPr>
          <p:cNvSpPr>
            <a:spLocks noGrp="1"/>
          </p:cNvSpPr>
          <p:nvPr>
            <p:ph type="ctrTitle"/>
          </p:nvPr>
        </p:nvSpPr>
        <p:spPr/>
        <p:txBody>
          <a:bodyPr>
            <a:normAutofit/>
          </a:bodyPr>
          <a:lstStyle/>
          <a:p>
            <a:r>
              <a:rPr lang="en-US" sz="4400" b="1" dirty="0">
                <a:latin typeface="Arial" panose="020B0604020202020204" pitchFamily="34" charset="0"/>
                <a:cs typeface="Arial" panose="020B0604020202020204" pitchFamily="34" charset="0"/>
              </a:rPr>
              <a:t>CHECKLIST for AI in Medical Imaging</a:t>
            </a:r>
            <a:br>
              <a:rPr lang="en-US" sz="4400" b="1" dirty="0">
                <a:latin typeface="Arial" panose="020B0604020202020204" pitchFamily="34" charset="0"/>
                <a:cs typeface="Arial" panose="020B0604020202020204" pitchFamily="34" charset="0"/>
              </a:rPr>
            </a:br>
            <a:r>
              <a:rPr lang="en-US" sz="4400" b="1" dirty="0">
                <a:latin typeface="Arial" panose="020B0604020202020204" pitchFamily="34" charset="0"/>
                <a:cs typeface="Arial" panose="020B0604020202020204" pitchFamily="34" charset="0"/>
              </a:rPr>
              <a:t>(CLAIM)</a:t>
            </a:r>
          </a:p>
        </p:txBody>
      </p:sp>
    </p:spTree>
    <p:extLst>
      <p:ext uri="{BB962C8B-B14F-4D97-AF65-F5344CB8AC3E}">
        <p14:creationId xmlns:p14="http://schemas.microsoft.com/office/powerpoint/2010/main" val="3554025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F028B8-A493-4BD0-20C8-9412F9C29865}"/>
              </a:ext>
            </a:extLst>
          </p:cNvPr>
          <p:cNvSpPr txBox="1"/>
          <p:nvPr/>
        </p:nvSpPr>
        <p:spPr>
          <a:xfrm>
            <a:off x="1020932" y="570676"/>
            <a:ext cx="8768918" cy="5632311"/>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Data Partitions</a:t>
            </a:r>
          </a:p>
          <a:p>
            <a:pPr algn="l"/>
            <a:endParaRPr lang="en-US" sz="1400" b="0" i="1" u="none" strike="noStrike" baseline="0" dirty="0">
              <a:solidFill>
                <a:srgbClr val="000000"/>
              </a:solidFill>
              <a:latin typeface="Arial" panose="020B0604020202020204" pitchFamily="34" charset="0"/>
              <a:cs typeface="Arial" panose="020B0604020202020204" pitchFamily="34" charset="0"/>
            </a:endParaRPr>
          </a:p>
          <a:p>
            <a:pPr algn="l"/>
            <a:r>
              <a:rPr lang="en-US" sz="1400" b="1" i="1" u="none" strike="noStrike" baseline="0" dirty="0">
                <a:solidFill>
                  <a:srgbClr val="000000"/>
                </a:solidFill>
                <a:latin typeface="Arial" panose="020B0604020202020204" pitchFamily="34" charset="0"/>
                <a:cs typeface="Arial" panose="020B0604020202020204" pitchFamily="34" charset="0"/>
              </a:rPr>
              <a:t>Item 19. </a:t>
            </a:r>
            <a:r>
              <a:rPr lang="en-US" sz="1400" b="0" i="0" u="none" strike="noStrike" baseline="0" dirty="0">
                <a:solidFill>
                  <a:srgbClr val="000000"/>
                </a:solidFill>
                <a:latin typeface="Arial" panose="020B0604020202020204" pitchFamily="34" charset="0"/>
                <a:cs typeface="Arial" panose="020B0604020202020204" pitchFamily="34" charset="0"/>
              </a:rPr>
              <a:t>Describe the sample size and how it was determined.  Use traditional power calculation methods, if applicable, to estimate the required sample size to allow for generalizability in </a:t>
            </a:r>
          </a:p>
          <a:p>
            <a:pPr algn="l"/>
            <a:r>
              <a:rPr lang="en-US" sz="1400" b="0" i="0" u="none" strike="noStrike" baseline="0" dirty="0">
                <a:solidFill>
                  <a:srgbClr val="000000"/>
                </a:solidFill>
                <a:latin typeface="Arial" panose="020B0604020202020204" pitchFamily="34" charset="0"/>
                <a:cs typeface="Arial" panose="020B0604020202020204" pitchFamily="34" charset="0"/>
              </a:rPr>
              <a:t>a larger population and how many cases are needed to show an effect</a:t>
            </a:r>
          </a:p>
          <a:p>
            <a:pPr algn="l"/>
            <a:endParaRPr lang="en-US" sz="1400" b="0" i="1" u="none" strike="noStrike" baseline="0" dirty="0">
              <a:solidFill>
                <a:srgbClr val="000000"/>
              </a:solidFill>
              <a:latin typeface="Arial" panose="020B0604020202020204" pitchFamily="34" charset="0"/>
              <a:cs typeface="Arial" panose="020B0604020202020204" pitchFamily="34" charset="0"/>
            </a:endParaRPr>
          </a:p>
          <a:p>
            <a:pPr algn="l"/>
            <a:r>
              <a:rPr lang="en-US" sz="1400" b="1" i="1" u="none" strike="noStrike" baseline="0" dirty="0">
                <a:solidFill>
                  <a:srgbClr val="000000"/>
                </a:solidFill>
                <a:latin typeface="Arial" panose="020B0604020202020204" pitchFamily="34" charset="0"/>
                <a:cs typeface="Arial" panose="020B0604020202020204" pitchFamily="34" charset="0"/>
              </a:rPr>
              <a:t>Item 20. </a:t>
            </a:r>
            <a:r>
              <a:rPr lang="en-US" sz="1400" b="0" i="0" u="none" strike="noStrike" baseline="0" dirty="0">
                <a:solidFill>
                  <a:srgbClr val="000000"/>
                </a:solidFill>
                <a:latin typeface="Arial" panose="020B0604020202020204" pitchFamily="34" charset="0"/>
                <a:cs typeface="Arial" panose="020B0604020202020204" pitchFamily="34" charset="0"/>
              </a:rPr>
              <a:t>Specify how the data were assigned into training, validation (“tuning”), and testing partitions; indicate the proportion of data in each partition and justify that selection. Indicate if there are any systematic differences between the data in each partition, and if so, why.</a:t>
            </a:r>
          </a:p>
          <a:p>
            <a:pPr algn="l"/>
            <a:endParaRPr lang="en-US" sz="1400" b="0" i="1" u="none" strike="noStrike" baseline="0" dirty="0">
              <a:solidFill>
                <a:srgbClr val="000000"/>
              </a:solidFill>
              <a:latin typeface="Arial" panose="020B0604020202020204" pitchFamily="34" charset="0"/>
              <a:cs typeface="Arial" panose="020B0604020202020204" pitchFamily="34" charset="0"/>
            </a:endParaRPr>
          </a:p>
          <a:p>
            <a:pPr algn="l"/>
            <a:r>
              <a:rPr lang="en-US" sz="1400" b="1" i="1" u="none" strike="noStrike" baseline="0" dirty="0">
                <a:solidFill>
                  <a:srgbClr val="000000"/>
                </a:solidFill>
                <a:latin typeface="Arial" panose="020B0604020202020204" pitchFamily="34" charset="0"/>
                <a:cs typeface="Arial" panose="020B0604020202020204" pitchFamily="34" charset="0"/>
              </a:rPr>
              <a:t>Item 21</a:t>
            </a:r>
            <a:r>
              <a:rPr lang="en-US" sz="1400" b="0" i="1" u="none" strike="noStrike" baseline="0" dirty="0">
                <a:solidFill>
                  <a:srgbClr val="000000"/>
                </a:solidFill>
                <a:latin typeface="Arial" panose="020B0604020202020204" pitchFamily="34" charset="0"/>
                <a:cs typeface="Arial" panose="020B0604020202020204" pitchFamily="34" charset="0"/>
              </a:rPr>
              <a:t>. </a:t>
            </a:r>
            <a:r>
              <a:rPr lang="en-US" sz="1400" b="0" i="0" u="none" strike="noStrike" baseline="0" dirty="0">
                <a:solidFill>
                  <a:srgbClr val="000000"/>
                </a:solidFill>
                <a:latin typeface="Arial" panose="020B0604020202020204" pitchFamily="34" charset="0"/>
                <a:cs typeface="Arial" panose="020B0604020202020204" pitchFamily="34" charset="0"/>
              </a:rPr>
              <a:t>Describe the level at which the partitions are disjoint. Sets of medical images generally should be disjoint at the patient level or higher so that images of the same patient do not appear in each partition.</a:t>
            </a:r>
          </a:p>
          <a:p>
            <a:pPr algn="l"/>
            <a:endParaRPr lang="en-US" dirty="0">
              <a:solidFill>
                <a:srgbClr val="000000"/>
              </a:solidFill>
              <a:latin typeface="Arial" panose="020B0604020202020204" pitchFamily="34" charset="0"/>
              <a:cs typeface="Arial" panose="020B0604020202020204" pitchFamily="34" charset="0"/>
            </a:endParaRPr>
          </a:p>
          <a:p>
            <a:pPr algn="l"/>
            <a:r>
              <a:rPr lang="en-US" b="1" dirty="0">
                <a:solidFill>
                  <a:srgbClr val="000000"/>
                </a:solidFill>
                <a:latin typeface="Arial" panose="020B0604020202020204" pitchFamily="34" charset="0"/>
                <a:cs typeface="Arial" panose="020B0604020202020204" pitchFamily="34" charset="0"/>
              </a:rPr>
              <a:t>Model</a:t>
            </a:r>
          </a:p>
          <a:p>
            <a:pPr algn="l"/>
            <a:endParaRPr lang="en-US" sz="1400" dirty="0">
              <a:solidFill>
                <a:srgbClr val="000000"/>
              </a:solidFill>
              <a:latin typeface="Arial" panose="020B0604020202020204" pitchFamily="34" charset="0"/>
              <a:cs typeface="Arial" panose="020B0604020202020204" pitchFamily="34" charset="0"/>
            </a:endParaRPr>
          </a:p>
          <a:p>
            <a:pPr algn="l"/>
            <a:r>
              <a:rPr lang="en-US" sz="1400" b="1" dirty="0">
                <a:solidFill>
                  <a:srgbClr val="000000"/>
                </a:solidFill>
                <a:latin typeface="Arial" panose="020B0604020202020204" pitchFamily="34" charset="0"/>
                <a:cs typeface="Arial" panose="020B0604020202020204" pitchFamily="34" charset="0"/>
              </a:rPr>
              <a:t>Item 22. </a:t>
            </a:r>
            <a:r>
              <a:rPr lang="en-US" sz="1400" dirty="0">
                <a:solidFill>
                  <a:srgbClr val="000000"/>
                </a:solidFill>
                <a:latin typeface="Arial" panose="020B0604020202020204" pitchFamily="34" charset="0"/>
                <a:cs typeface="Arial" panose="020B0604020202020204" pitchFamily="34" charset="0"/>
              </a:rPr>
              <a:t>Provide a complete and detailed structure of the model, including inputs, outputs, and all intermediate layers, in sufficient detail that another investigator could exactly reconstruct the network. For neural network models, include all details of pooling, normalization, regularization, and activation in the layer descriptions. </a:t>
            </a:r>
          </a:p>
          <a:p>
            <a:pPr algn="l"/>
            <a:r>
              <a:rPr lang="en-US" sz="1400" dirty="0">
                <a:solidFill>
                  <a:srgbClr val="000000"/>
                </a:solidFill>
                <a:latin typeface="Arial" panose="020B0604020202020204" pitchFamily="34" charset="0"/>
                <a:cs typeface="Arial" panose="020B0604020202020204" pitchFamily="34" charset="0"/>
              </a:rPr>
              <a:t>Model inputs must match the form of the preprocessed data. Model outputs must correspond to the requirements of the stated clinical problem, and for supervised learning should match the form of the ground truth annotations. If a previously published model architecture is employed, cite a reference that meets the preceding standards and fully describe every modification made to the model. In</a:t>
            </a:r>
          </a:p>
          <a:p>
            <a:pPr algn="l"/>
            <a:r>
              <a:rPr lang="en-US" sz="1400" dirty="0">
                <a:solidFill>
                  <a:srgbClr val="000000"/>
                </a:solidFill>
                <a:latin typeface="Arial" panose="020B0604020202020204" pitchFamily="34" charset="0"/>
                <a:cs typeface="Arial" panose="020B0604020202020204" pitchFamily="34" charset="0"/>
              </a:rPr>
              <a:t>some cases, it may be more convenient to provide the structure of the model in code as supplemental data</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624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6DB6B0-E9FC-6365-5091-95DA928BF47C}"/>
              </a:ext>
            </a:extLst>
          </p:cNvPr>
          <p:cNvSpPr txBox="1"/>
          <p:nvPr/>
        </p:nvSpPr>
        <p:spPr>
          <a:xfrm>
            <a:off x="196787" y="105375"/>
            <a:ext cx="11823577" cy="4832092"/>
          </a:xfrm>
          <a:prstGeom prst="rect">
            <a:avLst/>
          </a:prstGeom>
          <a:noFill/>
        </p:spPr>
        <p:txBody>
          <a:bodyPr wrap="square">
            <a:spAutoFit/>
          </a:bodyPr>
          <a:lstStyle/>
          <a:p>
            <a:pPr algn="l"/>
            <a:endParaRPr lang="en-US" sz="1400" dirty="0">
              <a:solidFill>
                <a:srgbClr val="000000"/>
              </a:solidFill>
              <a:latin typeface="Arial" panose="020B0604020202020204" pitchFamily="34" charset="0"/>
              <a:cs typeface="Arial" panose="020B0604020202020204" pitchFamily="34" charset="0"/>
            </a:endParaRPr>
          </a:p>
          <a:p>
            <a:pPr algn="l"/>
            <a:r>
              <a:rPr lang="en-US" sz="1400" b="1" dirty="0">
                <a:solidFill>
                  <a:srgbClr val="000000"/>
                </a:solidFill>
                <a:latin typeface="Arial" panose="020B0604020202020204" pitchFamily="34" charset="0"/>
                <a:cs typeface="Arial" panose="020B0604020202020204" pitchFamily="34" charset="0"/>
              </a:rPr>
              <a:t>Item 23. </a:t>
            </a:r>
            <a:r>
              <a:rPr lang="en-US" sz="1400" dirty="0">
                <a:solidFill>
                  <a:srgbClr val="000000"/>
                </a:solidFill>
                <a:latin typeface="Arial" panose="020B0604020202020204" pitchFamily="34" charset="0"/>
                <a:cs typeface="Arial" panose="020B0604020202020204" pitchFamily="34" charset="0"/>
              </a:rPr>
              <a:t>Specify the names and version numbers of all software libraries, frameworks, and packages. Avoid detailed description</a:t>
            </a:r>
          </a:p>
          <a:p>
            <a:pPr algn="l"/>
            <a:r>
              <a:rPr lang="en-US" sz="1400" dirty="0">
                <a:solidFill>
                  <a:srgbClr val="000000"/>
                </a:solidFill>
                <a:latin typeface="Arial" panose="020B0604020202020204" pitchFamily="34" charset="0"/>
                <a:cs typeface="Arial" panose="020B0604020202020204" pitchFamily="34" charset="0"/>
              </a:rPr>
              <a:t>of hardware unless benchmarking computational performance is a focus of the work.</a:t>
            </a:r>
          </a:p>
          <a:p>
            <a:pPr algn="l"/>
            <a:endParaRPr lang="en-US" sz="1400" dirty="0">
              <a:solidFill>
                <a:srgbClr val="000000"/>
              </a:solidFill>
              <a:latin typeface="Arial" panose="020B0604020202020204" pitchFamily="34" charset="0"/>
              <a:cs typeface="Arial" panose="020B0604020202020204" pitchFamily="34" charset="0"/>
            </a:endParaRPr>
          </a:p>
          <a:p>
            <a:r>
              <a:rPr lang="en-US" sz="1400" b="1" dirty="0">
                <a:solidFill>
                  <a:srgbClr val="000000"/>
                </a:solidFill>
                <a:latin typeface="Arial" panose="020B0604020202020204" pitchFamily="34" charset="0"/>
                <a:cs typeface="Arial" panose="020B0604020202020204" pitchFamily="34" charset="0"/>
              </a:rPr>
              <a:t>Item 24. </a:t>
            </a:r>
            <a:r>
              <a:rPr lang="en-US" sz="1400" dirty="0">
                <a:solidFill>
                  <a:srgbClr val="000000"/>
                </a:solidFill>
                <a:latin typeface="Arial" panose="020B0604020202020204" pitchFamily="34" charset="0"/>
                <a:cs typeface="Arial" panose="020B0604020202020204" pitchFamily="34" charset="0"/>
              </a:rPr>
              <a:t>Indicate how the parameters of the model were initialized. Describe the distribution from which random </a:t>
            </a:r>
            <a:r>
              <a:rPr lang="en-US" sz="1400" b="0" i="0" u="none" strike="noStrike" baseline="0" dirty="0">
                <a:latin typeface="AGaramondPro-Regular"/>
              </a:rPr>
              <a:t>values were </a:t>
            </a:r>
            <a:r>
              <a:rPr lang="en-US" sz="1400" dirty="0">
                <a:solidFill>
                  <a:srgbClr val="000000"/>
                </a:solidFill>
                <a:latin typeface="Arial" panose="020B0604020202020204" pitchFamily="34" charset="0"/>
                <a:cs typeface="Arial" panose="020B0604020202020204" pitchFamily="34" charset="0"/>
              </a:rPr>
              <a:t>drawn for randomly initialized parameters.</a:t>
            </a:r>
          </a:p>
          <a:p>
            <a:endParaRPr lang="en-US" sz="1400" dirty="0">
              <a:solidFill>
                <a:srgbClr val="000000"/>
              </a:solidFill>
              <a:latin typeface="Arial" panose="020B0604020202020204" pitchFamily="34" charset="0"/>
              <a:cs typeface="Arial" panose="020B0604020202020204" pitchFamily="34" charset="0"/>
            </a:endParaRPr>
          </a:p>
          <a:p>
            <a:r>
              <a:rPr lang="en-US" sz="1400" dirty="0">
                <a:solidFill>
                  <a:srgbClr val="000000"/>
                </a:solidFill>
                <a:latin typeface="Arial" panose="020B0604020202020204" pitchFamily="34" charset="0"/>
                <a:cs typeface="Arial" panose="020B0604020202020204" pitchFamily="34" charset="0"/>
              </a:rPr>
              <a:t>Specify the source of the starting weights if transfer learning is employed to initialize parameters. When there is a combination of random initialization and transfer learning, make it clear which portions of the model were initialized </a:t>
            </a:r>
          </a:p>
          <a:p>
            <a:r>
              <a:rPr lang="en-US" sz="1400" dirty="0">
                <a:solidFill>
                  <a:srgbClr val="000000"/>
                </a:solidFill>
                <a:latin typeface="Arial" panose="020B0604020202020204" pitchFamily="34" charset="0"/>
                <a:cs typeface="Arial" panose="020B0604020202020204" pitchFamily="34" charset="0"/>
              </a:rPr>
              <a:t>with which strategies.</a:t>
            </a:r>
          </a:p>
          <a:p>
            <a:endParaRPr lang="en-US" sz="1400" dirty="0">
              <a:solidFill>
                <a:srgbClr val="000000"/>
              </a:solidFill>
              <a:latin typeface="Arial" panose="020B0604020202020204" pitchFamily="34" charset="0"/>
              <a:cs typeface="Arial" panose="020B0604020202020204" pitchFamily="34" charset="0"/>
            </a:endParaRPr>
          </a:p>
          <a:p>
            <a:r>
              <a:rPr lang="en-US" sz="1400" b="1" i="1" dirty="0">
                <a:latin typeface="Arial" panose="020B0604020202020204" pitchFamily="34" charset="0"/>
                <a:cs typeface="Arial" panose="020B0604020202020204" pitchFamily="34" charset="0"/>
              </a:rPr>
              <a:t>Item 25. </a:t>
            </a:r>
            <a:r>
              <a:rPr lang="en-US" sz="1400" dirty="0">
                <a:solidFill>
                  <a:srgbClr val="000000"/>
                </a:solidFill>
                <a:latin typeface="Arial" panose="020B0604020202020204" pitchFamily="34" charset="0"/>
                <a:cs typeface="Arial" panose="020B0604020202020204" pitchFamily="34" charset="0"/>
              </a:rPr>
              <a:t>Completely describe all of the training procedures and hyperparameters in sufficient detail that another investigator</a:t>
            </a:r>
          </a:p>
          <a:p>
            <a:r>
              <a:rPr lang="en-US" sz="1400" dirty="0">
                <a:solidFill>
                  <a:srgbClr val="000000"/>
                </a:solidFill>
                <a:latin typeface="Arial" panose="020B0604020202020204" pitchFamily="34" charset="0"/>
                <a:cs typeface="Arial" panose="020B0604020202020204" pitchFamily="34" charset="0"/>
              </a:rPr>
              <a:t>could exactly duplicate the training process. Typically, to fully document training, a manuscript would: Describe how training data were augmented (</a:t>
            </a:r>
            <a:r>
              <a:rPr lang="en-US" sz="1400" dirty="0" err="1">
                <a:solidFill>
                  <a:srgbClr val="000000"/>
                </a:solidFill>
                <a:latin typeface="Arial" panose="020B0604020202020204" pitchFamily="34" charset="0"/>
                <a:cs typeface="Arial" panose="020B0604020202020204" pitchFamily="34" charset="0"/>
              </a:rPr>
              <a:t>eg</a:t>
            </a:r>
            <a:r>
              <a:rPr lang="en-US" sz="1400" dirty="0">
                <a:solidFill>
                  <a:srgbClr val="000000"/>
                </a:solidFill>
                <a:latin typeface="Arial" panose="020B0604020202020204" pitchFamily="34" charset="0"/>
                <a:cs typeface="Arial" panose="020B0604020202020204" pitchFamily="34" charset="0"/>
              </a:rPr>
              <a:t>, for images the types and ranges of transformations). State how convergence of training of each model was monitored and what the criteria for stopping training were. Indicate the values that were used for every hyperparameter, which of these were varied between models,</a:t>
            </a:r>
          </a:p>
          <a:p>
            <a:r>
              <a:rPr lang="en-US" sz="1400" dirty="0">
                <a:solidFill>
                  <a:srgbClr val="000000"/>
                </a:solidFill>
                <a:latin typeface="Arial" panose="020B0604020202020204" pitchFamily="34" charset="0"/>
                <a:cs typeface="Arial" panose="020B0604020202020204" pitchFamily="34" charset="0"/>
              </a:rPr>
              <a:t>over what range, and using what search strategy. For neural networks, descriptions of hyperparameters should include at least learning rate schedule, optimization algorithm, minibatch size, dropout rates (if any), and regularization parameters (if any). Discuss what objective function was employed, why it was selected, and to what extent it matches the performance required for the clinical or scientific use case. Define criteria</a:t>
            </a:r>
          </a:p>
          <a:p>
            <a:r>
              <a:rPr lang="en-US" sz="1400" dirty="0">
                <a:solidFill>
                  <a:srgbClr val="000000"/>
                </a:solidFill>
                <a:latin typeface="Arial" panose="020B0604020202020204" pitchFamily="34" charset="0"/>
                <a:cs typeface="Arial" panose="020B0604020202020204" pitchFamily="34" charset="0"/>
              </a:rPr>
              <a:t>used to select the best-performing model. If some model parameters are frozen or restricted from modification, as is often the case in transfer learning, clearly indicate which parameters are involved, the method by which they are restricted, and the portion of the training for which the restriction applies. It may be more concise to describe these details in code in the form of a succinct training script, particularly for neural network</a:t>
            </a:r>
          </a:p>
          <a:p>
            <a:r>
              <a:rPr lang="en-US" sz="1400" dirty="0">
                <a:solidFill>
                  <a:srgbClr val="000000"/>
                </a:solidFill>
                <a:latin typeface="Arial" panose="020B0604020202020204" pitchFamily="34" charset="0"/>
                <a:cs typeface="Arial" panose="020B0604020202020204" pitchFamily="34" charset="0"/>
              </a:rPr>
              <a:t>models when using a standard framework.</a:t>
            </a:r>
          </a:p>
        </p:txBody>
      </p:sp>
    </p:spTree>
    <p:extLst>
      <p:ext uri="{BB962C8B-B14F-4D97-AF65-F5344CB8AC3E}">
        <p14:creationId xmlns:p14="http://schemas.microsoft.com/office/powerpoint/2010/main" val="97019087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1F0837-C803-3F1D-2B67-7D9D790FEC8D}"/>
              </a:ext>
            </a:extLst>
          </p:cNvPr>
          <p:cNvSpPr txBox="1"/>
          <p:nvPr/>
        </p:nvSpPr>
        <p:spPr>
          <a:xfrm>
            <a:off x="454979" y="524457"/>
            <a:ext cx="11565385" cy="6801862"/>
          </a:xfrm>
          <a:prstGeom prst="rect">
            <a:avLst/>
          </a:prstGeom>
          <a:noFill/>
        </p:spPr>
        <p:txBody>
          <a:bodyPr wrap="square">
            <a:spAutoFit/>
          </a:bodyPr>
          <a:lstStyle/>
          <a:p>
            <a:pPr algn="l"/>
            <a:endParaRPr lang="en-US" sz="1400" i="1" dirty="0">
              <a:latin typeface="Arial" panose="020B0604020202020204" pitchFamily="34" charset="0"/>
              <a:cs typeface="Arial" panose="020B0604020202020204" pitchFamily="34" charset="0"/>
            </a:endParaRPr>
          </a:p>
          <a:p>
            <a:r>
              <a:rPr lang="en-US" sz="1400" b="1" i="1" dirty="0">
                <a:latin typeface="Arial" panose="020B0604020202020204" pitchFamily="34" charset="0"/>
                <a:cs typeface="Arial" panose="020B0604020202020204" pitchFamily="34" charset="0"/>
              </a:rPr>
              <a:t>Item 26. </a:t>
            </a:r>
            <a:r>
              <a:rPr lang="en-US" sz="1400" dirty="0">
                <a:solidFill>
                  <a:srgbClr val="000000"/>
                </a:solidFill>
                <a:latin typeface="Arial" panose="020B0604020202020204" pitchFamily="34" charset="0"/>
                <a:cs typeface="Arial" panose="020B0604020202020204" pitchFamily="34" charset="0"/>
              </a:rPr>
              <a:t>Describe the method and performance parameters used to select the best-performing model among all the models</a:t>
            </a:r>
          </a:p>
          <a:p>
            <a:r>
              <a:rPr lang="en-US" sz="1400" dirty="0">
                <a:solidFill>
                  <a:srgbClr val="000000"/>
                </a:solidFill>
                <a:latin typeface="Arial" panose="020B0604020202020204" pitchFamily="34" charset="0"/>
                <a:cs typeface="Arial" panose="020B0604020202020204" pitchFamily="34" charset="0"/>
              </a:rPr>
              <a:t>trained for evaluation against the held-out test set. If more than one model is selected, justify why this is appropriate.</a:t>
            </a:r>
          </a:p>
          <a:p>
            <a:endParaRPr lang="en-US" sz="1400" dirty="0">
              <a:solidFill>
                <a:srgbClr val="000000"/>
              </a:solidFill>
              <a:latin typeface="Arial" panose="020B0604020202020204" pitchFamily="34" charset="0"/>
              <a:cs typeface="Arial" panose="020B0604020202020204" pitchFamily="34" charset="0"/>
            </a:endParaRPr>
          </a:p>
          <a:p>
            <a:r>
              <a:rPr lang="en-US" sz="1400" b="1" i="1" dirty="0">
                <a:latin typeface="Arial" panose="020B0604020202020204" pitchFamily="34" charset="0"/>
                <a:cs typeface="Arial" panose="020B0604020202020204" pitchFamily="34" charset="0"/>
              </a:rPr>
              <a:t>Item 27. </a:t>
            </a:r>
            <a:r>
              <a:rPr lang="en-US" sz="1400" i="1" dirty="0">
                <a:latin typeface="Arial" panose="020B0604020202020204" pitchFamily="34" charset="0"/>
                <a:cs typeface="Arial" panose="020B0604020202020204" pitchFamily="34" charset="0"/>
              </a:rPr>
              <a:t>If the final algorithm involves an ensemble of models, describe each model comprising the ensemble in complete detail in accordance with the preceding recommendations. Indicate how the outputs of the component models are weighted and/or combined.</a:t>
            </a:r>
          </a:p>
          <a:p>
            <a:endParaRPr lang="en-US" sz="1400" i="1" dirty="0">
              <a:latin typeface="Arial" panose="020B0604020202020204" pitchFamily="34" charset="0"/>
              <a:cs typeface="Arial" panose="020B0604020202020204" pitchFamily="34" charset="0"/>
            </a:endParaRPr>
          </a:p>
          <a:p>
            <a:pPr algn="l"/>
            <a:r>
              <a:rPr lang="en-US" b="1" i="0" u="none" strike="noStrike" baseline="0" dirty="0">
                <a:latin typeface="Arial" panose="020B0604020202020204" pitchFamily="34" charset="0"/>
                <a:cs typeface="Arial" panose="020B0604020202020204" pitchFamily="34" charset="0"/>
              </a:rPr>
              <a:t>Evaluation</a:t>
            </a:r>
          </a:p>
          <a:p>
            <a:endParaRPr lang="en-US" sz="1400" dirty="0">
              <a:solidFill>
                <a:srgbClr val="000000"/>
              </a:solidFill>
              <a:latin typeface="Arial" panose="020B0604020202020204" pitchFamily="34" charset="0"/>
              <a:cs typeface="Arial" panose="020B0604020202020204" pitchFamily="34" charset="0"/>
            </a:endParaRPr>
          </a:p>
          <a:p>
            <a:r>
              <a:rPr lang="en-US" sz="1400" b="1" dirty="0">
                <a:solidFill>
                  <a:srgbClr val="000000"/>
                </a:solidFill>
                <a:latin typeface="Arial" panose="020B0604020202020204" pitchFamily="34" charset="0"/>
                <a:cs typeface="Arial" panose="020B0604020202020204" pitchFamily="34" charset="0"/>
              </a:rPr>
              <a:t>Item 28</a:t>
            </a:r>
            <a:r>
              <a:rPr lang="en-US" sz="1400" dirty="0">
                <a:solidFill>
                  <a:srgbClr val="000000"/>
                </a:solidFill>
                <a:latin typeface="Arial" panose="020B0604020202020204" pitchFamily="34" charset="0"/>
                <a:cs typeface="Arial" panose="020B0604020202020204" pitchFamily="34" charset="0"/>
              </a:rPr>
              <a:t>. Describe the metric(s) used to measure the model’s performance and indicate how they address the performance</a:t>
            </a:r>
          </a:p>
          <a:p>
            <a:r>
              <a:rPr lang="en-US" sz="1400" dirty="0">
                <a:solidFill>
                  <a:srgbClr val="000000"/>
                </a:solidFill>
                <a:latin typeface="Arial" panose="020B0604020202020204" pitchFamily="34" charset="0"/>
                <a:cs typeface="Arial" panose="020B0604020202020204" pitchFamily="34" charset="0"/>
              </a:rPr>
              <a:t>characteristics most important to the clinical or scientific problem. </a:t>
            </a:r>
          </a:p>
          <a:p>
            <a:r>
              <a:rPr lang="en-US" sz="1400" dirty="0">
                <a:solidFill>
                  <a:srgbClr val="000000"/>
                </a:solidFill>
                <a:latin typeface="Arial" panose="020B0604020202020204" pitchFamily="34" charset="0"/>
                <a:cs typeface="Arial" panose="020B0604020202020204" pitchFamily="34" charset="0"/>
              </a:rPr>
              <a:t>Compare the presented model to previously published models.</a:t>
            </a:r>
          </a:p>
          <a:p>
            <a:endParaRPr lang="en-US" sz="1400" dirty="0">
              <a:solidFill>
                <a:srgbClr val="000000"/>
              </a:solidFill>
              <a:latin typeface="Arial" panose="020B0604020202020204" pitchFamily="34" charset="0"/>
              <a:cs typeface="Arial" panose="020B0604020202020204" pitchFamily="34" charset="0"/>
            </a:endParaRPr>
          </a:p>
          <a:p>
            <a:r>
              <a:rPr lang="en-US" sz="1400" b="1" dirty="0">
                <a:solidFill>
                  <a:srgbClr val="000000"/>
                </a:solidFill>
                <a:latin typeface="Arial" panose="020B0604020202020204" pitchFamily="34" charset="0"/>
                <a:cs typeface="Arial" panose="020B0604020202020204" pitchFamily="34" charset="0"/>
              </a:rPr>
              <a:t>Item 29. </a:t>
            </a:r>
            <a:r>
              <a:rPr lang="en-US" sz="1400" dirty="0">
                <a:solidFill>
                  <a:srgbClr val="000000"/>
                </a:solidFill>
                <a:latin typeface="Arial" panose="020B0604020202020204" pitchFamily="34" charset="0"/>
                <a:cs typeface="Arial" panose="020B0604020202020204" pitchFamily="34" charset="0"/>
              </a:rPr>
              <a:t>Indicate the uncertainty of the performance metrics’ values, such as with standard deviation and/or confidence</a:t>
            </a:r>
          </a:p>
          <a:p>
            <a:r>
              <a:rPr lang="en-US" sz="1400" dirty="0">
                <a:solidFill>
                  <a:srgbClr val="000000"/>
                </a:solidFill>
                <a:latin typeface="Arial" panose="020B0604020202020204" pitchFamily="34" charset="0"/>
                <a:cs typeface="Arial" panose="020B0604020202020204" pitchFamily="34" charset="0"/>
              </a:rPr>
              <a:t>intervals. Compute appropriate tests of statistical significance to compare metrics. Specify the statistical software.</a:t>
            </a:r>
          </a:p>
          <a:p>
            <a:endParaRPr lang="en-US" sz="1400" dirty="0">
              <a:solidFill>
                <a:srgbClr val="000000"/>
              </a:solidFill>
              <a:latin typeface="Arial" panose="020B0604020202020204" pitchFamily="34" charset="0"/>
              <a:cs typeface="Arial" panose="020B0604020202020204" pitchFamily="34" charset="0"/>
            </a:endParaRPr>
          </a:p>
          <a:p>
            <a:r>
              <a:rPr lang="en-US" sz="1400" b="1" dirty="0">
                <a:solidFill>
                  <a:srgbClr val="000000"/>
                </a:solidFill>
                <a:latin typeface="Arial" panose="020B0604020202020204" pitchFamily="34" charset="0"/>
                <a:cs typeface="Arial" panose="020B0604020202020204" pitchFamily="34" charset="0"/>
              </a:rPr>
              <a:t>Item 30</a:t>
            </a:r>
            <a:r>
              <a:rPr lang="en-US" sz="1400" dirty="0">
                <a:solidFill>
                  <a:srgbClr val="000000"/>
                </a:solidFill>
                <a:latin typeface="Arial" panose="020B0604020202020204" pitchFamily="34" charset="0"/>
                <a:cs typeface="Arial" panose="020B0604020202020204" pitchFamily="34" charset="0"/>
              </a:rPr>
              <a:t>. Analyze the robustness or sensitivity of the model to various assumptions or initial conditions.</a:t>
            </a:r>
          </a:p>
          <a:p>
            <a:endParaRPr lang="en-US" sz="1400" b="1" dirty="0">
              <a:solidFill>
                <a:srgbClr val="000000"/>
              </a:solidFill>
              <a:latin typeface="Arial" panose="020B0604020202020204" pitchFamily="34" charset="0"/>
              <a:cs typeface="Arial" panose="020B0604020202020204" pitchFamily="34" charset="0"/>
            </a:endParaRPr>
          </a:p>
          <a:p>
            <a:r>
              <a:rPr lang="en-US" sz="1400" b="1" dirty="0">
                <a:solidFill>
                  <a:srgbClr val="000000"/>
                </a:solidFill>
                <a:latin typeface="Arial" panose="020B0604020202020204" pitchFamily="34" charset="0"/>
                <a:cs typeface="Arial" panose="020B0604020202020204" pitchFamily="34" charset="0"/>
              </a:rPr>
              <a:t>Item 31</a:t>
            </a:r>
            <a:r>
              <a:rPr lang="en-US" sz="1400" dirty="0">
                <a:solidFill>
                  <a:srgbClr val="000000"/>
                </a:solidFill>
                <a:latin typeface="Arial" panose="020B0604020202020204" pitchFamily="34" charset="0"/>
                <a:cs typeface="Arial" panose="020B0604020202020204" pitchFamily="34" charset="0"/>
              </a:rPr>
              <a:t>. If applied, describe the methods that allow one to explain or interpret the model’s results and provide the parameters</a:t>
            </a:r>
          </a:p>
          <a:p>
            <a:r>
              <a:rPr lang="en-US" sz="1400" dirty="0">
                <a:solidFill>
                  <a:srgbClr val="000000"/>
                </a:solidFill>
                <a:latin typeface="Arial" panose="020B0604020202020204" pitchFamily="34" charset="0"/>
                <a:cs typeface="Arial" panose="020B0604020202020204" pitchFamily="34" charset="0"/>
              </a:rPr>
              <a:t>used to generate them </a:t>
            </a:r>
          </a:p>
          <a:p>
            <a:r>
              <a:rPr lang="en-US" sz="1400" dirty="0">
                <a:solidFill>
                  <a:srgbClr val="000000"/>
                </a:solidFill>
                <a:latin typeface="Arial" panose="020B0604020202020204" pitchFamily="34" charset="0"/>
                <a:cs typeface="Arial" panose="020B0604020202020204" pitchFamily="34" charset="0"/>
              </a:rPr>
              <a:t>Describe how any such methods were validated in the current study.</a:t>
            </a:r>
          </a:p>
          <a:p>
            <a:endParaRPr lang="en-US" sz="1400" dirty="0">
              <a:solidFill>
                <a:srgbClr val="000000"/>
              </a:solidFill>
              <a:latin typeface="Arial" panose="020B0604020202020204" pitchFamily="34" charset="0"/>
              <a:cs typeface="Arial" panose="020B0604020202020204" pitchFamily="34" charset="0"/>
            </a:endParaRPr>
          </a:p>
          <a:p>
            <a:r>
              <a:rPr lang="en-US" sz="1400" b="1" dirty="0">
                <a:solidFill>
                  <a:srgbClr val="000000"/>
                </a:solidFill>
                <a:latin typeface="Arial" panose="020B0604020202020204" pitchFamily="34" charset="0"/>
                <a:cs typeface="Arial" panose="020B0604020202020204" pitchFamily="34" charset="0"/>
              </a:rPr>
              <a:t>Item 32. </a:t>
            </a:r>
            <a:r>
              <a:rPr lang="en-US" sz="1400" dirty="0">
                <a:solidFill>
                  <a:srgbClr val="000000"/>
                </a:solidFill>
                <a:latin typeface="Arial" panose="020B0604020202020204" pitchFamily="34" charset="0"/>
                <a:cs typeface="Arial" panose="020B0604020202020204" pitchFamily="34" charset="0"/>
              </a:rPr>
              <a:t>Describe the data used to evaluate performance of the completed algorithm. When these data are not drawn from a</a:t>
            </a:r>
          </a:p>
          <a:p>
            <a:r>
              <a:rPr lang="en-US" sz="1400" dirty="0">
                <a:solidFill>
                  <a:srgbClr val="000000"/>
                </a:solidFill>
                <a:latin typeface="Arial" panose="020B0604020202020204" pitchFamily="34" charset="0"/>
                <a:cs typeface="Arial" panose="020B0604020202020204" pitchFamily="34" charset="0"/>
              </a:rPr>
              <a:t>different data source than the training data, note and justify this limitation. If there are differences in structure of annotations or data between the training set and evaluation set, explain the differences, and describe and justify the approach taken to accommodate the differences</a:t>
            </a:r>
            <a:endParaRPr lang="en-US" sz="1400" i="1" dirty="0">
              <a:latin typeface="Arial" panose="020B0604020202020204" pitchFamily="34" charset="0"/>
              <a:cs typeface="Arial" panose="020B0604020202020204" pitchFamily="34" charset="0"/>
            </a:endParaRPr>
          </a:p>
          <a:p>
            <a:endParaRPr lang="en-US" sz="1400" i="1" dirty="0">
              <a:latin typeface="Arial" panose="020B0604020202020204" pitchFamily="34" charset="0"/>
              <a:cs typeface="Arial" panose="020B0604020202020204" pitchFamily="34" charset="0"/>
            </a:endParaRPr>
          </a:p>
          <a:p>
            <a:endParaRPr lang="en-US" sz="1400" i="1" dirty="0">
              <a:latin typeface="Arial" panose="020B0604020202020204" pitchFamily="34" charset="0"/>
              <a:cs typeface="Arial" panose="020B0604020202020204" pitchFamily="34" charset="0"/>
            </a:endParaRPr>
          </a:p>
          <a:p>
            <a:endParaRPr lang="en-US" sz="1400" i="1" dirty="0">
              <a:latin typeface="Arial" panose="020B0604020202020204" pitchFamily="34" charset="0"/>
              <a:cs typeface="Arial" panose="020B0604020202020204" pitchFamily="34" charset="0"/>
            </a:endParaRPr>
          </a:p>
          <a:p>
            <a:endParaRPr lang="en-US" sz="1400" i="1" dirty="0">
              <a:latin typeface="Arial" panose="020B0604020202020204" pitchFamily="34" charset="0"/>
              <a:cs typeface="Arial" panose="020B0604020202020204" pitchFamily="34" charset="0"/>
            </a:endParaRPr>
          </a:p>
          <a:p>
            <a:endParaRPr lang="en-US" sz="1400" i="1" dirty="0">
              <a:latin typeface="Arial" panose="020B0604020202020204" pitchFamily="34" charset="0"/>
              <a:cs typeface="Arial" panose="020B0604020202020204" pitchFamily="34" charset="0"/>
            </a:endParaRPr>
          </a:p>
          <a:p>
            <a:endParaRPr lang="en-US" sz="1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6063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965644-1694-CB6D-2C82-72505AC48A38}"/>
              </a:ext>
            </a:extLst>
          </p:cNvPr>
          <p:cNvSpPr txBox="1"/>
          <p:nvPr/>
        </p:nvSpPr>
        <p:spPr>
          <a:xfrm>
            <a:off x="294442" y="0"/>
            <a:ext cx="11603115" cy="6647974"/>
          </a:xfrm>
          <a:prstGeom prst="rect">
            <a:avLst/>
          </a:prstGeom>
          <a:noFill/>
        </p:spPr>
        <p:txBody>
          <a:bodyPr wrap="square">
            <a:spAutoFit/>
          </a:bodyPr>
          <a:lstStyle/>
          <a:p>
            <a:pPr algn="l"/>
            <a:r>
              <a:rPr lang="en-US" b="1" i="0" u="none" strike="noStrike" baseline="0" dirty="0">
                <a:latin typeface="Arial" panose="020B0604020202020204" pitchFamily="34" charset="0"/>
                <a:cs typeface="Arial" panose="020B0604020202020204" pitchFamily="34" charset="0"/>
              </a:rPr>
              <a:t>The Results Section</a:t>
            </a:r>
          </a:p>
          <a:p>
            <a:pPr algn="l"/>
            <a:endParaRPr lang="en-US" sz="1600" b="1" i="0" u="none" strike="noStrike" baseline="0" dirty="0">
              <a:solidFill>
                <a:srgbClr val="9B8679"/>
              </a:solidFill>
              <a:latin typeface="Arial" panose="020B0604020202020204" pitchFamily="34" charset="0"/>
              <a:cs typeface="Arial" panose="020B0604020202020204" pitchFamily="34" charset="0"/>
            </a:endParaRPr>
          </a:p>
          <a:p>
            <a:pPr algn="l"/>
            <a:r>
              <a:rPr lang="en-US" sz="1400" b="0" i="0" u="none" strike="noStrike" baseline="0" dirty="0">
                <a:solidFill>
                  <a:srgbClr val="000000"/>
                </a:solidFill>
                <a:latin typeface="Arial" panose="020B0604020202020204" pitchFamily="34" charset="0"/>
                <a:cs typeface="Arial" panose="020B0604020202020204" pitchFamily="34" charset="0"/>
              </a:rPr>
              <a:t>Present the outcomes of the experiment in sufficient detail. If the description of the results would exceed the word count or</a:t>
            </a:r>
          </a:p>
          <a:p>
            <a:pPr algn="l"/>
            <a:r>
              <a:rPr lang="en-US" sz="1400" b="0" i="0" u="none" strike="noStrike" baseline="0" dirty="0">
                <a:solidFill>
                  <a:srgbClr val="000000"/>
                </a:solidFill>
                <a:latin typeface="Arial" panose="020B0604020202020204" pitchFamily="34" charset="0"/>
                <a:cs typeface="Arial" panose="020B0604020202020204" pitchFamily="34" charset="0"/>
              </a:rPr>
              <a:t>other journal requirements, the data can be offered in a supplement to the manuscript.</a:t>
            </a:r>
          </a:p>
          <a:p>
            <a:pPr algn="l"/>
            <a:r>
              <a:rPr lang="en-US" sz="1600" b="1" i="0" u="none" strike="noStrike" baseline="0" dirty="0">
                <a:latin typeface="Arial" panose="020B0604020202020204" pitchFamily="34" charset="0"/>
                <a:cs typeface="Arial" panose="020B0604020202020204" pitchFamily="34" charset="0"/>
              </a:rPr>
              <a:t>Data</a:t>
            </a:r>
          </a:p>
          <a:p>
            <a:pPr algn="l"/>
            <a:r>
              <a:rPr lang="en-US" sz="1400" b="1" i="1" u="none" strike="noStrike" baseline="0" dirty="0">
                <a:solidFill>
                  <a:srgbClr val="000000"/>
                </a:solidFill>
                <a:latin typeface="Arial" panose="020B0604020202020204" pitchFamily="34" charset="0"/>
                <a:cs typeface="Arial" panose="020B0604020202020204" pitchFamily="34" charset="0"/>
              </a:rPr>
              <a:t>Item 33</a:t>
            </a:r>
            <a:r>
              <a:rPr lang="en-US" sz="1400" b="0" i="1" u="none" strike="noStrike" baseline="0" dirty="0">
                <a:solidFill>
                  <a:srgbClr val="000000"/>
                </a:solidFill>
                <a:latin typeface="Arial" panose="020B0604020202020204" pitchFamily="34" charset="0"/>
                <a:cs typeface="Arial" panose="020B0604020202020204" pitchFamily="34" charset="0"/>
              </a:rPr>
              <a:t>. </a:t>
            </a:r>
            <a:r>
              <a:rPr lang="en-US" sz="1400" b="0" i="0" u="none" strike="noStrike" baseline="0" dirty="0">
                <a:solidFill>
                  <a:srgbClr val="000000"/>
                </a:solidFill>
                <a:latin typeface="Arial" panose="020B0604020202020204" pitchFamily="34" charset="0"/>
                <a:cs typeface="Arial" panose="020B0604020202020204" pitchFamily="34" charset="0"/>
              </a:rPr>
              <a:t>Specify the criteria to include and exclude patients or examinations or pieces of information and document the</a:t>
            </a:r>
          </a:p>
          <a:p>
            <a:pPr algn="l"/>
            <a:r>
              <a:rPr lang="en-US" sz="1400" b="0" i="0" u="none" strike="noStrike" baseline="0" dirty="0">
                <a:solidFill>
                  <a:srgbClr val="000000"/>
                </a:solidFill>
                <a:latin typeface="Arial" panose="020B0604020202020204" pitchFamily="34" charset="0"/>
                <a:cs typeface="Arial" panose="020B0604020202020204" pitchFamily="34" charset="0"/>
              </a:rPr>
              <a:t>numbers of cases that met each criterion. It is strongly recommend including a flowchart/diagram in your results to show</a:t>
            </a:r>
          </a:p>
          <a:p>
            <a:pPr algn="l"/>
            <a:r>
              <a:rPr lang="en-US" sz="1400" b="0" i="0" u="none" strike="noStrike" baseline="0" dirty="0">
                <a:solidFill>
                  <a:srgbClr val="000000"/>
                </a:solidFill>
                <a:latin typeface="Arial" panose="020B0604020202020204" pitchFamily="34" charset="0"/>
                <a:cs typeface="Arial" panose="020B0604020202020204" pitchFamily="34" charset="0"/>
              </a:rPr>
              <a:t>initial patient population and those excluded for any reason.</a:t>
            </a:r>
          </a:p>
          <a:p>
            <a:pPr algn="l"/>
            <a:endParaRPr lang="en-US" sz="1400" b="0" i="0" u="none" strike="noStrike" baseline="0" dirty="0">
              <a:solidFill>
                <a:srgbClr val="000000"/>
              </a:solidFill>
              <a:latin typeface="Arial" panose="020B0604020202020204" pitchFamily="34" charset="0"/>
              <a:cs typeface="Arial" panose="020B0604020202020204" pitchFamily="34" charset="0"/>
            </a:endParaRPr>
          </a:p>
          <a:p>
            <a:pPr algn="l"/>
            <a:r>
              <a:rPr lang="en-US" sz="1400" b="0" i="0" u="none" strike="noStrike" baseline="0" dirty="0">
                <a:solidFill>
                  <a:srgbClr val="000000"/>
                </a:solidFill>
                <a:latin typeface="Arial" panose="020B0604020202020204" pitchFamily="34" charset="0"/>
                <a:cs typeface="Arial" panose="020B0604020202020204" pitchFamily="34" charset="0"/>
              </a:rPr>
              <a:t>Describe the summary of the technical characteristics of the dataset. For example, for images: modality vendors/models,</a:t>
            </a:r>
          </a:p>
          <a:p>
            <a:pPr algn="l"/>
            <a:r>
              <a:rPr lang="en-US" sz="1400" b="0" i="0" u="none" strike="noStrike" baseline="0" dirty="0">
                <a:solidFill>
                  <a:srgbClr val="000000"/>
                </a:solidFill>
                <a:latin typeface="Arial" panose="020B0604020202020204" pitchFamily="34" charset="0"/>
                <a:cs typeface="Arial" panose="020B0604020202020204" pitchFamily="34" charset="0"/>
              </a:rPr>
              <a:t>acquisition parameters, reformat parameters; for reports: practice setting, number and training of report authors, extent</a:t>
            </a:r>
          </a:p>
          <a:p>
            <a:pPr algn="l"/>
            <a:r>
              <a:rPr lang="en-US" sz="1400" b="0" i="0" u="none" strike="noStrike" baseline="0" dirty="0">
                <a:solidFill>
                  <a:srgbClr val="000000"/>
                </a:solidFill>
                <a:latin typeface="Arial" panose="020B0604020202020204" pitchFamily="34" charset="0"/>
                <a:cs typeface="Arial" panose="020B0604020202020204" pitchFamily="34" charset="0"/>
              </a:rPr>
              <a:t>of structured reporting.</a:t>
            </a:r>
          </a:p>
          <a:p>
            <a:pPr algn="l"/>
            <a:endParaRPr lang="en-US" sz="1400" b="0" i="1" u="none" strike="noStrike" baseline="0" dirty="0">
              <a:solidFill>
                <a:srgbClr val="000000"/>
              </a:solidFill>
              <a:latin typeface="Arial" panose="020B0604020202020204" pitchFamily="34" charset="0"/>
              <a:cs typeface="Arial" panose="020B0604020202020204" pitchFamily="34" charset="0"/>
            </a:endParaRPr>
          </a:p>
          <a:p>
            <a:pPr algn="l"/>
            <a:r>
              <a:rPr lang="en-US" sz="1400" b="1" i="1" u="none" strike="noStrike" baseline="0" dirty="0">
                <a:solidFill>
                  <a:srgbClr val="000000"/>
                </a:solidFill>
                <a:latin typeface="Arial" panose="020B0604020202020204" pitchFamily="34" charset="0"/>
                <a:cs typeface="Arial" panose="020B0604020202020204" pitchFamily="34" charset="0"/>
              </a:rPr>
              <a:t>Item 34</a:t>
            </a:r>
            <a:r>
              <a:rPr lang="en-US" sz="1400" b="0" i="1" u="none" strike="noStrike" baseline="0" dirty="0">
                <a:solidFill>
                  <a:srgbClr val="000000"/>
                </a:solidFill>
                <a:latin typeface="Arial" panose="020B0604020202020204" pitchFamily="34" charset="0"/>
                <a:cs typeface="Arial" panose="020B0604020202020204" pitchFamily="34" charset="0"/>
              </a:rPr>
              <a:t>. </a:t>
            </a:r>
            <a:r>
              <a:rPr lang="en-US" sz="1400" b="0" i="0" u="none" strike="noStrike" baseline="0" dirty="0">
                <a:solidFill>
                  <a:srgbClr val="000000"/>
                </a:solidFill>
                <a:latin typeface="Arial" panose="020B0604020202020204" pitchFamily="34" charset="0"/>
                <a:cs typeface="Arial" panose="020B0604020202020204" pitchFamily="34" charset="0"/>
              </a:rPr>
              <a:t>Demographic and clinical characteristics of cases </a:t>
            </a:r>
            <a:r>
              <a:rPr lang="en-US" sz="1400" b="0" i="0" u="none" strike="noStrike" baseline="0" dirty="0" err="1">
                <a:solidFill>
                  <a:srgbClr val="000000"/>
                </a:solidFill>
                <a:latin typeface="Arial" panose="020B0604020202020204" pitchFamily="34" charset="0"/>
                <a:cs typeface="Arial" panose="020B0604020202020204" pitchFamily="34" charset="0"/>
              </a:rPr>
              <a:t>inceach</a:t>
            </a:r>
            <a:r>
              <a:rPr lang="en-US" sz="1400" b="0" i="0" u="none" strike="noStrike" baseline="0" dirty="0">
                <a:solidFill>
                  <a:srgbClr val="000000"/>
                </a:solidFill>
                <a:latin typeface="Arial" panose="020B0604020202020204" pitchFamily="34" charset="0"/>
                <a:cs typeface="Arial" panose="020B0604020202020204" pitchFamily="34" charset="0"/>
              </a:rPr>
              <a:t> partition should be specified. State the performance metrics on all data partitions.</a:t>
            </a:r>
          </a:p>
          <a:p>
            <a:pPr algn="l"/>
            <a:endParaRPr lang="en-US" sz="1400" dirty="0">
              <a:solidFill>
                <a:srgbClr val="000000"/>
              </a:solidFill>
              <a:latin typeface="Arial" panose="020B0604020202020204" pitchFamily="34" charset="0"/>
              <a:cs typeface="Arial" panose="020B0604020202020204" pitchFamily="34" charset="0"/>
            </a:endParaRPr>
          </a:p>
          <a:p>
            <a:pPr algn="l"/>
            <a:r>
              <a:rPr lang="en-US" sz="1400" b="1" i="1" u="none" strike="noStrike" baseline="0" dirty="0">
                <a:solidFill>
                  <a:srgbClr val="000000"/>
                </a:solidFill>
                <a:latin typeface="Arial" panose="020B0604020202020204" pitchFamily="34" charset="0"/>
                <a:cs typeface="Arial" panose="020B0604020202020204" pitchFamily="34" charset="0"/>
              </a:rPr>
              <a:t>Item 35. </a:t>
            </a:r>
            <a:r>
              <a:rPr lang="en-US" sz="1400" b="0" i="0" u="none" strike="noStrike" baseline="0" dirty="0">
                <a:solidFill>
                  <a:srgbClr val="000000"/>
                </a:solidFill>
                <a:latin typeface="Arial" panose="020B0604020202020204" pitchFamily="34" charset="0"/>
                <a:cs typeface="Arial" panose="020B0604020202020204" pitchFamily="34" charset="0"/>
              </a:rPr>
              <a:t>Report the final model’s performance on the test partition.</a:t>
            </a:r>
          </a:p>
          <a:p>
            <a:r>
              <a:rPr lang="en-US" sz="1400" b="0" i="0" u="none" strike="noStrike" baseline="0" dirty="0">
                <a:solidFill>
                  <a:srgbClr val="000000"/>
                </a:solidFill>
                <a:latin typeface="Arial" panose="020B0604020202020204" pitchFamily="34" charset="0"/>
                <a:cs typeface="Arial" panose="020B0604020202020204" pitchFamily="34" charset="0"/>
              </a:rPr>
              <a:t>Benchmark </a:t>
            </a:r>
            <a:r>
              <a:rPr lang="en-US" sz="1400" dirty="0">
                <a:solidFill>
                  <a:srgbClr val="000000"/>
                </a:solidFill>
                <a:latin typeface="Arial" panose="020B0604020202020204" pitchFamily="34" charset="0"/>
                <a:cs typeface="Arial" panose="020B0604020202020204" pitchFamily="34" charset="0"/>
              </a:rPr>
              <a:t>the performance of the AI model against current standards, such as histopathologic identification of disease</a:t>
            </a:r>
          </a:p>
          <a:p>
            <a:pPr algn="l"/>
            <a:r>
              <a:rPr lang="en-US" sz="1400" dirty="0">
                <a:solidFill>
                  <a:srgbClr val="000000"/>
                </a:solidFill>
                <a:latin typeface="Arial" panose="020B0604020202020204" pitchFamily="34" charset="0"/>
                <a:cs typeface="Arial" panose="020B0604020202020204" pitchFamily="34" charset="0"/>
              </a:rPr>
              <a:t>or a panel of medical experts with an explicit method to resolve disagreements.</a:t>
            </a:r>
          </a:p>
          <a:p>
            <a:pPr algn="l"/>
            <a:endParaRPr lang="en-US" sz="1400" b="1" dirty="0">
              <a:solidFill>
                <a:srgbClr val="000000"/>
              </a:solidFill>
              <a:latin typeface="Arial" panose="020B0604020202020204" pitchFamily="34" charset="0"/>
              <a:cs typeface="Arial" panose="020B0604020202020204" pitchFamily="34" charset="0"/>
            </a:endParaRPr>
          </a:p>
          <a:p>
            <a:r>
              <a:rPr lang="en-US" sz="1400" b="1" dirty="0">
                <a:solidFill>
                  <a:srgbClr val="000000"/>
                </a:solidFill>
                <a:latin typeface="Arial" panose="020B0604020202020204" pitchFamily="34" charset="0"/>
                <a:cs typeface="Arial" panose="020B0604020202020204" pitchFamily="34" charset="0"/>
              </a:rPr>
              <a:t>Item 36. </a:t>
            </a:r>
            <a:r>
              <a:rPr lang="en-US" sz="1400" dirty="0">
                <a:solidFill>
                  <a:srgbClr val="000000"/>
                </a:solidFill>
                <a:latin typeface="Arial" panose="020B0604020202020204" pitchFamily="34" charset="0"/>
                <a:cs typeface="Arial" panose="020B0604020202020204" pitchFamily="34" charset="0"/>
              </a:rPr>
              <a:t>For classification tasks, include estimates of diagnostic accuracy and their precision, such as 95% confidence intervals. Apply appropriate methodology such as receiver operating characteristic analysis and/or calibration curves. When the direct calculation of confidence intervals is not possible, report nonparametric estimates from bootstrap samples</a:t>
            </a:r>
          </a:p>
          <a:p>
            <a:endParaRPr lang="en-US" sz="1400" dirty="0">
              <a:solidFill>
                <a:srgbClr val="000000"/>
              </a:solidFill>
              <a:latin typeface="Arial" panose="020B0604020202020204" pitchFamily="34" charset="0"/>
              <a:cs typeface="Arial" panose="020B0604020202020204" pitchFamily="34" charset="0"/>
            </a:endParaRPr>
          </a:p>
          <a:p>
            <a:r>
              <a:rPr lang="en-US" sz="1400" dirty="0">
                <a:solidFill>
                  <a:srgbClr val="000000"/>
                </a:solidFill>
                <a:latin typeface="Arial" panose="020B0604020202020204" pitchFamily="34" charset="0"/>
                <a:cs typeface="Arial" panose="020B0604020202020204" pitchFamily="34" charset="0"/>
              </a:rPr>
              <a:t>State which variables were shown to be predictive of the response variable. Identify the subpopulation(s) for which the prediction model worked most and least effectively</a:t>
            </a:r>
          </a:p>
          <a:p>
            <a:endParaRPr lang="en-US" sz="1400" dirty="0">
              <a:solidFill>
                <a:srgbClr val="000000"/>
              </a:solidFill>
              <a:latin typeface="Arial" panose="020B0604020202020204" pitchFamily="34" charset="0"/>
              <a:cs typeface="Arial" panose="020B0604020202020204" pitchFamily="34" charset="0"/>
            </a:endParaRPr>
          </a:p>
          <a:p>
            <a:r>
              <a:rPr lang="en-US" sz="1400" b="1" dirty="0">
                <a:solidFill>
                  <a:srgbClr val="000000"/>
                </a:solidFill>
                <a:latin typeface="Arial" panose="020B0604020202020204" pitchFamily="34" charset="0"/>
                <a:cs typeface="Arial" panose="020B0604020202020204" pitchFamily="34" charset="0"/>
              </a:rPr>
              <a:t>Item 37. </a:t>
            </a:r>
            <a:r>
              <a:rPr lang="en-US" sz="1400" dirty="0">
                <a:solidFill>
                  <a:srgbClr val="000000"/>
                </a:solidFill>
                <a:latin typeface="Arial" panose="020B0604020202020204" pitchFamily="34" charset="0"/>
                <a:cs typeface="Arial" panose="020B0604020202020204" pitchFamily="34" charset="0"/>
              </a:rPr>
              <a:t>Provide information to help understand incorrect results. If the task entails classification into two or more categories, provide a confusion matrix that shows tallies for predicted versus actual categories. Consider presenting examples of incorrectly classified cases to help readers better understand the strengths and limitations of the algorithm. method to </a:t>
            </a:r>
            <a:r>
              <a:rPr lang="en-US" sz="1400">
                <a:solidFill>
                  <a:srgbClr val="000000"/>
                </a:solidFill>
                <a:latin typeface="Arial" panose="020B0604020202020204" pitchFamily="34" charset="0"/>
                <a:cs typeface="Arial" panose="020B0604020202020204" pitchFamily="34" charset="0"/>
              </a:rPr>
              <a:t>resolve disagreements.</a:t>
            </a:r>
            <a:endParaRPr lang="en-US" sz="1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4929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965644-1694-CB6D-2C82-72505AC48A38}"/>
              </a:ext>
            </a:extLst>
          </p:cNvPr>
          <p:cNvSpPr txBox="1"/>
          <p:nvPr/>
        </p:nvSpPr>
        <p:spPr>
          <a:xfrm>
            <a:off x="426127" y="-4109307"/>
            <a:ext cx="11603115" cy="3046988"/>
          </a:xfrm>
          <a:prstGeom prst="rect">
            <a:avLst/>
          </a:prstGeom>
          <a:noFill/>
        </p:spPr>
        <p:txBody>
          <a:bodyPr wrap="square">
            <a:spAutoFit/>
          </a:bodyPr>
          <a:lstStyle/>
          <a:p>
            <a:pPr algn="l"/>
            <a:r>
              <a:rPr lang="en-US" sz="1600" b="0" i="0" u="none" strike="noStrike" baseline="0" dirty="0">
                <a:solidFill>
                  <a:srgbClr val="000000"/>
                </a:solidFill>
                <a:latin typeface="Arial" panose="020B0604020202020204" pitchFamily="34" charset="0"/>
                <a:cs typeface="Arial" panose="020B0604020202020204" pitchFamily="34" charset="0"/>
              </a:rPr>
              <a:t> (11).</a:t>
            </a:r>
          </a:p>
          <a:p>
            <a:pPr algn="l"/>
            <a:r>
              <a:rPr lang="en-US" sz="1600" b="0" i="1" u="none" strike="noStrike" baseline="0" dirty="0">
                <a:solidFill>
                  <a:srgbClr val="000000"/>
                </a:solidFill>
                <a:latin typeface="Arial" panose="020B0604020202020204" pitchFamily="34" charset="0"/>
                <a:cs typeface="Arial" panose="020B0604020202020204" pitchFamily="34" charset="0"/>
              </a:rPr>
              <a:t>Item 37. </a:t>
            </a:r>
            <a:r>
              <a:rPr lang="en-US" sz="1600" b="0" i="0" u="none" strike="noStrike" baseline="0" dirty="0">
                <a:solidFill>
                  <a:srgbClr val="000000"/>
                </a:solidFill>
                <a:latin typeface="Arial" panose="020B0604020202020204" pitchFamily="34" charset="0"/>
                <a:cs typeface="Arial" panose="020B0604020202020204" pitchFamily="34" charset="0"/>
              </a:rPr>
              <a:t>Provide information to help understand incorrect results.</a:t>
            </a:r>
          </a:p>
          <a:p>
            <a:pPr algn="l"/>
            <a:r>
              <a:rPr lang="en-US" sz="1600" b="0" i="0" u="none" strike="noStrike" baseline="0" dirty="0">
                <a:solidFill>
                  <a:srgbClr val="000000"/>
                </a:solidFill>
                <a:latin typeface="Arial" panose="020B0604020202020204" pitchFamily="34" charset="0"/>
                <a:cs typeface="Arial" panose="020B0604020202020204" pitchFamily="34" charset="0"/>
              </a:rPr>
              <a:t>If the task entails classification into two or more categories,</a:t>
            </a:r>
          </a:p>
          <a:p>
            <a:pPr algn="l"/>
            <a:r>
              <a:rPr lang="en-US" sz="1600" b="0" i="0" u="none" strike="noStrike" baseline="0" dirty="0">
                <a:solidFill>
                  <a:srgbClr val="000000"/>
                </a:solidFill>
                <a:latin typeface="Arial" panose="020B0604020202020204" pitchFamily="34" charset="0"/>
                <a:cs typeface="Arial" panose="020B0604020202020204" pitchFamily="34" charset="0"/>
              </a:rPr>
              <a:t>provide a confusion matrix that shows tallies for predicted versus</a:t>
            </a:r>
          </a:p>
          <a:p>
            <a:pPr algn="l"/>
            <a:r>
              <a:rPr lang="en-US" sz="1600" b="0" i="0" u="none" strike="noStrike" baseline="0" dirty="0">
                <a:solidFill>
                  <a:srgbClr val="000000"/>
                </a:solidFill>
                <a:latin typeface="Arial" panose="020B0604020202020204" pitchFamily="34" charset="0"/>
                <a:cs typeface="Arial" panose="020B0604020202020204" pitchFamily="34" charset="0"/>
              </a:rPr>
              <a:t>actual categories. Consider presenting examples of incorrectly</a:t>
            </a:r>
          </a:p>
          <a:p>
            <a:pPr algn="l"/>
            <a:r>
              <a:rPr lang="en-US" sz="1600" b="0" i="0" u="none" strike="noStrike" baseline="0" dirty="0">
                <a:solidFill>
                  <a:srgbClr val="000000"/>
                </a:solidFill>
                <a:latin typeface="Arial" panose="020B0604020202020204" pitchFamily="34" charset="0"/>
                <a:cs typeface="Arial" panose="020B0604020202020204" pitchFamily="34" charset="0"/>
              </a:rPr>
              <a:t>classified cases to help readers better understand the strengths</a:t>
            </a:r>
          </a:p>
          <a:p>
            <a:pPr algn="l"/>
            <a:r>
              <a:rPr lang="en-US" sz="1600" b="0" i="0" u="none" strike="noStrike" baseline="0" dirty="0">
                <a:solidFill>
                  <a:srgbClr val="000000"/>
                </a:solidFill>
                <a:latin typeface="Arial" panose="020B0604020202020204" pitchFamily="34" charset="0"/>
                <a:cs typeface="Arial" panose="020B0604020202020204" pitchFamily="34" charset="0"/>
              </a:rPr>
              <a:t>and limitations of the algorithm.</a:t>
            </a:r>
          </a:p>
          <a:p>
            <a:pPr algn="l"/>
            <a:r>
              <a:rPr lang="en-US" sz="1600" b="0" i="0" u="none" strike="noStrike" baseline="0" dirty="0">
                <a:solidFill>
                  <a:srgbClr val="9B8679"/>
                </a:solidFill>
                <a:latin typeface="Arial" panose="020B0604020202020204" pitchFamily="34" charset="0"/>
                <a:cs typeface="Arial" panose="020B0604020202020204" pitchFamily="34" charset="0"/>
              </a:rPr>
              <a:t>The Discussion Section</a:t>
            </a:r>
          </a:p>
          <a:p>
            <a:pPr algn="l"/>
            <a:r>
              <a:rPr lang="en-US" sz="1600" b="0" i="0" u="none" strike="noStrike" baseline="0" dirty="0">
                <a:solidFill>
                  <a:srgbClr val="000000"/>
                </a:solidFill>
                <a:latin typeface="Arial" panose="020B0604020202020204" pitchFamily="34" charset="0"/>
                <a:cs typeface="Arial" panose="020B0604020202020204" pitchFamily="34" charset="0"/>
              </a:rPr>
              <a:t>This section provides four pieces of information: summary,</a:t>
            </a:r>
          </a:p>
          <a:p>
            <a:pPr algn="l"/>
            <a:r>
              <a:rPr lang="en-US" sz="1600" b="0" i="0" u="none" strike="noStrike" baseline="0" dirty="0">
                <a:solidFill>
                  <a:srgbClr val="000000"/>
                </a:solidFill>
                <a:latin typeface="Arial" panose="020B0604020202020204" pitchFamily="34" charset="0"/>
                <a:cs typeface="Arial" panose="020B0604020202020204" pitchFamily="34" charset="0"/>
              </a:rPr>
              <a:t>limitations, implications, and future directions.</a:t>
            </a:r>
          </a:p>
          <a:p>
            <a:pPr algn="l"/>
            <a:r>
              <a:rPr lang="en-US" sz="1600" b="0" i="1" u="none" strike="noStrike" baseline="0" dirty="0">
                <a:solidFill>
                  <a:srgbClr val="000000"/>
                </a:solidFill>
                <a:latin typeface="Arial" panose="020B0604020202020204" pitchFamily="34" charset="0"/>
                <a:cs typeface="Arial" panose="020B0604020202020204" pitchFamily="34" charset="0"/>
              </a:rPr>
              <a:t>Item 38. </a:t>
            </a:r>
            <a:r>
              <a:rPr lang="en-US" sz="1600" b="0" i="0" u="none" strike="noStrike" baseline="0" dirty="0">
                <a:solidFill>
                  <a:srgbClr val="000000"/>
                </a:solidFill>
                <a:latin typeface="Arial" panose="020B0604020202020204" pitchFamily="34" charset="0"/>
                <a:cs typeface="Arial" panose="020B0604020202020204" pitchFamily="34" charset="0"/>
              </a:rPr>
              <a:t>Summarize the results succinctly and place them</a:t>
            </a:r>
          </a:p>
          <a:p>
            <a:pPr algn="l"/>
            <a:r>
              <a:rPr lang="en-US" sz="1600" b="0" i="0" u="none" strike="noStrike" baseline="0" dirty="0">
                <a:solidFill>
                  <a:srgbClr val="000000"/>
                </a:solidFill>
                <a:latin typeface="Arial" panose="020B0604020202020204" pitchFamily="34" charset="0"/>
                <a:cs typeface="Arial" panose="020B0604020202020204" pitchFamily="34" charset="0"/>
              </a:rPr>
              <a:t>into context; explain how the current work advances our</a:t>
            </a:r>
            <a:endParaRPr lang="en-US"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843B7F5-2C7A-069D-07E1-24AE5A6D0C90}"/>
              </a:ext>
            </a:extLst>
          </p:cNvPr>
          <p:cNvSpPr txBox="1"/>
          <p:nvPr/>
        </p:nvSpPr>
        <p:spPr>
          <a:xfrm>
            <a:off x="133163" y="160935"/>
            <a:ext cx="11239131" cy="5970865"/>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The Discussion Section</a:t>
            </a:r>
          </a:p>
          <a:p>
            <a:r>
              <a:rPr lang="en-US" sz="1400" dirty="0">
                <a:solidFill>
                  <a:srgbClr val="000000"/>
                </a:solidFill>
                <a:latin typeface="Arial" panose="020B0604020202020204" pitchFamily="34" charset="0"/>
                <a:cs typeface="Arial" panose="020B0604020202020204" pitchFamily="34" charset="0"/>
              </a:rPr>
              <a:t>This section provides four pieces of information: summary, limitations, implications, and future directions.</a:t>
            </a:r>
          </a:p>
          <a:p>
            <a:endParaRPr lang="en-US" sz="1400" dirty="0">
              <a:solidFill>
                <a:srgbClr val="000000"/>
              </a:solidFill>
              <a:latin typeface="Arial" panose="020B0604020202020204" pitchFamily="34" charset="0"/>
              <a:cs typeface="Arial" panose="020B0604020202020204" pitchFamily="34" charset="0"/>
            </a:endParaRPr>
          </a:p>
          <a:p>
            <a:pPr algn="l"/>
            <a:r>
              <a:rPr lang="en-US" sz="1400" b="1" dirty="0">
                <a:solidFill>
                  <a:srgbClr val="000000"/>
                </a:solidFill>
                <a:latin typeface="Arial" panose="020B0604020202020204" pitchFamily="34" charset="0"/>
                <a:cs typeface="Arial" panose="020B0604020202020204" pitchFamily="34" charset="0"/>
              </a:rPr>
              <a:t>Item 38</a:t>
            </a:r>
            <a:r>
              <a:rPr lang="en-US" sz="1400" dirty="0">
                <a:solidFill>
                  <a:srgbClr val="000000"/>
                </a:solidFill>
                <a:latin typeface="Arial" panose="020B0604020202020204" pitchFamily="34" charset="0"/>
                <a:cs typeface="Arial" panose="020B0604020202020204" pitchFamily="34" charset="0"/>
              </a:rPr>
              <a:t>. Summarize the results succinctly and place them into context; explain how the current work advances our </a:t>
            </a:r>
            <a:r>
              <a:rPr lang="en-US" sz="1400" b="0" i="0" u="none" strike="noStrike" baseline="0" dirty="0">
                <a:latin typeface="Arial" panose="020B0604020202020204" pitchFamily="34" charset="0"/>
                <a:cs typeface="Arial" panose="020B0604020202020204" pitchFamily="34" charset="0"/>
              </a:rPr>
              <a:t>knowledge and the state of the art. Identify the study’s limitations, including those involving the study’s methods, materials, </a:t>
            </a:r>
            <a:r>
              <a:rPr lang="en-US" sz="1400" dirty="0">
                <a:solidFill>
                  <a:srgbClr val="000000"/>
                </a:solidFill>
                <a:latin typeface="Arial" panose="020B0604020202020204" pitchFamily="34" charset="0"/>
                <a:cs typeface="Arial" panose="020B0604020202020204" pitchFamily="34" charset="0"/>
              </a:rPr>
              <a:t>biases, statistical uncertainty, unexpected results, and generalizability.</a:t>
            </a:r>
          </a:p>
          <a:p>
            <a:endParaRPr lang="en-US" sz="1400" b="1" dirty="0">
              <a:solidFill>
                <a:srgbClr val="000000"/>
              </a:solidFill>
              <a:latin typeface="Arial" panose="020B0604020202020204" pitchFamily="34" charset="0"/>
              <a:cs typeface="Arial" panose="020B0604020202020204" pitchFamily="34" charset="0"/>
            </a:endParaRPr>
          </a:p>
          <a:p>
            <a:r>
              <a:rPr lang="en-US" sz="1400" b="1" dirty="0">
                <a:solidFill>
                  <a:srgbClr val="000000"/>
                </a:solidFill>
                <a:latin typeface="Arial" panose="020B0604020202020204" pitchFamily="34" charset="0"/>
                <a:cs typeface="Arial" panose="020B0604020202020204" pitchFamily="34" charset="0"/>
              </a:rPr>
              <a:t>Item 39. </a:t>
            </a:r>
            <a:r>
              <a:rPr lang="en-US" sz="1400" dirty="0">
                <a:solidFill>
                  <a:srgbClr val="000000"/>
                </a:solidFill>
                <a:latin typeface="Arial" panose="020B0604020202020204" pitchFamily="34" charset="0"/>
                <a:cs typeface="Arial" panose="020B0604020202020204" pitchFamily="34" charset="0"/>
              </a:rPr>
              <a:t>Describe the implications for practice, including the intended use and possible clinical role of the AI model. Describe the key impact the work may have on the field. Envision the next steps that one might take to build upon the results. Discuss any issues that would impede successful translation of the model into practice.</a:t>
            </a:r>
          </a:p>
          <a:p>
            <a:endParaRPr lang="en-US" sz="1400" dirty="0">
              <a:solidFill>
                <a:srgbClr val="000000"/>
              </a:solidFill>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Other Information</a:t>
            </a:r>
          </a:p>
          <a:p>
            <a:endParaRPr lang="en-US" sz="1400" b="1" dirty="0">
              <a:latin typeface="Arial" panose="020B0604020202020204" pitchFamily="34" charset="0"/>
              <a:cs typeface="Arial" panose="020B0604020202020204" pitchFamily="34" charset="0"/>
            </a:endParaRPr>
          </a:p>
          <a:p>
            <a:r>
              <a:rPr lang="en-US" sz="1400" b="1" dirty="0">
                <a:solidFill>
                  <a:srgbClr val="000000"/>
                </a:solidFill>
                <a:latin typeface="Arial" panose="020B0604020202020204" pitchFamily="34" charset="0"/>
                <a:cs typeface="Arial" panose="020B0604020202020204" pitchFamily="34" charset="0"/>
              </a:rPr>
              <a:t>Item 40. </a:t>
            </a:r>
            <a:r>
              <a:rPr lang="en-US" sz="1400" dirty="0">
                <a:solidFill>
                  <a:srgbClr val="000000"/>
                </a:solidFill>
                <a:latin typeface="Arial" panose="020B0604020202020204" pitchFamily="34" charset="0"/>
                <a:cs typeface="Arial" panose="020B0604020202020204" pitchFamily="34" charset="0"/>
              </a:rPr>
              <a:t>Comply with the clinical trial registration statement from the International Committee of Medical Journal Editors</a:t>
            </a:r>
          </a:p>
          <a:p>
            <a:r>
              <a:rPr lang="en-US" sz="1400" dirty="0">
                <a:solidFill>
                  <a:srgbClr val="000000"/>
                </a:solidFill>
                <a:latin typeface="Arial" panose="020B0604020202020204" pitchFamily="34" charset="0"/>
                <a:cs typeface="Arial" panose="020B0604020202020204" pitchFamily="34" charset="0"/>
              </a:rPr>
              <a:t>(ICMJE). ICMJE recommends that all medical journal editors require registration of clinical trials in a public trials registry at</a:t>
            </a:r>
          </a:p>
          <a:p>
            <a:r>
              <a:rPr lang="en-US" sz="1400" dirty="0">
                <a:solidFill>
                  <a:srgbClr val="000000"/>
                </a:solidFill>
                <a:latin typeface="Arial" panose="020B0604020202020204" pitchFamily="34" charset="0"/>
                <a:cs typeface="Arial" panose="020B0604020202020204" pitchFamily="34" charset="0"/>
              </a:rPr>
              <a:t>or before the time of first patient enrollment as a condition of consideration for. </a:t>
            </a:r>
          </a:p>
          <a:p>
            <a:endParaRPr lang="en-US" sz="1400" dirty="0">
              <a:solidFill>
                <a:srgbClr val="000000"/>
              </a:solidFill>
              <a:latin typeface="Arial" panose="020B0604020202020204" pitchFamily="34" charset="0"/>
              <a:cs typeface="Arial" panose="020B0604020202020204" pitchFamily="34" charset="0"/>
            </a:endParaRPr>
          </a:p>
          <a:p>
            <a:r>
              <a:rPr lang="en-US" sz="1400" dirty="0">
                <a:solidFill>
                  <a:srgbClr val="000000"/>
                </a:solidFill>
                <a:latin typeface="Arial" panose="020B0604020202020204" pitchFamily="34" charset="0"/>
                <a:cs typeface="Arial" panose="020B0604020202020204" pitchFamily="34" charset="0"/>
              </a:rPr>
              <a:t>Registration of the study protocol in a clinical trial registry, such as ClinicalTrials.gov or WHO Primary Registries, helps avoid overlapping or redundant studies and allows interested part</a:t>
            </a:r>
            <a:r>
              <a:rPr lang="en-US" sz="1400" b="0" i="0" u="none" strike="noStrike" baseline="0" dirty="0">
                <a:solidFill>
                  <a:srgbClr val="000000"/>
                </a:solidFill>
                <a:latin typeface="Arial" panose="020B0604020202020204" pitchFamily="34" charset="0"/>
                <a:cs typeface="Arial" panose="020B0604020202020204" pitchFamily="34" charset="0"/>
              </a:rPr>
              <a:t>ies to contact the study coordinators</a:t>
            </a:r>
          </a:p>
          <a:p>
            <a:pPr algn="l"/>
            <a:endParaRPr lang="en-US" sz="1400" b="0" i="1" u="none" strike="noStrike" baseline="0" dirty="0">
              <a:solidFill>
                <a:srgbClr val="000000"/>
              </a:solidFill>
              <a:latin typeface="Arial" panose="020B0604020202020204" pitchFamily="34" charset="0"/>
              <a:cs typeface="Arial" panose="020B0604020202020204" pitchFamily="34" charset="0"/>
            </a:endParaRPr>
          </a:p>
          <a:p>
            <a:pPr algn="l"/>
            <a:r>
              <a:rPr lang="en-US" sz="1400" b="1" dirty="0">
                <a:solidFill>
                  <a:srgbClr val="000000"/>
                </a:solidFill>
                <a:latin typeface="Arial" panose="020B0604020202020204" pitchFamily="34" charset="0"/>
                <a:cs typeface="Arial" panose="020B0604020202020204" pitchFamily="34" charset="0"/>
              </a:rPr>
              <a:t>Item 41. </a:t>
            </a:r>
            <a:r>
              <a:rPr lang="en-US" sz="1400" b="0" i="0" u="none" strike="noStrike" baseline="0" dirty="0">
                <a:solidFill>
                  <a:srgbClr val="000000"/>
                </a:solidFill>
                <a:latin typeface="Arial" panose="020B0604020202020204" pitchFamily="34" charset="0"/>
                <a:cs typeface="Arial" panose="020B0604020202020204" pitchFamily="34" charset="0"/>
              </a:rPr>
              <a:t>State where readers can access the full study protocol if it exceeds the journal’s word limit; this information can help readers evaluate the validity of the study and can help researchers who want to replicate the study (5). Describe the algorithms and software in sufficient detail to allow replication of the study. Authors</a:t>
            </a:r>
          </a:p>
          <a:p>
            <a:pPr algn="l"/>
            <a:r>
              <a:rPr lang="en-US" sz="1400" b="0" i="0" u="none" strike="noStrike" baseline="0" dirty="0">
                <a:solidFill>
                  <a:srgbClr val="000000"/>
                </a:solidFill>
                <a:latin typeface="Arial" panose="020B0604020202020204" pitchFamily="34" charset="0"/>
                <a:cs typeface="Arial" panose="020B0604020202020204" pitchFamily="34" charset="0"/>
              </a:rPr>
              <a:t>should deposit all computer code used for modeling and/or data analysis into a publicly accessible repository.</a:t>
            </a:r>
            <a:endParaRPr lang="en-US" sz="1400" dirty="0">
              <a:solidFill>
                <a:srgbClr val="000000"/>
              </a:solidFill>
              <a:latin typeface="Arial" panose="020B0604020202020204" pitchFamily="34" charset="0"/>
              <a:cs typeface="Arial" panose="020B0604020202020204" pitchFamily="34" charset="0"/>
            </a:endParaRPr>
          </a:p>
          <a:p>
            <a:endParaRPr lang="en-US" sz="1400" dirty="0">
              <a:solidFill>
                <a:srgbClr val="000000"/>
              </a:solidFill>
              <a:latin typeface="Arial" panose="020B0604020202020204" pitchFamily="34" charset="0"/>
              <a:cs typeface="Arial" panose="020B0604020202020204" pitchFamily="34" charset="0"/>
            </a:endParaRPr>
          </a:p>
          <a:p>
            <a:r>
              <a:rPr lang="en-US" sz="1400" b="1" i="1" u="none" strike="noStrike" baseline="0" dirty="0">
                <a:solidFill>
                  <a:srgbClr val="000000"/>
                </a:solidFill>
                <a:latin typeface="AGaramondPro-Italic"/>
              </a:rPr>
              <a:t>Item 42. </a:t>
            </a:r>
            <a:r>
              <a:rPr lang="en-US" sz="1400" dirty="0">
                <a:solidFill>
                  <a:srgbClr val="000000"/>
                </a:solidFill>
                <a:latin typeface="Arial" panose="020B0604020202020204" pitchFamily="34" charset="0"/>
                <a:cs typeface="Arial" panose="020B0604020202020204" pitchFamily="34" charset="0"/>
              </a:rPr>
              <a:t>Specify the sources of funding and other support and the exact role of the funders in performing the study. Indicate whether the authors had independence in each phase of the stud</a:t>
            </a:r>
          </a:p>
        </p:txBody>
      </p:sp>
    </p:spTree>
    <p:extLst>
      <p:ext uri="{BB962C8B-B14F-4D97-AF65-F5344CB8AC3E}">
        <p14:creationId xmlns:p14="http://schemas.microsoft.com/office/powerpoint/2010/main" val="3839404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1EB27-55F7-1238-192D-0EA463D86B91}"/>
              </a:ext>
            </a:extLst>
          </p:cNvPr>
          <p:cNvSpPr>
            <a:spLocks noGrp="1"/>
          </p:cNvSpPr>
          <p:nvPr>
            <p:ph type="title"/>
          </p:nvPr>
        </p:nvSpPr>
        <p:spPr/>
        <p:txBody>
          <a:bodyPr/>
          <a:lstStyle/>
          <a:p>
            <a:r>
              <a:rPr lang="en-US" b="1" dirty="0">
                <a:solidFill>
                  <a:srgbClr val="444444"/>
                </a:solidFill>
                <a:latin typeface="Arial" panose="020B0604020202020204" pitchFamily="34" charset="0"/>
                <a:cs typeface="Arial" panose="020B0604020202020204" pitchFamily="34" charset="0"/>
              </a:rPr>
              <a:t>In conclusion</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D1903B4-4538-9C3B-5B0C-94F458A655A2}"/>
              </a:ext>
            </a:extLst>
          </p:cNvPr>
          <p:cNvSpPr>
            <a:spLocks noGrp="1"/>
          </p:cNvSpPr>
          <p:nvPr>
            <p:ph idx="1"/>
          </p:nvPr>
        </p:nvSpPr>
        <p:spPr/>
        <p:txBody>
          <a:bodyPr>
            <a:normAutofit/>
          </a:bodyPr>
          <a:lstStyle/>
          <a:p>
            <a:pPr marL="0" indent="0">
              <a:buNone/>
            </a:pPr>
            <a:r>
              <a:rPr lang="en-US" sz="1200" b="0" i="0" dirty="0">
                <a:solidFill>
                  <a:srgbClr val="444444"/>
                </a:solidFill>
                <a:effectLst/>
                <a:latin typeface="Open Sans" panose="020B0606030504020204" pitchFamily="34" charset="0"/>
              </a:rPr>
              <a:t> </a:t>
            </a:r>
            <a:r>
              <a:rPr lang="en-US" sz="1800" i="0" dirty="0">
                <a:solidFill>
                  <a:srgbClr val="444444"/>
                </a:solidFill>
                <a:effectLst/>
                <a:latin typeface="Open Sans" panose="020B0606030504020204" pitchFamily="34" charset="0"/>
              </a:rPr>
              <a:t>AI tools have the potential to revolutionize radiology by improving accuracy, efficiency, and patient outcomes. </a:t>
            </a:r>
          </a:p>
          <a:p>
            <a:pPr marL="0" indent="0">
              <a:buNone/>
            </a:pPr>
            <a:r>
              <a:rPr lang="en-US" sz="1800" b="1" i="0" dirty="0">
                <a:solidFill>
                  <a:srgbClr val="444444"/>
                </a:solidFill>
                <a:effectLst/>
                <a:latin typeface="Open Sans" panose="020B0606030504020204" pitchFamily="34" charset="0"/>
              </a:rPr>
              <a:t>However, developing successful AI tools for radiology requires careful planning and execution, as well as attention to data collection and management, data preprocessing, model development, model validation, integration, security and privacy, regulatory compliance, and ethical considerations. </a:t>
            </a:r>
          </a:p>
          <a:p>
            <a:pPr marL="0" indent="0">
              <a:buNone/>
            </a:pPr>
            <a:endParaRPr lang="en-US" sz="1800" b="1" dirty="0">
              <a:solidFill>
                <a:srgbClr val="444444"/>
              </a:solidFill>
              <a:latin typeface="Open Sans" panose="020B0606030504020204" pitchFamily="34" charset="0"/>
            </a:endParaRPr>
          </a:p>
          <a:p>
            <a:pPr marL="0" indent="0">
              <a:buNone/>
            </a:pPr>
            <a:r>
              <a:rPr lang="en-US" sz="1800" i="0" dirty="0">
                <a:solidFill>
                  <a:srgbClr val="444444"/>
                </a:solidFill>
                <a:effectLst/>
                <a:latin typeface="Open Sans" panose="020B0606030504020204" pitchFamily="34" charset="0"/>
              </a:rPr>
              <a:t>By following best practices and learning from successful case studies, radiologists can develop and implement AI tools that improve patient care and outcomes.</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865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87C86A6-4FF5-8A29-CD2D-80072043979C}"/>
              </a:ext>
            </a:extLst>
          </p:cNvPr>
          <p:cNvGraphicFramePr>
            <a:graphicFrameLocks noGrp="1"/>
          </p:cNvGraphicFramePr>
          <p:nvPr>
            <p:extLst>
              <p:ext uri="{D42A27DB-BD31-4B8C-83A1-F6EECF244321}">
                <p14:modId xmlns:p14="http://schemas.microsoft.com/office/powerpoint/2010/main" val="3514527715"/>
              </p:ext>
            </p:extLst>
          </p:nvPr>
        </p:nvGraphicFramePr>
        <p:xfrm>
          <a:off x="106532" y="75263"/>
          <a:ext cx="11491756" cy="6732874"/>
        </p:xfrm>
        <a:graphic>
          <a:graphicData uri="http://schemas.openxmlformats.org/drawingml/2006/table">
            <a:tbl>
              <a:tblPr firstRow="1" bandRow="1">
                <a:tableStyleId>{5C22544A-7EE6-4342-B048-85BDC9FD1C3A}</a:tableStyleId>
              </a:tblPr>
              <a:tblGrid>
                <a:gridCol w="457429">
                  <a:extLst>
                    <a:ext uri="{9D8B030D-6E8A-4147-A177-3AD203B41FA5}">
                      <a16:colId xmlns:a16="http://schemas.microsoft.com/office/drawing/2014/main" val="3165163708"/>
                    </a:ext>
                  </a:extLst>
                </a:gridCol>
                <a:gridCol w="7230305">
                  <a:extLst>
                    <a:ext uri="{9D8B030D-6E8A-4147-A177-3AD203B41FA5}">
                      <a16:colId xmlns:a16="http://schemas.microsoft.com/office/drawing/2014/main" val="3795499568"/>
                    </a:ext>
                  </a:extLst>
                </a:gridCol>
                <a:gridCol w="3804022">
                  <a:extLst>
                    <a:ext uri="{9D8B030D-6E8A-4147-A177-3AD203B41FA5}">
                      <a16:colId xmlns:a16="http://schemas.microsoft.com/office/drawing/2014/main" val="3459418029"/>
                    </a:ext>
                  </a:extLst>
                </a:gridCol>
              </a:tblGrid>
              <a:tr h="370840">
                <a:tc gridSpan="2">
                  <a:txBody>
                    <a:bodyPr/>
                    <a:lstStyle/>
                    <a:p>
                      <a:r>
                        <a:rPr lang="en-US" sz="1400" dirty="0">
                          <a:latin typeface="Arial" panose="020B0604020202020204" pitchFamily="34" charset="0"/>
                          <a:cs typeface="Arial" panose="020B0604020202020204" pitchFamily="34" charset="0"/>
                        </a:rPr>
                        <a:t>CLAIM { Checklist for AI in Medical Imaging }</a:t>
                      </a:r>
                    </a:p>
                  </a:txBody>
                  <a:tcPr/>
                </a:tc>
                <a:tc hMerge="1">
                  <a:txBody>
                    <a:bodyPr/>
                    <a:lstStyle/>
                    <a:p>
                      <a:endParaRPr lang="en-US"/>
                    </a:p>
                  </a:txBody>
                  <a:tcPr/>
                </a:tc>
                <a:tc>
                  <a:txBody>
                    <a:bodyPr/>
                    <a:lstStyle/>
                    <a:p>
                      <a:endParaRPr lang="en-US" sz="1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84755479"/>
                  </a:ext>
                </a:extLst>
              </a:tr>
              <a:tr h="27723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Arial" panose="020B0604020202020204" pitchFamily="34" charset="0"/>
                          <a:cs typeface="Arial" panose="020B0604020202020204" pitchFamily="34" charset="0"/>
                        </a:rPr>
                        <a:t>TITLE</a:t>
                      </a:r>
                    </a:p>
                  </a:txBody>
                  <a:tcPr/>
                </a:tc>
                <a:tc hMerge="1">
                  <a:txBody>
                    <a:bodyPr/>
                    <a:lstStyle/>
                    <a:p>
                      <a:endParaRPr lang="en-US"/>
                    </a:p>
                  </a:txBody>
                  <a:tcPr/>
                </a:tc>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976549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1 </a:t>
                      </a:r>
                    </a:p>
                  </a:txBody>
                  <a:tcPr/>
                </a:tc>
                <a:tc>
                  <a:txBody>
                    <a:bodyPr/>
                    <a:lstStyle/>
                    <a:p>
                      <a:r>
                        <a:rPr lang="en-US" sz="1400" dirty="0">
                          <a:latin typeface="Arial" panose="020B0604020202020204" pitchFamily="34" charset="0"/>
                          <a:cs typeface="Arial" panose="020B0604020202020204" pitchFamily="34" charset="0"/>
                        </a:rPr>
                        <a:t>Identification as a study of AI methodology, specifying the category of technology used (</a:t>
                      </a:r>
                      <a:r>
                        <a:rPr lang="en-US" sz="1400" dirty="0" err="1">
                          <a:latin typeface="Arial" panose="020B0604020202020204" pitchFamily="34" charset="0"/>
                          <a:cs typeface="Arial" panose="020B0604020202020204" pitchFamily="34" charset="0"/>
                        </a:rPr>
                        <a:t>eg</a:t>
                      </a:r>
                      <a:r>
                        <a:rPr lang="en-US" sz="1400" dirty="0">
                          <a:latin typeface="Arial" panose="020B0604020202020204" pitchFamily="34" charset="0"/>
                          <a:cs typeface="Arial" panose="020B0604020202020204" pitchFamily="34" charset="0"/>
                        </a:rPr>
                        <a:t>, deep learning, </a:t>
                      </a:r>
                      <a:r>
                        <a:rPr lang="en-US" sz="1400" kern="1200" dirty="0">
                          <a:solidFill>
                            <a:schemeClr val="dk1"/>
                          </a:solidFill>
                          <a:latin typeface="Arial" panose="020B0604020202020204" pitchFamily="34" charset="0"/>
                          <a:ea typeface="+mn-ea"/>
                          <a:cs typeface="Arial" panose="020B0604020202020204" pitchFamily="34" charset="0"/>
                        </a:rPr>
                        <a:t>deep neural networks</a:t>
                      </a:r>
                      <a:r>
                        <a:rPr lang="en-US" sz="1400" dirty="0">
                          <a:latin typeface="Arial" panose="020B0604020202020204" pitchFamily="34" charset="0"/>
                          <a:cs typeface="Arial" panose="020B0604020202020204" pitchFamily="34" charset="0"/>
                        </a:rPr>
                        <a:t> etc.)</a:t>
                      </a:r>
                      <a:endParaRPr lang="en-US" dirty="0"/>
                    </a:p>
                  </a:txBody>
                  <a:tcPr/>
                </a:tc>
                <a:tc>
                  <a:txBody>
                    <a:bodyPr/>
                    <a:lstStyle/>
                    <a:p>
                      <a:r>
                        <a:rPr lang="en-US" sz="1400" dirty="0" smtClean="0">
                          <a:latin typeface="Arial" panose="020B0604020202020204" pitchFamily="34" charset="0"/>
                          <a:cs typeface="Arial" panose="020B0604020202020204" pitchFamily="34" charset="0"/>
                        </a:rPr>
                        <a:t>VT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66189010"/>
                  </a:ext>
                </a:extLst>
              </a:tr>
              <a:tr h="27989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Arial" panose="020B0604020202020204" pitchFamily="34" charset="0"/>
                          <a:cs typeface="Arial" panose="020B0604020202020204" pitchFamily="34" charset="0"/>
                        </a:rPr>
                        <a:t>ABSTRACT</a:t>
                      </a:r>
                    </a:p>
                  </a:txBody>
                  <a:tcPr/>
                </a:tc>
                <a:tc hMerge="1">
                  <a:txBody>
                    <a:bodyPr/>
                    <a:lstStyle/>
                    <a:p>
                      <a:endParaRPr lang="en-US"/>
                    </a:p>
                  </a:txBody>
                  <a:tcPr/>
                </a:tc>
                <a:tc>
                  <a:txBody>
                    <a:bodyPr/>
                    <a:lstStyle/>
                    <a:p>
                      <a:endParaRPr lang="en-US" sz="1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36886834"/>
                  </a:ext>
                </a:extLst>
              </a:tr>
              <a:tr h="2549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2</a:t>
                      </a:r>
                    </a:p>
                  </a:txBody>
                  <a:tcPr/>
                </a:tc>
                <a:tc>
                  <a:txBody>
                    <a:bodyPr/>
                    <a:lstStyle/>
                    <a:p>
                      <a:r>
                        <a:rPr lang="en-US" sz="1400" dirty="0">
                          <a:latin typeface="Arial" panose="020B0604020202020204" pitchFamily="34" charset="0"/>
                          <a:cs typeface="Arial" panose="020B0604020202020204" pitchFamily="34" charset="0"/>
                        </a:rPr>
                        <a:t>Structured summary of study design, methods, results, and conclusions</a:t>
                      </a:r>
                      <a:endParaRPr lang="en-US" dirty="0"/>
                    </a:p>
                  </a:txBody>
                  <a:tcPr/>
                </a:tc>
                <a:tc>
                  <a:txBody>
                    <a:bodyPr/>
                    <a:lstStyle/>
                    <a:p>
                      <a:r>
                        <a:rPr lang="en-US" sz="1400" dirty="0" smtClean="0">
                          <a:latin typeface="Arial" panose="020B0604020202020204" pitchFamily="34" charset="0"/>
                          <a:cs typeface="Arial" panose="020B0604020202020204" pitchFamily="34" charset="0"/>
                        </a:rPr>
                        <a:t>VT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78251189"/>
                  </a:ext>
                </a:extLst>
              </a:tr>
              <a:tr h="30667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Arial" panose="020B0604020202020204" pitchFamily="34" charset="0"/>
                          <a:cs typeface="Arial" panose="020B0604020202020204" pitchFamily="34" charset="0"/>
                        </a:rPr>
                        <a:t>INTRODUCTION</a:t>
                      </a:r>
                    </a:p>
                  </a:txBody>
                  <a:tcPr/>
                </a:tc>
                <a:tc hMerge="1">
                  <a:txBody>
                    <a:bodyPr/>
                    <a:lstStyle/>
                    <a:p>
                      <a:endParaRPr lang="en-US"/>
                    </a:p>
                  </a:txBody>
                  <a:tcPr/>
                </a:tc>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209860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Arial" panose="020B0604020202020204" pitchFamily="34" charset="0"/>
                          <a:cs typeface="Arial" panose="020B0604020202020204" pitchFamily="34" charset="0"/>
                        </a:rPr>
                        <a:t>Scientific and clinical background, including the intended use and clinical role of the AI approach</a:t>
                      </a:r>
                      <a:endParaRPr lang="en-US" sz="1400" dirty="0">
                        <a:latin typeface="Arial" panose="020B0604020202020204" pitchFamily="34" charset="0"/>
                        <a:cs typeface="Arial" panose="020B0604020202020204" pitchFamily="34" charset="0"/>
                      </a:endParaRPr>
                    </a:p>
                  </a:txBody>
                  <a:tcPr/>
                </a:tc>
                <a:tc>
                  <a:txBody>
                    <a:bodyPr/>
                    <a:lstStyle/>
                    <a:p>
                      <a:r>
                        <a:rPr lang="en-US" sz="1400" kern="1200" dirty="0" smtClean="0">
                          <a:solidFill>
                            <a:schemeClr val="dk1"/>
                          </a:solidFill>
                          <a:effectLst/>
                          <a:latin typeface="+mn-lt"/>
                          <a:ea typeface="+mn-ea"/>
                          <a:cs typeface="+mn-cs"/>
                        </a:rPr>
                        <a:t>Medimaze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068482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Study objectives and hypotheses</a:t>
                      </a:r>
                    </a:p>
                  </a:txBody>
                  <a:tcPr/>
                </a:tc>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5741535"/>
                  </a:ext>
                </a:extLst>
              </a:tr>
              <a:tr h="28083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Arial" panose="020B0604020202020204" pitchFamily="34" charset="0"/>
                          <a:cs typeface="Arial" panose="020B0604020202020204" pitchFamily="34" charset="0"/>
                        </a:rPr>
                        <a:t>METHODS</a:t>
                      </a:r>
                    </a:p>
                  </a:txBody>
                  <a:tcPr/>
                </a:tc>
                <a:tc hMerge="1">
                  <a:txBody>
                    <a:bodyPr/>
                    <a:lstStyle/>
                    <a:p>
                      <a:endParaRPr lang="en-US"/>
                    </a:p>
                  </a:txBody>
                  <a:tcPr/>
                </a:tc>
                <a:tc>
                  <a:txBody>
                    <a:bodyPr/>
                    <a:lstStyle/>
                    <a:p>
                      <a:endParaRPr lang="en-US" sz="1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136263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Study Design</a:t>
                      </a:r>
                    </a:p>
                  </a:txBody>
                  <a:tcPr/>
                </a:tc>
                <a:tc>
                  <a:txBody>
                    <a:bodyPr/>
                    <a:lstStyle/>
                    <a:p>
                      <a:r>
                        <a:rPr lang="en-US" sz="1400" dirty="0" smtClean="0">
                          <a:latin typeface="Arial" panose="020B0604020202020204" pitchFamily="34" charset="0"/>
                          <a:cs typeface="Arial" panose="020B0604020202020204" pitchFamily="34" charset="0"/>
                        </a:rPr>
                        <a:t>VT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72880154"/>
                  </a:ext>
                </a:extLst>
              </a:tr>
              <a:tr h="3032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Arial" panose="020B0604020202020204" pitchFamily="34" charset="0"/>
                          <a:cs typeface="Arial" panose="020B0604020202020204" pitchFamily="34" charset="0"/>
                        </a:rPr>
                        <a:t>Prospective or retrospective study</a:t>
                      </a:r>
                      <a:endParaRPr lang="en-US" sz="1400" dirty="0">
                        <a:latin typeface="Arial" panose="020B0604020202020204" pitchFamily="34" charset="0"/>
                        <a:cs typeface="Arial" panose="020B0604020202020204" pitchFamily="34" charset="0"/>
                      </a:endParaRPr>
                    </a:p>
                  </a:txBody>
                  <a:tcPr/>
                </a:tc>
                <a:tc>
                  <a:txBody>
                    <a:bodyPr/>
                    <a:lstStyle/>
                    <a:p>
                      <a:r>
                        <a:rPr lang="en-US" sz="1800" kern="1200" dirty="0" err="1" smtClean="0">
                          <a:solidFill>
                            <a:schemeClr val="dk1"/>
                          </a:solidFill>
                          <a:effectLst/>
                          <a:latin typeface="+mn-lt"/>
                          <a:ea typeface="+mn-ea"/>
                          <a:cs typeface="+mn-cs"/>
                        </a:rPr>
                        <a:t>Medimaze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812169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Study goal, such as model creation, exploratory study, feasibility study, </a:t>
                      </a:r>
                      <a:r>
                        <a:rPr lang="en-US" sz="1400" dirty="0" err="1">
                          <a:latin typeface="Arial" panose="020B0604020202020204" pitchFamily="34" charset="0"/>
                          <a:cs typeface="Arial" panose="020B0604020202020204" pitchFamily="34" charset="0"/>
                        </a:rPr>
                        <a:t>noninferiority</a:t>
                      </a:r>
                      <a:r>
                        <a:rPr lang="en-US" sz="1400" dirty="0">
                          <a:latin typeface="Arial" panose="020B0604020202020204" pitchFamily="34" charset="0"/>
                          <a:cs typeface="Arial" panose="020B0604020202020204" pitchFamily="34" charset="0"/>
                        </a:rPr>
                        <a:t> trial</a:t>
                      </a:r>
                    </a:p>
                  </a:txBody>
                  <a:tcPr/>
                </a:tc>
                <a:tc>
                  <a:txBody>
                    <a:bodyPr/>
                    <a:lstStyle/>
                    <a:p>
                      <a:r>
                        <a:rPr lang="en-US" sz="1800" kern="1200" dirty="0" err="1" smtClean="0">
                          <a:solidFill>
                            <a:schemeClr val="dk1"/>
                          </a:solidFill>
                          <a:effectLst/>
                          <a:latin typeface="+mn-lt"/>
                          <a:ea typeface="+mn-ea"/>
                          <a:cs typeface="+mn-cs"/>
                        </a:rPr>
                        <a:t>Medimaze</a:t>
                      </a:r>
                      <a:r>
                        <a:rPr lang="en-US" sz="1800" kern="1200" dirty="0" smtClean="0">
                          <a:solidFill>
                            <a:schemeClr val="dk1"/>
                          </a:solidFill>
                          <a:effectLst/>
                          <a:latin typeface="+mn-lt"/>
                          <a:ea typeface="+mn-ea"/>
                          <a:cs typeface="+mn-cs"/>
                        </a:rPr>
                        <a:t> &amp; VT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60481981"/>
                  </a:ext>
                </a:extLst>
              </a:tr>
              <a:tr h="2806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Data</a:t>
                      </a:r>
                    </a:p>
                  </a:txBody>
                  <a:tcPr/>
                </a:tc>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88212963"/>
                  </a:ext>
                </a:extLst>
              </a:tr>
              <a:tr h="291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Data sources</a:t>
                      </a:r>
                    </a:p>
                  </a:txBody>
                  <a:tcPr/>
                </a:tc>
                <a:tc>
                  <a:txBody>
                    <a:bodyPr/>
                    <a:lstStyle/>
                    <a:p>
                      <a:r>
                        <a:rPr lang="en-US" sz="1400" dirty="0" err="1" smtClean="0">
                          <a:latin typeface="Arial" panose="020B0604020202020204" pitchFamily="34" charset="0"/>
                          <a:cs typeface="Arial" panose="020B0604020202020204" pitchFamily="34" charset="0"/>
                        </a:rPr>
                        <a:t>Medimaze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7828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Eligibility criteria: how, where, and when potentially eligible participants or studies were identified (</a:t>
                      </a:r>
                      <a:r>
                        <a:rPr lang="en-US" sz="1400" dirty="0" err="1">
                          <a:latin typeface="Arial" panose="020B0604020202020204" pitchFamily="34" charset="0"/>
                          <a:cs typeface="Arial" panose="020B0604020202020204" pitchFamily="34" charset="0"/>
                        </a:rPr>
                        <a:t>eg</a:t>
                      </a:r>
                      <a:r>
                        <a:rPr lang="en-US" sz="1400" dirty="0">
                          <a:latin typeface="Arial" panose="020B0604020202020204" pitchFamily="34" charset="0"/>
                          <a:cs typeface="Arial" panose="020B0604020202020204" pitchFamily="34" charset="0"/>
                        </a:rPr>
                        <a:t>, symptoms, results from previous tests, inclusion in registry, patient-care setting, location, </a:t>
                      </a:r>
                      <a:r>
                        <a:rPr lang="en-US" sz="1400" dirty="0" smtClean="0">
                          <a:latin typeface="Arial" panose="020B0604020202020204" pitchFamily="34" charset="0"/>
                          <a:cs typeface="Arial" panose="020B0604020202020204" pitchFamily="34" charset="0"/>
                        </a:rPr>
                        <a:t>dates)</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smtClean="0">
                          <a:latin typeface="Arial" panose="020B0604020202020204" pitchFamily="34" charset="0"/>
                          <a:cs typeface="Arial" panose="020B0604020202020204" pitchFamily="34" charset="0"/>
                        </a:rPr>
                        <a:t>Medimaze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934655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Arial" panose="020B0604020202020204" pitchFamily="34" charset="0"/>
                          <a:ea typeface="+mn-ea"/>
                          <a:cs typeface="Arial" panose="020B0604020202020204" pitchFamily="34" charset="0"/>
                        </a:rPr>
                        <a:t>Data preprocessing steps</a:t>
                      </a:r>
                    </a:p>
                  </a:txBody>
                  <a:tcPr/>
                </a:tc>
                <a:tc>
                  <a:txBody>
                    <a:bodyPr/>
                    <a:lstStyle/>
                    <a:p>
                      <a:r>
                        <a:rPr lang="en-US" sz="1400" dirty="0" err="1" smtClean="0">
                          <a:latin typeface="Arial" panose="020B0604020202020204" pitchFamily="34" charset="0"/>
                          <a:cs typeface="Arial" panose="020B0604020202020204" pitchFamily="34" charset="0"/>
                        </a:rPr>
                        <a:t>Medimaze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75927905"/>
                  </a:ext>
                </a:extLst>
              </a:tr>
              <a:tr h="263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Selection of data subsets, if applicable</a:t>
                      </a:r>
                    </a:p>
                  </a:txBody>
                  <a:tcPr/>
                </a:tc>
                <a:tc>
                  <a:txBody>
                    <a:bodyPr/>
                    <a:lstStyle/>
                    <a:p>
                      <a:r>
                        <a:rPr lang="en-US" sz="1400" dirty="0" err="1" smtClean="0">
                          <a:latin typeface="Arial" panose="020B0604020202020204" pitchFamily="34" charset="0"/>
                          <a:cs typeface="Arial" panose="020B0604020202020204" pitchFamily="34" charset="0"/>
                        </a:rPr>
                        <a:t>Medimaze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5633284"/>
                  </a:ext>
                </a:extLst>
              </a:tr>
              <a:tr h="2549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Definitions of data elements, with references to common data elements</a:t>
                      </a:r>
                    </a:p>
                  </a:txBody>
                  <a:tcPr/>
                </a:tc>
                <a:tc>
                  <a:txBody>
                    <a:bodyPr/>
                    <a:lstStyle/>
                    <a:p>
                      <a:r>
                        <a:rPr lang="en-US" sz="1400" dirty="0" err="1" smtClean="0">
                          <a:latin typeface="Arial" panose="020B0604020202020204" pitchFamily="34" charset="0"/>
                          <a:cs typeface="Arial" panose="020B0604020202020204" pitchFamily="34" charset="0"/>
                        </a:rPr>
                        <a:t>Medimaze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26396173"/>
                  </a:ext>
                </a:extLst>
              </a:tr>
            </a:tbl>
          </a:graphicData>
        </a:graphic>
      </p:graphicFrame>
    </p:spTree>
    <p:extLst>
      <p:ext uri="{BB962C8B-B14F-4D97-AF65-F5344CB8AC3E}">
        <p14:creationId xmlns:p14="http://schemas.microsoft.com/office/powerpoint/2010/main" val="3942976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87C86A6-4FF5-8A29-CD2D-80072043979C}"/>
              </a:ext>
            </a:extLst>
          </p:cNvPr>
          <p:cNvGraphicFramePr>
            <a:graphicFrameLocks noGrp="1"/>
          </p:cNvGraphicFramePr>
          <p:nvPr>
            <p:extLst>
              <p:ext uri="{D42A27DB-BD31-4B8C-83A1-F6EECF244321}">
                <p14:modId xmlns:p14="http://schemas.microsoft.com/office/powerpoint/2010/main" val="1459843840"/>
              </p:ext>
            </p:extLst>
          </p:nvPr>
        </p:nvGraphicFramePr>
        <p:xfrm>
          <a:off x="195308" y="107106"/>
          <a:ext cx="11434441" cy="6598920"/>
        </p:xfrm>
        <a:graphic>
          <a:graphicData uri="http://schemas.openxmlformats.org/drawingml/2006/table">
            <a:tbl>
              <a:tblPr firstRow="1" bandRow="1">
                <a:tableStyleId>{5C22544A-7EE6-4342-B048-85BDC9FD1C3A}</a:tableStyleId>
              </a:tblPr>
              <a:tblGrid>
                <a:gridCol w="390618">
                  <a:extLst>
                    <a:ext uri="{9D8B030D-6E8A-4147-A177-3AD203B41FA5}">
                      <a16:colId xmlns:a16="http://schemas.microsoft.com/office/drawing/2014/main" val="3165163708"/>
                    </a:ext>
                  </a:extLst>
                </a:gridCol>
                <a:gridCol w="7232343">
                  <a:extLst>
                    <a:ext uri="{9D8B030D-6E8A-4147-A177-3AD203B41FA5}">
                      <a16:colId xmlns:a16="http://schemas.microsoft.com/office/drawing/2014/main" val="3142046385"/>
                    </a:ext>
                  </a:extLst>
                </a:gridCol>
                <a:gridCol w="3811480">
                  <a:extLst>
                    <a:ext uri="{9D8B030D-6E8A-4147-A177-3AD203B41FA5}">
                      <a16:colId xmlns:a16="http://schemas.microsoft.com/office/drawing/2014/main" val="3459418029"/>
                    </a:ext>
                  </a:extLst>
                </a:gridCol>
              </a:tblGrid>
              <a:tr h="370840">
                <a:tc gridSpan="2">
                  <a:txBody>
                    <a:bodyPr/>
                    <a:lstStyle/>
                    <a:p>
                      <a:endParaRPr lang="en-US" sz="1400" dirty="0">
                        <a:latin typeface="Arial" panose="020B0604020202020204" pitchFamily="34" charset="0"/>
                        <a:cs typeface="Arial" panose="020B0604020202020204" pitchFamily="34" charset="0"/>
                      </a:endParaRPr>
                    </a:p>
                  </a:txBody>
                  <a:tcPr/>
                </a:tc>
                <a:tc hMerge="1">
                  <a:txBody>
                    <a:bodyPr/>
                    <a:lstStyle/>
                    <a:p>
                      <a:endParaRPr lang="en-US" dirty="0"/>
                    </a:p>
                  </a:txBody>
                  <a:tcPr/>
                </a:tc>
                <a:tc>
                  <a:txBody>
                    <a:bodyPr/>
                    <a:lstStyle/>
                    <a:p>
                      <a:endParaRPr lang="en-US" sz="1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847554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12</a:t>
                      </a:r>
                    </a:p>
                  </a:txBody>
                  <a:tcPr/>
                </a:tc>
                <a:tc>
                  <a:txBody>
                    <a:bodyPr/>
                    <a:lstStyle/>
                    <a:p>
                      <a:r>
                        <a:rPr lang="en-US" sz="1400">
                          <a:latin typeface="Arial" panose="020B0604020202020204" pitchFamily="34" charset="0"/>
                          <a:cs typeface="Arial" panose="020B0604020202020204" pitchFamily="34" charset="0"/>
                        </a:rPr>
                        <a:t>De-identification methods</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smtClean="0">
                          <a:latin typeface="Arial" panose="020B0604020202020204" pitchFamily="34" charset="0"/>
                          <a:cs typeface="Arial" panose="020B0604020202020204" pitchFamily="34" charset="0"/>
                        </a:rPr>
                        <a:t>Medimaze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661890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Arial" panose="020B0604020202020204" pitchFamily="34" charset="0"/>
                          <a:cs typeface="Arial" panose="020B0604020202020204" pitchFamily="34" charset="0"/>
                        </a:rPr>
                        <a:t>How missing data were handled    </a:t>
                      </a:r>
                    </a:p>
                  </a:txBody>
                  <a:tcPr/>
                </a:tc>
                <a:tc>
                  <a:txBody>
                    <a:bodyPr/>
                    <a:lstStyle/>
                    <a:p>
                      <a:r>
                        <a:rPr lang="en-US" sz="1400" dirty="0" smtClean="0">
                          <a:latin typeface="Arial" panose="020B0604020202020204" pitchFamily="34" charset="0"/>
                          <a:cs typeface="Arial" panose="020B0604020202020204" pitchFamily="34" charset="0"/>
                        </a:rPr>
                        <a:t>NA</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6536134"/>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Arial" panose="020B0604020202020204" pitchFamily="34" charset="0"/>
                          <a:cs typeface="Arial" panose="020B0604020202020204" pitchFamily="34" charset="0"/>
                        </a:rPr>
                        <a:t>Ground Truth </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sz="1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368868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Definition of ground truth reference standard, in sufficient detail to allow replication</a:t>
                      </a:r>
                    </a:p>
                  </a:txBody>
                  <a:tcPr/>
                </a:tc>
                <a:tc>
                  <a:txBody>
                    <a:bodyPr/>
                    <a:lstStyle/>
                    <a:p>
                      <a:r>
                        <a:rPr lang="en-US" sz="1400" dirty="0" err="1" smtClean="0">
                          <a:latin typeface="Arial" panose="020B0604020202020204" pitchFamily="34" charset="0"/>
                          <a:cs typeface="Arial" panose="020B0604020202020204" pitchFamily="34" charset="0"/>
                        </a:rPr>
                        <a:t>Medimaze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782511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Rationale for choosing the reference standard (if alternatives exist) </a:t>
                      </a:r>
                    </a:p>
                  </a:txBody>
                  <a:tcPr/>
                </a:tc>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068482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Source of ground truth annotations; qualifications and preparation of annotators</a:t>
                      </a:r>
                    </a:p>
                  </a:txBody>
                  <a:tcPr/>
                </a:tc>
                <a:tc>
                  <a:txBody>
                    <a:bodyPr/>
                    <a:lstStyle/>
                    <a:p>
                      <a:r>
                        <a:rPr lang="en-US" sz="1400" dirty="0" err="1" smtClean="0">
                          <a:latin typeface="Arial" panose="020B0604020202020204" pitchFamily="34" charset="0"/>
                          <a:cs typeface="Arial" panose="020B0604020202020204" pitchFamily="34" charset="0"/>
                        </a:rPr>
                        <a:t>Medimaze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57415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Annotation </a:t>
                      </a:r>
                      <a:r>
                        <a:rPr lang="en-US" sz="1400" dirty="0" smtClean="0">
                          <a:latin typeface="Arial" panose="020B0604020202020204" pitchFamily="34" charset="0"/>
                          <a:cs typeface="Arial" panose="020B0604020202020204" pitchFamily="34" charset="0"/>
                        </a:rPr>
                        <a:t>tools</a:t>
                      </a:r>
                      <a:endParaRPr lang="en-US" sz="1400" dirty="0">
                        <a:latin typeface="Arial" panose="020B0604020202020204" pitchFamily="34" charset="0"/>
                        <a:cs typeface="Arial" panose="020B0604020202020204" pitchFamily="34" charset="0"/>
                      </a:endParaRPr>
                    </a:p>
                  </a:txBody>
                  <a:tcPr/>
                </a:tc>
                <a:tc>
                  <a:txBody>
                    <a:bodyPr/>
                    <a:lstStyle/>
                    <a:p>
                      <a:r>
                        <a:rPr lang="en-US" sz="1400" dirty="0" err="1" smtClean="0">
                          <a:latin typeface="Arial" panose="020B0604020202020204" pitchFamily="34" charset="0"/>
                          <a:cs typeface="Arial" panose="020B0604020202020204" pitchFamily="34" charset="0"/>
                        </a:rPr>
                        <a:t>Medimaze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728801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Measurement of inter- and </a:t>
                      </a:r>
                      <a:r>
                        <a:rPr lang="en-US" sz="1400" dirty="0" err="1">
                          <a:latin typeface="Arial" panose="020B0604020202020204" pitchFamily="34" charset="0"/>
                          <a:cs typeface="Arial" panose="020B0604020202020204" pitchFamily="34" charset="0"/>
                        </a:rPr>
                        <a:t>intrarater</a:t>
                      </a:r>
                      <a:r>
                        <a:rPr lang="en-US" sz="1400" dirty="0">
                          <a:latin typeface="Arial" panose="020B0604020202020204" pitchFamily="34" charset="0"/>
                          <a:cs typeface="Arial" panose="020B0604020202020204" pitchFamily="34" charset="0"/>
                        </a:rPr>
                        <a:t> variability; methods to mitigate variability and/or resolve  discrepancies    </a:t>
                      </a:r>
                    </a:p>
                  </a:txBody>
                  <a:tcPr/>
                </a:tc>
                <a:tc>
                  <a:txBody>
                    <a:bodyPr/>
                    <a:lstStyle/>
                    <a:p>
                      <a:r>
                        <a:rPr lang="en-US" sz="1400" dirty="0" err="1" smtClean="0">
                          <a:latin typeface="Arial" panose="020B0604020202020204" pitchFamily="34" charset="0"/>
                          <a:cs typeface="Arial" panose="020B0604020202020204" pitchFamily="34" charset="0"/>
                        </a:rPr>
                        <a:t>Medimaze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81216958"/>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Arial" panose="020B0604020202020204" pitchFamily="34" charset="0"/>
                          <a:ea typeface="+mn-ea"/>
                          <a:cs typeface="Arial" panose="020B0604020202020204" pitchFamily="34" charset="0"/>
                        </a:rPr>
                        <a:t>Data Partitions</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Arial" panose="020B0604020202020204" pitchFamily="34" charset="0"/>
                          <a:ea typeface="+mn-ea"/>
                          <a:cs typeface="Arial" panose="020B0604020202020204" pitchFamily="34" charset="0"/>
                        </a:rPr>
                        <a:t>Data Partitions</a:t>
                      </a:r>
                    </a:p>
                  </a:txBody>
                  <a:tcPr/>
                </a:tc>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604819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Intended sample size and how it was determined</a:t>
                      </a:r>
                    </a:p>
                  </a:txBody>
                  <a:tcPr/>
                </a:tc>
                <a:tc>
                  <a:txBody>
                    <a:bodyPr/>
                    <a:lstStyle/>
                    <a:p>
                      <a:r>
                        <a:rPr lang="en-US" sz="1400" dirty="0" smtClean="0">
                          <a:latin typeface="Arial" panose="020B0604020202020204" pitchFamily="34" charset="0"/>
                          <a:cs typeface="Arial" panose="020B0604020202020204" pitchFamily="34" charset="0"/>
                        </a:rPr>
                        <a:t>VT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882129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How data were assigned to partitions; specify proportions</a:t>
                      </a:r>
                    </a:p>
                  </a:txBody>
                  <a:tcPr/>
                </a:tc>
                <a:tc>
                  <a:txBody>
                    <a:bodyPr/>
                    <a:lstStyle/>
                    <a:p>
                      <a:r>
                        <a:rPr lang="en-US" sz="1400" dirty="0" smtClean="0">
                          <a:latin typeface="Arial" panose="020B0604020202020204" pitchFamily="34" charset="0"/>
                          <a:cs typeface="Arial" panose="020B0604020202020204" pitchFamily="34" charset="0"/>
                        </a:rPr>
                        <a:t>VT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7828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Level at which partitions are disjoint (</a:t>
                      </a:r>
                      <a:r>
                        <a:rPr lang="en-US" sz="1400" dirty="0" err="1">
                          <a:latin typeface="Arial" panose="020B0604020202020204" pitchFamily="34" charset="0"/>
                          <a:cs typeface="Arial" panose="020B0604020202020204" pitchFamily="34" charset="0"/>
                        </a:rPr>
                        <a:t>eg</a:t>
                      </a:r>
                      <a:r>
                        <a:rPr lang="en-US" sz="1400" dirty="0">
                          <a:latin typeface="Arial" panose="020B0604020202020204" pitchFamily="34" charset="0"/>
                          <a:cs typeface="Arial" panose="020B0604020202020204" pitchFamily="34" charset="0"/>
                        </a:rPr>
                        <a:t>, image, study, patient, institution)</a:t>
                      </a:r>
                    </a:p>
                  </a:txBody>
                  <a:tcPr/>
                </a:tc>
                <a:tc>
                  <a:txBody>
                    <a:bodyPr/>
                    <a:lstStyle/>
                    <a:p>
                      <a:r>
                        <a:rPr lang="en-US" sz="1400" dirty="0" smtClean="0">
                          <a:latin typeface="Arial" panose="020B0604020202020204" pitchFamily="34" charset="0"/>
                          <a:cs typeface="Arial" panose="020B0604020202020204" pitchFamily="34" charset="0"/>
                        </a:rPr>
                        <a:t>VT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93465523"/>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Arial" panose="020B0604020202020204" pitchFamily="34" charset="0"/>
                          <a:ea typeface="+mn-ea"/>
                          <a:cs typeface="Arial" panose="020B0604020202020204" pitchFamily="34" charset="0"/>
                        </a:rPr>
                        <a:t>Model</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Arial" panose="020B0604020202020204" pitchFamily="34" charset="0"/>
                        <a:cs typeface="Arial" panose="020B0604020202020204" pitchFamily="34" charset="0"/>
                      </a:endParaRPr>
                    </a:p>
                  </a:txBody>
                  <a:tcPr/>
                </a:tc>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620312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22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Detailed description of model, including inputs, outputs, all intermediate layers and connections</a:t>
                      </a:r>
                    </a:p>
                  </a:txBody>
                  <a:tcPr/>
                </a:tc>
                <a:tc>
                  <a:txBody>
                    <a:bodyPr/>
                    <a:lstStyle/>
                    <a:p>
                      <a:r>
                        <a:rPr lang="en-US" sz="1400" dirty="0" smtClean="0">
                          <a:latin typeface="Arial" panose="020B0604020202020204" pitchFamily="34" charset="0"/>
                          <a:cs typeface="Arial" panose="020B0604020202020204" pitchFamily="34" charset="0"/>
                        </a:rPr>
                        <a:t>VT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273193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Software libraries, frameworks, and packages</a:t>
                      </a:r>
                    </a:p>
                  </a:txBody>
                  <a:tcPr/>
                </a:tc>
                <a:tc>
                  <a:txBody>
                    <a:bodyPr/>
                    <a:lstStyle/>
                    <a:p>
                      <a:r>
                        <a:rPr lang="en-US" sz="1400" dirty="0" smtClean="0">
                          <a:latin typeface="Arial" panose="020B0604020202020204" pitchFamily="34" charset="0"/>
                          <a:cs typeface="Arial" panose="020B0604020202020204" pitchFamily="34" charset="0"/>
                        </a:rPr>
                        <a:t>VT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83433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Initialization of model parameters (</a:t>
                      </a:r>
                      <a:r>
                        <a:rPr lang="en-US" sz="1400" dirty="0" err="1">
                          <a:latin typeface="Arial" panose="020B0604020202020204" pitchFamily="34" charset="0"/>
                          <a:cs typeface="Arial" panose="020B0604020202020204" pitchFamily="34" charset="0"/>
                        </a:rPr>
                        <a:t>eg</a:t>
                      </a:r>
                      <a:r>
                        <a:rPr lang="en-US" sz="1400" dirty="0">
                          <a:latin typeface="Arial" panose="020B0604020202020204" pitchFamily="34" charset="0"/>
                          <a:cs typeface="Arial" panose="020B0604020202020204" pitchFamily="34" charset="0"/>
                        </a:rPr>
                        <a:t>, randomization, transfer learning)    </a:t>
                      </a:r>
                    </a:p>
                  </a:txBody>
                  <a:tcPr/>
                </a:tc>
                <a:tc>
                  <a:txBody>
                    <a:bodyPr/>
                    <a:lstStyle/>
                    <a:p>
                      <a:r>
                        <a:rPr lang="en-US" sz="1400" dirty="0" smtClean="0">
                          <a:latin typeface="Arial" panose="020B0604020202020204" pitchFamily="34" charset="0"/>
                          <a:cs typeface="Arial" panose="020B0604020202020204" pitchFamily="34" charset="0"/>
                        </a:rPr>
                        <a:t>VT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8843089"/>
                  </a:ext>
                </a:extLst>
              </a:tr>
            </a:tbl>
          </a:graphicData>
        </a:graphic>
      </p:graphicFrame>
    </p:spTree>
    <p:extLst>
      <p:ext uri="{BB962C8B-B14F-4D97-AF65-F5344CB8AC3E}">
        <p14:creationId xmlns:p14="http://schemas.microsoft.com/office/powerpoint/2010/main" val="4290778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87C86A6-4FF5-8A29-CD2D-80072043979C}"/>
              </a:ext>
            </a:extLst>
          </p:cNvPr>
          <p:cNvGraphicFramePr>
            <a:graphicFrameLocks noGrp="1"/>
          </p:cNvGraphicFramePr>
          <p:nvPr>
            <p:extLst>
              <p:ext uri="{D42A27DB-BD31-4B8C-83A1-F6EECF244321}">
                <p14:modId xmlns:p14="http://schemas.microsoft.com/office/powerpoint/2010/main" val="4043099378"/>
              </p:ext>
            </p:extLst>
          </p:nvPr>
        </p:nvGraphicFramePr>
        <p:xfrm>
          <a:off x="195308" y="107106"/>
          <a:ext cx="11434440" cy="6705600"/>
        </p:xfrm>
        <a:graphic>
          <a:graphicData uri="http://schemas.openxmlformats.org/drawingml/2006/table">
            <a:tbl>
              <a:tblPr firstRow="1" bandRow="1">
                <a:tableStyleId>{5C22544A-7EE6-4342-B048-85BDC9FD1C3A}</a:tableStyleId>
              </a:tblPr>
              <a:tblGrid>
                <a:gridCol w="390618">
                  <a:extLst>
                    <a:ext uri="{9D8B030D-6E8A-4147-A177-3AD203B41FA5}">
                      <a16:colId xmlns:a16="http://schemas.microsoft.com/office/drawing/2014/main" val="3165163708"/>
                    </a:ext>
                  </a:extLst>
                </a:gridCol>
                <a:gridCol w="7232342">
                  <a:extLst>
                    <a:ext uri="{9D8B030D-6E8A-4147-A177-3AD203B41FA5}">
                      <a16:colId xmlns:a16="http://schemas.microsoft.com/office/drawing/2014/main" val="3142046385"/>
                    </a:ext>
                  </a:extLst>
                </a:gridCol>
                <a:gridCol w="3811480">
                  <a:extLst>
                    <a:ext uri="{9D8B030D-6E8A-4147-A177-3AD203B41FA5}">
                      <a16:colId xmlns:a16="http://schemas.microsoft.com/office/drawing/2014/main" val="3459418029"/>
                    </a:ext>
                  </a:extLst>
                </a:gridCol>
              </a:tblGrid>
              <a:tr h="370840">
                <a:tc gridSpan="2">
                  <a:txBody>
                    <a:bodyPr/>
                    <a:lstStyle/>
                    <a:p>
                      <a:endParaRPr lang="en-US" sz="1400" dirty="0">
                        <a:latin typeface="Arial" panose="020B0604020202020204" pitchFamily="34" charset="0"/>
                        <a:cs typeface="Arial" panose="020B0604020202020204" pitchFamily="34" charset="0"/>
                      </a:endParaRPr>
                    </a:p>
                  </a:txBody>
                  <a:tcPr/>
                </a:tc>
                <a:tc hMerge="1">
                  <a:txBody>
                    <a:bodyPr/>
                    <a:lstStyle/>
                    <a:p>
                      <a:endParaRPr lang="en-US" dirty="0"/>
                    </a:p>
                  </a:txBody>
                  <a:tcPr/>
                </a:tc>
                <a:tc>
                  <a:txBody>
                    <a:bodyPr/>
                    <a:lstStyle/>
                    <a:p>
                      <a:endParaRPr lang="en-US" sz="1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84755479"/>
                  </a:ext>
                </a:extLst>
              </a:tr>
              <a:tr h="27665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Arial" panose="020B0604020202020204" pitchFamily="34" charset="0"/>
                          <a:cs typeface="Arial" panose="020B0604020202020204" pitchFamily="34" charset="0"/>
                        </a:rPr>
                        <a:t>Training</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976549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Details of training approach, including data augmentation, hyperparameters, number of models trained</a:t>
                      </a:r>
                    </a:p>
                  </a:txBody>
                  <a:tcPr/>
                </a:tc>
                <a:tc>
                  <a:txBody>
                    <a:bodyPr/>
                    <a:lstStyle/>
                    <a:p>
                      <a:r>
                        <a:rPr lang="en-US" sz="1400" dirty="0" smtClean="0">
                          <a:latin typeface="Arial" panose="020B0604020202020204" pitchFamily="34" charset="0"/>
                          <a:cs typeface="Arial" panose="020B0604020202020204" pitchFamily="34" charset="0"/>
                        </a:rPr>
                        <a:t>VT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661890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Method of selecting the final model</a:t>
                      </a:r>
                    </a:p>
                  </a:txBody>
                  <a:tcPr/>
                </a:tc>
                <a:tc>
                  <a:txBody>
                    <a:bodyPr/>
                    <a:lstStyle/>
                    <a:p>
                      <a:r>
                        <a:rPr lang="en-US" sz="1400" dirty="0" smtClean="0">
                          <a:latin typeface="Arial" panose="020B0604020202020204" pitchFamily="34" charset="0"/>
                          <a:cs typeface="Arial" panose="020B0604020202020204" pitchFamily="34" charset="0"/>
                        </a:rPr>
                        <a:t>VT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368868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Arial" panose="020B0604020202020204" pitchFamily="34" charset="0"/>
                          <a:cs typeface="Arial" panose="020B0604020202020204" pitchFamily="34" charset="0"/>
                        </a:rPr>
                        <a:t>Ensembling</a:t>
                      </a:r>
                      <a:r>
                        <a:rPr lang="en-US" sz="1400" dirty="0">
                          <a:latin typeface="Arial" panose="020B0604020202020204" pitchFamily="34" charset="0"/>
                          <a:cs typeface="Arial" panose="020B0604020202020204" pitchFamily="34" charset="0"/>
                        </a:rPr>
                        <a:t> techniques, if applicable    </a:t>
                      </a:r>
                    </a:p>
                  </a:txBody>
                  <a:tcPr/>
                </a:tc>
                <a:tc>
                  <a:txBody>
                    <a:bodyPr/>
                    <a:lstStyle/>
                    <a:p>
                      <a:r>
                        <a:rPr lang="en-US" sz="1400" dirty="0" smtClean="0">
                          <a:latin typeface="Arial" panose="020B0604020202020204" pitchFamily="34" charset="0"/>
                          <a:cs typeface="Arial" panose="020B0604020202020204" pitchFamily="34" charset="0"/>
                        </a:rPr>
                        <a:t>VT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78251189"/>
                  </a:ext>
                </a:extLst>
              </a:tr>
              <a:tr h="288345">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Arial" panose="020B0604020202020204" pitchFamily="34" charset="0"/>
                          <a:ea typeface="+mn-ea"/>
                          <a:cs typeface="Arial" panose="020B0604020202020204" pitchFamily="34" charset="0"/>
                        </a:rPr>
                        <a:t>Evaluation</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209860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Metrics of model performance</a:t>
                      </a:r>
                    </a:p>
                  </a:txBody>
                  <a:tcPr/>
                </a:tc>
                <a:tc>
                  <a:txBody>
                    <a:bodyPr/>
                    <a:lstStyle/>
                    <a:p>
                      <a:r>
                        <a:rPr lang="en-US" sz="1400" dirty="0" smtClean="0">
                          <a:latin typeface="Arial" panose="020B0604020202020204" pitchFamily="34" charset="0"/>
                          <a:cs typeface="Arial" panose="020B0604020202020204" pitchFamily="34" charset="0"/>
                        </a:rPr>
                        <a:t>VT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068482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29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Statistical measures of significance and uncertainty (</a:t>
                      </a:r>
                      <a:r>
                        <a:rPr lang="en-US" sz="1400" dirty="0" err="1">
                          <a:latin typeface="Arial" panose="020B0604020202020204" pitchFamily="34" charset="0"/>
                          <a:cs typeface="Arial" panose="020B0604020202020204" pitchFamily="34" charset="0"/>
                        </a:rPr>
                        <a:t>eg</a:t>
                      </a:r>
                      <a:r>
                        <a:rPr lang="en-US" sz="1400" dirty="0">
                          <a:latin typeface="Arial" panose="020B0604020202020204" pitchFamily="34" charset="0"/>
                          <a:cs typeface="Arial" panose="020B0604020202020204" pitchFamily="34" charset="0"/>
                        </a:rPr>
                        <a:t>, confidence intervals) </a:t>
                      </a:r>
                    </a:p>
                  </a:txBody>
                  <a:tcPr/>
                </a:tc>
                <a:tc>
                  <a:txBody>
                    <a:bodyPr/>
                    <a:lstStyle/>
                    <a:p>
                      <a:r>
                        <a:rPr lang="en-US" sz="1400" dirty="0" smtClean="0">
                          <a:latin typeface="Arial" panose="020B0604020202020204" pitchFamily="34" charset="0"/>
                          <a:cs typeface="Arial" panose="020B0604020202020204" pitchFamily="34" charset="0"/>
                        </a:rPr>
                        <a:t>VT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57415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30</a:t>
                      </a:r>
                    </a:p>
                  </a:txBody>
                  <a:tcPr/>
                </a:tc>
                <a:tc>
                  <a:txBody>
                    <a:bodyPr/>
                    <a:lstStyle/>
                    <a:p>
                      <a:r>
                        <a:rPr lang="en-US" sz="1400" dirty="0">
                          <a:latin typeface="Arial" panose="020B0604020202020204" pitchFamily="34" charset="0"/>
                          <a:cs typeface="Arial" panose="020B0604020202020204" pitchFamily="34" charset="0"/>
                        </a:rPr>
                        <a:t>Robustness or sensitivity analysis</a:t>
                      </a:r>
                    </a:p>
                  </a:txBody>
                  <a:tcPr/>
                </a:tc>
                <a:tc>
                  <a:txBody>
                    <a:bodyPr/>
                    <a:lstStyle/>
                    <a:p>
                      <a:r>
                        <a:rPr lang="en-US" sz="1400" dirty="0" smtClean="0">
                          <a:latin typeface="Arial" panose="020B0604020202020204" pitchFamily="34" charset="0"/>
                          <a:cs typeface="Arial" panose="020B0604020202020204" pitchFamily="34" charset="0"/>
                        </a:rPr>
                        <a:t>VT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728801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31</a:t>
                      </a:r>
                    </a:p>
                  </a:txBody>
                  <a:tcPr/>
                </a:tc>
                <a:tc>
                  <a:txBody>
                    <a:bodyPr/>
                    <a:lstStyle/>
                    <a:p>
                      <a:r>
                        <a:rPr lang="en-US" sz="1400" dirty="0">
                          <a:latin typeface="Arial" panose="020B0604020202020204" pitchFamily="34" charset="0"/>
                          <a:cs typeface="Arial" panose="020B0604020202020204" pitchFamily="34" charset="0"/>
                        </a:rPr>
                        <a:t>Methods for </a:t>
                      </a:r>
                      <a:r>
                        <a:rPr lang="en-US" sz="1400" dirty="0" err="1">
                          <a:latin typeface="Arial" panose="020B0604020202020204" pitchFamily="34" charset="0"/>
                          <a:cs typeface="Arial" panose="020B0604020202020204" pitchFamily="34" charset="0"/>
                        </a:rPr>
                        <a:t>explainability</a:t>
                      </a:r>
                      <a:r>
                        <a:rPr lang="en-US" sz="1400" dirty="0">
                          <a:latin typeface="Arial" panose="020B0604020202020204" pitchFamily="34" charset="0"/>
                          <a:cs typeface="Arial" panose="020B0604020202020204" pitchFamily="34" charset="0"/>
                        </a:rPr>
                        <a:t> or interpretability (</a:t>
                      </a:r>
                      <a:r>
                        <a:rPr lang="en-US" sz="1400" dirty="0" err="1">
                          <a:latin typeface="Arial" panose="020B0604020202020204" pitchFamily="34" charset="0"/>
                          <a:cs typeface="Arial" panose="020B0604020202020204" pitchFamily="34" charset="0"/>
                        </a:rPr>
                        <a:t>eg</a:t>
                      </a:r>
                      <a:r>
                        <a:rPr lang="en-US" sz="1400" dirty="0">
                          <a:latin typeface="Arial" panose="020B0604020202020204" pitchFamily="34" charset="0"/>
                          <a:cs typeface="Arial" panose="020B0604020202020204" pitchFamily="34" charset="0"/>
                        </a:rPr>
                        <a:t>, saliency maps) and how they were validated</a:t>
                      </a:r>
                    </a:p>
                  </a:txBody>
                  <a:tcPr/>
                </a:tc>
                <a:tc>
                  <a:txBody>
                    <a:bodyPr/>
                    <a:lstStyle/>
                    <a:p>
                      <a:r>
                        <a:rPr lang="en-US" sz="1400" dirty="0" smtClean="0">
                          <a:latin typeface="Arial" panose="020B0604020202020204" pitchFamily="34" charset="0"/>
                          <a:cs typeface="Arial" panose="020B0604020202020204" pitchFamily="34" charset="0"/>
                        </a:rPr>
                        <a:t>VT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812169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Validation or testing on external data</a:t>
                      </a:r>
                    </a:p>
                  </a:txBody>
                  <a:tcPr/>
                </a:tc>
                <a:tc>
                  <a:txBody>
                    <a:bodyPr/>
                    <a:lstStyle/>
                    <a:p>
                      <a:r>
                        <a:rPr lang="en-US" sz="1400" dirty="0" err="1" smtClean="0">
                          <a:latin typeface="Arial" panose="020B0604020202020204" pitchFamily="34" charset="0"/>
                          <a:cs typeface="Arial" panose="020B0604020202020204" pitchFamily="34" charset="0"/>
                        </a:rPr>
                        <a:t>Medimaze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60481981"/>
                  </a:ext>
                </a:extLst>
              </a:tr>
              <a:tr h="29939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Arial" panose="020B0604020202020204" pitchFamily="34" charset="0"/>
                          <a:cs typeface="Arial" panose="020B0604020202020204" pitchFamily="34" charset="0"/>
                        </a:rPr>
                        <a:t>RESULTS</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RESULTS</a:t>
                      </a:r>
                      <a:endParaRPr lang="en-US" sz="1400" dirty="0">
                        <a:latin typeface="Arial" panose="020B0604020202020204" pitchFamily="34" charset="0"/>
                        <a:cs typeface="Arial" panose="020B0604020202020204" pitchFamily="34" charset="0"/>
                      </a:endParaRPr>
                    </a:p>
                  </a:txBody>
                  <a:tcPr/>
                </a:tc>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88212963"/>
                  </a:ext>
                </a:extLst>
              </a:tr>
              <a:tr h="260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Arial" panose="020B0604020202020204" pitchFamily="34" charset="0"/>
                          <a:cs typeface="Arial" panose="020B0604020202020204" pitchFamily="34" charset="0"/>
                        </a:rPr>
                        <a:t>Data</a:t>
                      </a:r>
                    </a:p>
                  </a:txBody>
                  <a:tcPr/>
                </a:tc>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423076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Flow of participants or cases, using a diagram to indicate inclusion and exclusion</a:t>
                      </a:r>
                    </a:p>
                  </a:txBody>
                  <a:tcPr/>
                </a:tc>
                <a:tc>
                  <a:txBody>
                    <a:bodyPr/>
                    <a:lstStyle/>
                    <a:p>
                      <a:r>
                        <a:rPr lang="en-US" sz="1800" kern="1200" dirty="0" err="1" smtClean="0">
                          <a:solidFill>
                            <a:schemeClr val="dk1"/>
                          </a:solidFill>
                          <a:effectLst/>
                          <a:latin typeface="+mn-lt"/>
                          <a:ea typeface="+mn-ea"/>
                          <a:cs typeface="+mn-cs"/>
                        </a:rPr>
                        <a:t>Medimaze</a:t>
                      </a:r>
                      <a:r>
                        <a:rPr lang="en-US" sz="1800" kern="1200" dirty="0" smtClean="0">
                          <a:solidFill>
                            <a:schemeClr val="dk1"/>
                          </a:solidFill>
                          <a:effectLst/>
                          <a:latin typeface="+mn-lt"/>
                          <a:ea typeface="+mn-ea"/>
                          <a:cs typeface="+mn-cs"/>
                        </a:rPr>
                        <a: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7828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Demographic and clinical characteristics of cases in each partition    </a:t>
                      </a:r>
                    </a:p>
                  </a:txBody>
                  <a:tcPr/>
                </a:tc>
                <a:tc>
                  <a:txBody>
                    <a:bodyPr/>
                    <a:lstStyle/>
                    <a:p>
                      <a:r>
                        <a:rPr lang="en-US" sz="1800" kern="1200" dirty="0" err="1" smtClean="0">
                          <a:solidFill>
                            <a:schemeClr val="dk1"/>
                          </a:solidFill>
                          <a:effectLst/>
                          <a:latin typeface="+mn-lt"/>
                          <a:ea typeface="+mn-ea"/>
                          <a:cs typeface="+mn-cs"/>
                        </a:rPr>
                        <a:t>Medimaze</a:t>
                      </a:r>
                      <a:r>
                        <a:rPr lang="en-US" sz="1800" kern="1200" dirty="0" smtClean="0">
                          <a:solidFill>
                            <a:schemeClr val="dk1"/>
                          </a:solidFill>
                          <a:effectLst/>
                          <a:latin typeface="+mn-lt"/>
                          <a:ea typeface="+mn-ea"/>
                          <a:cs typeface="+mn-cs"/>
                        </a:rPr>
                        <a: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934655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latin typeface="Arial" panose="020B0604020202020204" pitchFamily="34" charset="0"/>
                          <a:cs typeface="Arial" panose="020B0604020202020204" pitchFamily="34" charset="0"/>
                        </a:rPr>
                        <a:t>Model performance</a:t>
                      </a:r>
                    </a:p>
                  </a:txBody>
                  <a:tcPr/>
                </a:tc>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564146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35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Performance metrics for optimal model(s) on all data partitions</a:t>
                      </a:r>
                    </a:p>
                  </a:txBody>
                  <a:tcPr/>
                </a:tc>
                <a:tc>
                  <a:txBody>
                    <a:bodyPr/>
                    <a:lstStyle/>
                    <a:p>
                      <a:r>
                        <a:rPr lang="en-US" sz="1800" kern="1200" dirty="0" err="1" smtClean="0">
                          <a:solidFill>
                            <a:schemeClr val="dk1"/>
                          </a:solidFill>
                          <a:effectLst/>
                          <a:latin typeface="+mn-lt"/>
                          <a:ea typeface="+mn-ea"/>
                          <a:cs typeface="+mn-cs"/>
                        </a:rPr>
                        <a:t>Medimaze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319822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36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Estimates of diagnostic accuracy and their precision (such as 95% confidence intervals)</a:t>
                      </a:r>
                    </a:p>
                  </a:txBody>
                  <a:tcPr/>
                </a:tc>
                <a:tc>
                  <a:txBody>
                    <a:bodyPr/>
                    <a:lstStyle/>
                    <a:p>
                      <a:r>
                        <a:rPr lang="en-US" sz="1800" kern="1200" dirty="0" err="1" smtClean="0">
                          <a:solidFill>
                            <a:schemeClr val="dk1"/>
                          </a:solidFill>
                          <a:effectLst/>
                          <a:latin typeface="+mn-lt"/>
                          <a:ea typeface="+mn-ea"/>
                          <a:cs typeface="+mn-cs"/>
                        </a:rPr>
                        <a:t>Medimaze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75927905"/>
                  </a:ext>
                </a:extLst>
              </a:tr>
            </a:tbl>
          </a:graphicData>
        </a:graphic>
      </p:graphicFrame>
    </p:spTree>
    <p:extLst>
      <p:ext uri="{BB962C8B-B14F-4D97-AF65-F5344CB8AC3E}">
        <p14:creationId xmlns:p14="http://schemas.microsoft.com/office/powerpoint/2010/main" val="3838654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87C86A6-4FF5-8A29-CD2D-80072043979C}"/>
              </a:ext>
            </a:extLst>
          </p:cNvPr>
          <p:cNvGraphicFramePr>
            <a:graphicFrameLocks noGrp="1"/>
          </p:cNvGraphicFramePr>
          <p:nvPr>
            <p:extLst>
              <p:ext uri="{D42A27DB-BD31-4B8C-83A1-F6EECF244321}">
                <p14:modId xmlns:p14="http://schemas.microsoft.com/office/powerpoint/2010/main" val="3862390114"/>
              </p:ext>
            </p:extLst>
          </p:nvPr>
        </p:nvGraphicFramePr>
        <p:xfrm>
          <a:off x="195308" y="107106"/>
          <a:ext cx="11434440" cy="3855720"/>
        </p:xfrm>
        <a:graphic>
          <a:graphicData uri="http://schemas.openxmlformats.org/drawingml/2006/table">
            <a:tbl>
              <a:tblPr firstRow="1" bandRow="1">
                <a:tableStyleId>{5C22544A-7EE6-4342-B048-85BDC9FD1C3A}</a:tableStyleId>
              </a:tblPr>
              <a:tblGrid>
                <a:gridCol w="390618">
                  <a:extLst>
                    <a:ext uri="{9D8B030D-6E8A-4147-A177-3AD203B41FA5}">
                      <a16:colId xmlns:a16="http://schemas.microsoft.com/office/drawing/2014/main" val="3165163708"/>
                    </a:ext>
                  </a:extLst>
                </a:gridCol>
                <a:gridCol w="7232342">
                  <a:extLst>
                    <a:ext uri="{9D8B030D-6E8A-4147-A177-3AD203B41FA5}">
                      <a16:colId xmlns:a16="http://schemas.microsoft.com/office/drawing/2014/main" val="3142046385"/>
                    </a:ext>
                  </a:extLst>
                </a:gridCol>
                <a:gridCol w="3811480">
                  <a:extLst>
                    <a:ext uri="{9D8B030D-6E8A-4147-A177-3AD203B41FA5}">
                      <a16:colId xmlns:a16="http://schemas.microsoft.com/office/drawing/2014/main" val="3459418029"/>
                    </a:ext>
                  </a:extLst>
                </a:gridCol>
              </a:tblGrid>
              <a:tr h="370840">
                <a:tc gridSpan="2">
                  <a:txBody>
                    <a:bodyPr/>
                    <a:lstStyle/>
                    <a:p>
                      <a:endParaRPr lang="en-US" sz="1400" dirty="0">
                        <a:latin typeface="Arial" panose="020B0604020202020204" pitchFamily="34" charset="0"/>
                        <a:cs typeface="Arial" panose="020B0604020202020204" pitchFamily="34" charset="0"/>
                      </a:endParaRPr>
                    </a:p>
                  </a:txBody>
                  <a:tcPr/>
                </a:tc>
                <a:tc hMerge="1">
                  <a:txBody>
                    <a:bodyPr/>
                    <a:lstStyle/>
                    <a:p>
                      <a:endParaRPr lang="en-US" dirty="0"/>
                    </a:p>
                  </a:txBody>
                  <a:tcPr/>
                </a:tc>
                <a:tc>
                  <a:txBody>
                    <a:bodyPr/>
                    <a:lstStyle/>
                    <a:p>
                      <a:endParaRPr lang="en-US" sz="1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847554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37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Arial" panose="020B0604020202020204" pitchFamily="34" charset="0"/>
                          <a:ea typeface="+mn-ea"/>
                          <a:cs typeface="Arial" panose="020B0604020202020204" pitchFamily="34" charset="0"/>
                        </a:rPr>
                        <a:t>Failure analysis of incorrectly classified cases</a:t>
                      </a:r>
                    </a:p>
                  </a:txBody>
                  <a:tcPr/>
                </a:tc>
                <a:tc>
                  <a:txBody>
                    <a:bodyPr/>
                    <a:lstStyle/>
                    <a:p>
                      <a:r>
                        <a:rPr lang="en-US" sz="1800" kern="1200" dirty="0" err="1" smtClean="0">
                          <a:solidFill>
                            <a:schemeClr val="dk1"/>
                          </a:solidFill>
                          <a:effectLst/>
                          <a:latin typeface="+mn-lt"/>
                          <a:ea typeface="+mn-ea"/>
                          <a:cs typeface="+mn-cs"/>
                        </a:rPr>
                        <a:t>Medimaze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66189010"/>
                  </a:ext>
                </a:extLst>
              </a:tr>
              <a:tr h="370840">
                <a:tc gridSpan="2">
                  <a:txBody>
                    <a:bodyPr/>
                    <a:lstStyle/>
                    <a:p>
                      <a:r>
                        <a:rPr lang="en-US" sz="1400" b="1" dirty="0">
                          <a:latin typeface="Arial" panose="020B0604020202020204" pitchFamily="34" charset="0"/>
                          <a:cs typeface="Arial" panose="020B0604020202020204" pitchFamily="34" charset="0"/>
                        </a:rPr>
                        <a:t>DISCUSSION</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Method of selecting the final model</a:t>
                      </a:r>
                    </a:p>
                  </a:txBody>
                  <a:tcPr/>
                </a:tc>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368868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Study limitations, including potential bias, statistical uncertainty, and </a:t>
                      </a:r>
                      <a:r>
                        <a:rPr lang="en-US" sz="1400" dirty="0" err="1">
                          <a:latin typeface="Arial" panose="020B0604020202020204" pitchFamily="34" charset="0"/>
                          <a:cs typeface="Arial" panose="020B0604020202020204" pitchFamily="34" charset="0"/>
                        </a:rPr>
                        <a:t>generalizabi</a:t>
                      </a:r>
                      <a:endParaRPr lang="en-US" sz="1400" dirty="0">
                        <a:latin typeface="Arial" panose="020B0604020202020204" pitchFamily="34" charset="0"/>
                        <a:cs typeface="Arial" panose="020B0604020202020204" pitchFamily="34" charset="0"/>
                      </a:endParaRPr>
                    </a:p>
                  </a:txBody>
                  <a:tcPr/>
                </a:tc>
                <a:tc>
                  <a:txBody>
                    <a:bodyPr/>
                    <a:lstStyle/>
                    <a:p>
                      <a:r>
                        <a:rPr lang="en-US" sz="1800" kern="1200" dirty="0" err="1" smtClean="0">
                          <a:solidFill>
                            <a:schemeClr val="dk1"/>
                          </a:solidFill>
                          <a:effectLst/>
                          <a:latin typeface="+mn-lt"/>
                          <a:ea typeface="+mn-ea"/>
                          <a:cs typeface="+mn-cs"/>
                        </a:rPr>
                        <a:t>Medimaze</a:t>
                      </a:r>
                      <a:r>
                        <a:rPr lang="en-US" sz="1800" kern="1200" dirty="0" smtClean="0">
                          <a:solidFill>
                            <a:schemeClr val="dk1"/>
                          </a:solidFill>
                          <a:effectLst/>
                          <a:latin typeface="+mn-lt"/>
                          <a:ea typeface="+mn-ea"/>
                          <a:cs typeface="+mn-cs"/>
                        </a:rPr>
                        <a:t> &amp; VT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782511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39</a:t>
                      </a:r>
                    </a:p>
                  </a:txBody>
                  <a:tcPr/>
                </a:tc>
                <a:tc>
                  <a:txBody>
                    <a:bodyPr/>
                    <a:lstStyle/>
                    <a:p>
                      <a:r>
                        <a:rPr lang="en-US" sz="1400" dirty="0">
                          <a:latin typeface="Arial" panose="020B0604020202020204" pitchFamily="34" charset="0"/>
                          <a:cs typeface="Arial" panose="020B0604020202020204" pitchFamily="34" charset="0"/>
                        </a:rPr>
                        <a:t>Implications for practice, including the intended use and/or clinical role</a:t>
                      </a:r>
                    </a:p>
                  </a:txBody>
                  <a:tcPr/>
                </a:tc>
                <a:tc>
                  <a:txBody>
                    <a:bodyPr/>
                    <a:lstStyle/>
                    <a:p>
                      <a:r>
                        <a:rPr lang="en-US" sz="1800" kern="1200" dirty="0" err="1" smtClean="0">
                          <a:solidFill>
                            <a:schemeClr val="dk1"/>
                          </a:solidFill>
                          <a:effectLst/>
                          <a:latin typeface="+mn-lt"/>
                          <a:ea typeface="+mn-ea"/>
                          <a:cs typeface="+mn-cs"/>
                        </a:rPr>
                        <a:t>Medimaze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06848287"/>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Arial" panose="020B0604020202020204" pitchFamily="34" charset="0"/>
                          <a:ea typeface="+mn-ea"/>
                          <a:cs typeface="Arial" panose="020B0604020202020204" pitchFamily="34" charset="0"/>
                        </a:rPr>
                        <a:t>EVALUATION</a:t>
                      </a:r>
                      <a:endParaRPr lang="en-US" sz="1400" dirty="0">
                        <a:latin typeface="Arial" panose="020B0604020202020204" pitchFamily="34" charset="0"/>
                        <a:cs typeface="Arial" panose="020B0604020202020204" pitchFamily="34" charset="0"/>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Arial" panose="020B0604020202020204" pitchFamily="34" charset="0"/>
                        <a:cs typeface="Arial" panose="020B0604020202020204" pitchFamily="34" charset="0"/>
                      </a:endParaRPr>
                    </a:p>
                  </a:txBody>
                  <a:tcPr/>
                </a:tc>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014239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Statistical measures of significance and uncertainty (</a:t>
                      </a:r>
                      <a:r>
                        <a:rPr lang="en-US" sz="1400" dirty="0" err="1">
                          <a:latin typeface="Arial" panose="020B0604020202020204" pitchFamily="34" charset="0"/>
                          <a:cs typeface="Arial" panose="020B0604020202020204" pitchFamily="34" charset="0"/>
                        </a:rPr>
                        <a:t>eg</a:t>
                      </a:r>
                      <a:r>
                        <a:rPr lang="en-US" sz="1400" dirty="0">
                          <a:latin typeface="Arial" panose="020B0604020202020204" pitchFamily="34" charset="0"/>
                          <a:cs typeface="Arial" panose="020B0604020202020204" pitchFamily="34" charset="0"/>
                        </a:rPr>
                        <a:t>, confidence intervals) </a:t>
                      </a:r>
                    </a:p>
                  </a:txBody>
                  <a:tcPr/>
                </a:tc>
                <a:tc>
                  <a:txBody>
                    <a:bodyPr/>
                    <a:lstStyle/>
                    <a:p>
                      <a:r>
                        <a:rPr lang="en-US" sz="1800" kern="1200" dirty="0" err="1" smtClean="0">
                          <a:solidFill>
                            <a:schemeClr val="dk1"/>
                          </a:solidFill>
                          <a:effectLst/>
                          <a:latin typeface="+mn-lt"/>
                          <a:ea typeface="+mn-ea"/>
                          <a:cs typeface="+mn-cs"/>
                        </a:rPr>
                        <a:t>Medimaze</a:t>
                      </a:r>
                      <a:r>
                        <a:rPr lang="en-US" sz="1800" kern="1200" dirty="0" smtClean="0">
                          <a:solidFill>
                            <a:schemeClr val="dk1"/>
                          </a:solidFill>
                          <a:effectLst/>
                          <a:latin typeface="+mn-lt"/>
                          <a:ea typeface="+mn-ea"/>
                          <a:cs typeface="+mn-cs"/>
                        </a:rPr>
                        <a:t> &amp; VT</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5741535"/>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dk1"/>
                          </a:solidFill>
                          <a:latin typeface="Arial" panose="020B0604020202020204" pitchFamily="34" charset="0"/>
                          <a:ea typeface="+mn-ea"/>
                          <a:cs typeface="Arial" panose="020B0604020202020204" pitchFamily="34" charset="0"/>
                        </a:rPr>
                        <a:t>OTHER  INFORMATION</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OTHER  INFORMATION</a:t>
                      </a:r>
                    </a:p>
                    <a:p>
                      <a:endParaRPr lang="en-US" sz="1400" dirty="0">
                        <a:latin typeface="Arial" panose="020B0604020202020204" pitchFamily="34" charset="0"/>
                        <a:cs typeface="Arial" panose="020B0604020202020204" pitchFamily="34" charset="0"/>
                      </a:endParaRPr>
                    </a:p>
                  </a:txBody>
                  <a:tcPr/>
                </a:tc>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728801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41</a:t>
                      </a:r>
                    </a:p>
                  </a:txBody>
                  <a:tcPr/>
                </a:tc>
                <a:tc>
                  <a:txBody>
                    <a:bodyPr/>
                    <a:lstStyle/>
                    <a:p>
                      <a:r>
                        <a:rPr lang="en-US" sz="1400" dirty="0">
                          <a:latin typeface="Arial" panose="020B0604020202020204" pitchFamily="34" charset="0"/>
                          <a:cs typeface="Arial" panose="020B0604020202020204" pitchFamily="34" charset="0"/>
                        </a:rPr>
                        <a:t>Registration number and name of registry</a:t>
                      </a:r>
                    </a:p>
                    <a:p>
                      <a:r>
                        <a:rPr lang="en-US" sz="1400" dirty="0">
                          <a:latin typeface="Arial" panose="020B0604020202020204" pitchFamily="34" charset="0"/>
                          <a:cs typeface="Arial" panose="020B0604020202020204" pitchFamily="34" charset="0"/>
                        </a:rPr>
                        <a:t>Where the full study protocol can be accessed</a:t>
                      </a:r>
                    </a:p>
                  </a:txBody>
                  <a:tcPr/>
                </a:tc>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812169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Sources of funding and other support; role of funders</a:t>
                      </a:r>
                    </a:p>
                  </a:txBody>
                  <a:tcPr/>
                </a:tc>
                <a:tc>
                  <a:txBody>
                    <a:bodyPr/>
                    <a:lstStyle/>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60481981"/>
                  </a:ext>
                </a:extLst>
              </a:tr>
            </a:tbl>
          </a:graphicData>
        </a:graphic>
      </p:graphicFrame>
    </p:spTree>
    <p:extLst>
      <p:ext uri="{BB962C8B-B14F-4D97-AF65-F5344CB8AC3E}">
        <p14:creationId xmlns:p14="http://schemas.microsoft.com/office/powerpoint/2010/main" val="3780046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BE830-4EEA-2B7A-F0BC-C3778FCD569B}"/>
              </a:ext>
            </a:extLst>
          </p:cNvPr>
          <p:cNvSpPr txBox="1"/>
          <p:nvPr/>
        </p:nvSpPr>
        <p:spPr>
          <a:xfrm>
            <a:off x="266330" y="62145"/>
            <a:ext cx="11407806" cy="4832092"/>
          </a:xfrm>
          <a:prstGeom prst="rect">
            <a:avLst/>
          </a:prstGeom>
          <a:noFill/>
        </p:spPr>
        <p:txBody>
          <a:bodyPr wrap="square">
            <a:spAutoFit/>
          </a:bodyPr>
          <a:lstStyle/>
          <a:p>
            <a:pPr algn="l"/>
            <a:r>
              <a:rPr lang="en-US" sz="1600" b="1" i="0" u="none" strike="noStrike" baseline="0" dirty="0">
                <a:latin typeface="Arial" panose="020B0604020202020204" pitchFamily="34" charset="0"/>
                <a:cs typeface="Arial" panose="020B0604020202020204" pitchFamily="34" charset="0"/>
              </a:rPr>
              <a:t>Manuscript Title and Abstract</a:t>
            </a:r>
          </a:p>
          <a:p>
            <a:pPr algn="l"/>
            <a:endParaRPr lang="en-US" sz="1400" b="1" i="0" u="none" strike="noStrike" baseline="0" dirty="0">
              <a:latin typeface="Arial" panose="020B0604020202020204" pitchFamily="34" charset="0"/>
              <a:cs typeface="Arial" panose="020B0604020202020204" pitchFamily="34" charset="0"/>
            </a:endParaRPr>
          </a:p>
          <a:p>
            <a:pPr algn="l"/>
            <a:r>
              <a:rPr lang="en-US" sz="1400" b="1" i="1" u="none" strike="noStrike" baseline="0" dirty="0">
                <a:latin typeface="Arial" panose="020B0604020202020204" pitchFamily="34" charset="0"/>
                <a:cs typeface="Arial" panose="020B0604020202020204" pitchFamily="34" charset="0"/>
              </a:rPr>
              <a:t>Item 1</a:t>
            </a:r>
            <a:r>
              <a:rPr lang="en-US" sz="1400" b="1" i="0" u="none" strike="noStrike" baseline="0" dirty="0">
                <a:latin typeface="Arial" panose="020B0604020202020204" pitchFamily="34" charset="0"/>
                <a:cs typeface="Arial" panose="020B0604020202020204" pitchFamily="34" charset="0"/>
              </a:rPr>
              <a:t>. </a:t>
            </a:r>
            <a:r>
              <a:rPr lang="en-US" sz="1400" b="0" i="0" u="none" strike="noStrike" baseline="0" dirty="0">
                <a:latin typeface="Arial" panose="020B0604020202020204" pitchFamily="34" charset="0"/>
                <a:cs typeface="Arial" panose="020B0604020202020204" pitchFamily="34" charset="0"/>
              </a:rPr>
              <a:t>Indicate the use of the AI techniques—such as “deep learning” or “random forests”—in the article’s title</a:t>
            </a:r>
          </a:p>
          <a:p>
            <a:pPr algn="l"/>
            <a:r>
              <a:rPr lang="en-US" sz="1400" b="0" i="0" u="none" strike="noStrike" baseline="0" dirty="0">
                <a:latin typeface="Arial" panose="020B0604020202020204" pitchFamily="34" charset="0"/>
                <a:cs typeface="Arial" panose="020B0604020202020204" pitchFamily="34" charset="0"/>
              </a:rPr>
              <a:t>and/or abstract; use judgment regarding the level of specificity.</a:t>
            </a:r>
          </a:p>
          <a:p>
            <a:pPr algn="l"/>
            <a:endParaRPr lang="en-US" sz="1400" b="0" i="0" u="none" strike="noStrike" baseline="0" dirty="0">
              <a:latin typeface="Arial" panose="020B0604020202020204" pitchFamily="34" charset="0"/>
              <a:cs typeface="Arial" panose="020B0604020202020204" pitchFamily="34" charset="0"/>
            </a:endParaRPr>
          </a:p>
          <a:p>
            <a:pPr algn="l"/>
            <a:r>
              <a:rPr lang="en-US" sz="1400" b="1" i="1" u="none" strike="noStrike" baseline="0" dirty="0">
                <a:latin typeface="Arial" panose="020B0604020202020204" pitchFamily="34" charset="0"/>
                <a:cs typeface="Arial" panose="020B0604020202020204" pitchFamily="34" charset="0"/>
              </a:rPr>
              <a:t>Item 2. </a:t>
            </a:r>
            <a:r>
              <a:rPr lang="en-US" sz="1400" b="0" i="0" u="none" strike="noStrike" baseline="0" dirty="0">
                <a:latin typeface="Arial" panose="020B0604020202020204" pitchFamily="34" charset="0"/>
                <a:cs typeface="Arial" panose="020B0604020202020204" pitchFamily="34" charset="0"/>
              </a:rPr>
              <a:t>The abstract should present a structured summary of the study’s design, methods, results, and conclusions; it should be understandable without reading the entire manuscript. Provide an overview of the study population (number of patients or examinations, number of images, age and sex distribution). Indicate if the study is </a:t>
            </a:r>
            <a:r>
              <a:rPr lang="en-US" sz="1400" dirty="0">
                <a:latin typeface="Arial" panose="020B0604020202020204" pitchFamily="34" charset="0"/>
                <a:cs typeface="Arial" panose="020B0604020202020204" pitchFamily="34" charset="0"/>
              </a:rPr>
              <a:t>prospective or retrospective, and summarize the statistical</a:t>
            </a:r>
          </a:p>
          <a:p>
            <a:r>
              <a:rPr lang="en-US" sz="1400" dirty="0">
                <a:latin typeface="Arial" panose="020B0604020202020204" pitchFamily="34" charset="0"/>
                <a:cs typeface="Arial" panose="020B0604020202020204" pitchFamily="34" charset="0"/>
              </a:rPr>
              <a:t>analysis that was performed. When presenting the results, be sure to include P values for any comparisons. Indicate whether the software, data, and/or resulting model are available publicly</a:t>
            </a:r>
          </a:p>
          <a:p>
            <a:pPr algn="l"/>
            <a:endParaRPr lang="en-US" sz="1400" dirty="0">
              <a:latin typeface="Arial" panose="020B0604020202020204" pitchFamily="34" charset="0"/>
              <a:cs typeface="Arial" panose="020B0604020202020204" pitchFamily="34" charset="0"/>
            </a:endParaRPr>
          </a:p>
          <a:p>
            <a:pPr algn="l"/>
            <a:r>
              <a:rPr lang="en-US" sz="1400" b="1" dirty="0">
                <a:latin typeface="Arial" panose="020B0604020202020204" pitchFamily="34" charset="0"/>
                <a:cs typeface="Arial" panose="020B0604020202020204" pitchFamily="34" charset="0"/>
              </a:rPr>
              <a:t>The Introduction</a:t>
            </a:r>
          </a:p>
          <a:p>
            <a:pPr algn="l"/>
            <a:r>
              <a:rPr lang="en-US" sz="1400" b="1" dirty="0">
                <a:latin typeface="Arial" panose="020B0604020202020204" pitchFamily="34" charset="0"/>
                <a:cs typeface="Arial" panose="020B0604020202020204" pitchFamily="34" charset="0"/>
              </a:rPr>
              <a:t>Item 3. </a:t>
            </a:r>
            <a:r>
              <a:rPr lang="en-US" sz="1400" dirty="0">
                <a:latin typeface="Arial" panose="020B0604020202020204" pitchFamily="34" charset="0"/>
                <a:cs typeface="Arial" panose="020B0604020202020204" pitchFamily="34" charset="0"/>
              </a:rPr>
              <a:t>Address an important clinical, scientific, or operational issue. Describe the study’s rationale, goals, and anticipated impact. Summarize related literature and highlight how the investigation builds upon and differs from that work. Guide readers to understand the context</a:t>
            </a:r>
          </a:p>
          <a:p>
            <a:pPr algn="l"/>
            <a:r>
              <a:rPr lang="en-US" sz="1400" dirty="0">
                <a:latin typeface="Arial" panose="020B0604020202020204" pitchFamily="34" charset="0"/>
                <a:cs typeface="Arial" panose="020B0604020202020204" pitchFamily="34" charset="0"/>
              </a:rPr>
              <a:t>for the study, the underlying science, the assumptions underlying the methodology, and the nuances of the study.</a:t>
            </a:r>
          </a:p>
          <a:p>
            <a:pPr algn="l"/>
            <a:endParaRPr lang="en-US" sz="1400" dirty="0">
              <a:latin typeface="Arial" panose="020B0604020202020204" pitchFamily="34" charset="0"/>
              <a:cs typeface="Arial" panose="020B0604020202020204" pitchFamily="34" charset="0"/>
            </a:endParaRPr>
          </a:p>
          <a:p>
            <a:pPr algn="l"/>
            <a:r>
              <a:rPr lang="en-US" sz="1400" b="1" dirty="0">
                <a:latin typeface="Arial" panose="020B0604020202020204" pitchFamily="34" charset="0"/>
                <a:cs typeface="Arial" panose="020B0604020202020204" pitchFamily="34" charset="0"/>
              </a:rPr>
              <a:t>Item 4. </a:t>
            </a:r>
            <a:r>
              <a:rPr lang="en-US" sz="1400" dirty="0">
                <a:latin typeface="Arial" panose="020B0604020202020204" pitchFamily="34" charset="0"/>
                <a:cs typeface="Arial" panose="020B0604020202020204" pitchFamily="34" charset="0"/>
              </a:rPr>
              <a:t>Define clearly the clinical or scientific question to be answered; avoid vague statements or descriptions of a process. Limit the chance of post hoc data dredging by specifying the study’s hypothesis a priori. Identify a compelling problem to address. The study’s objectives and hypothesis will guide sample size calculations and whether the hypothesis will be supported or not.</a:t>
            </a:r>
          </a:p>
          <a:p>
            <a:pPr algn="l"/>
            <a:endParaRPr lang="en-US" sz="1400" dirty="0">
              <a:latin typeface="Arial" panose="020B0604020202020204" pitchFamily="34" charset="0"/>
              <a:cs typeface="Arial" panose="020B0604020202020204" pitchFamily="34" charset="0"/>
            </a:endParaRPr>
          </a:p>
          <a:p>
            <a:pPr algn="l"/>
            <a:endParaRPr lang="en-US" sz="1400" dirty="0">
              <a:latin typeface="Arial" panose="020B0604020202020204" pitchFamily="34" charset="0"/>
              <a:cs typeface="Arial" panose="020B0604020202020204" pitchFamily="34" charset="0"/>
            </a:endParaRPr>
          </a:p>
          <a:p>
            <a:pPr algn="l"/>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7015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57FA59-95AC-A626-8F1A-D38AAF28F07E}"/>
              </a:ext>
            </a:extLst>
          </p:cNvPr>
          <p:cNvSpPr txBox="1"/>
          <p:nvPr/>
        </p:nvSpPr>
        <p:spPr>
          <a:xfrm>
            <a:off x="449802" y="0"/>
            <a:ext cx="11292396" cy="6340197"/>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The Methods Section</a:t>
            </a:r>
          </a:p>
          <a:p>
            <a:endParaRPr lang="en-US" sz="1600" b="1"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Describe the study’s methodology in a sufficiently clear and complete manner to enable readers to reproduce the steps described. If a thorough description exceeds the journal’s word limits, summarize the work in the Methods section and provide full details in a supplement.</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Study Design</a:t>
            </a:r>
          </a:p>
          <a:p>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Item 5. </a:t>
            </a:r>
            <a:r>
              <a:rPr lang="en-US" sz="1400" dirty="0">
                <a:latin typeface="Arial" panose="020B0604020202020204" pitchFamily="34" charset="0"/>
                <a:cs typeface="Arial" panose="020B0604020202020204" pitchFamily="34" charset="0"/>
              </a:rPr>
              <a:t>Indicate if the study is retrospective or prospective. Evaluate predictive models in a prospective setting,</a:t>
            </a:r>
          </a:p>
          <a:p>
            <a:r>
              <a:rPr lang="en-US" sz="1400" dirty="0">
                <a:latin typeface="Arial" panose="020B0604020202020204" pitchFamily="34" charset="0"/>
                <a:cs typeface="Arial" panose="020B0604020202020204" pitchFamily="34" charset="0"/>
              </a:rPr>
              <a:t>if possible.</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Item 6. </a:t>
            </a:r>
            <a:r>
              <a:rPr lang="en-US" sz="1400" dirty="0">
                <a:latin typeface="Arial" panose="020B0604020202020204" pitchFamily="34" charset="0"/>
                <a:cs typeface="Arial" panose="020B0604020202020204" pitchFamily="34" charset="0"/>
              </a:rPr>
              <a:t>Define the study’s goal, such as model creation, exploratory study, feasibility study, or noninferiority trial.</a:t>
            </a:r>
          </a:p>
          <a:p>
            <a:r>
              <a:rPr lang="en-US" sz="1400" dirty="0">
                <a:latin typeface="Arial" panose="020B0604020202020204" pitchFamily="34" charset="0"/>
                <a:cs typeface="Arial" panose="020B0604020202020204" pitchFamily="34" charset="0"/>
              </a:rPr>
              <a:t>For classification systems, state the intended use, such as diagnosis, screening, staging, monitoring, surveillance, prediction, or prognosis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Indicate the proposed role of the AI algorithm relative to other approaches, such as triage, replacement, or add-on (2). Describe the type of predictive modeling to be performed, the target of predictions, and how it will solve the clinical or scientific question.</a:t>
            </a:r>
          </a:p>
          <a:p>
            <a:pPr algn="l"/>
            <a:endParaRPr lang="en-US" sz="1400" b="1" i="0" u="none" strike="noStrike" baseline="0" dirty="0">
              <a:latin typeface="FuturaPT-Medium"/>
            </a:endParaRPr>
          </a:p>
          <a:p>
            <a:pPr algn="l"/>
            <a:r>
              <a:rPr lang="en-US" sz="1400" b="1" i="0" u="none" strike="noStrike" baseline="0" dirty="0">
                <a:latin typeface="FuturaPT-Medium"/>
              </a:rPr>
              <a:t>Data</a:t>
            </a:r>
          </a:p>
          <a:p>
            <a:pPr algn="l"/>
            <a:endParaRPr lang="en-US" sz="1400" b="1" i="0" u="none" strike="noStrike" baseline="0" dirty="0">
              <a:latin typeface="FuturaPT-Medium"/>
            </a:endParaRPr>
          </a:p>
          <a:p>
            <a:pPr algn="l"/>
            <a:r>
              <a:rPr lang="en-US" sz="1400" b="1" i="1" u="none" strike="noStrike" baseline="0" dirty="0">
                <a:latin typeface="Arial" panose="020B0604020202020204" pitchFamily="34" charset="0"/>
                <a:cs typeface="Arial" panose="020B0604020202020204" pitchFamily="34" charset="0"/>
              </a:rPr>
              <a:t>Item 7. </a:t>
            </a:r>
            <a:r>
              <a:rPr lang="en-US" sz="1400" i="0" u="none" strike="noStrike" baseline="0" dirty="0">
                <a:latin typeface="Arial" panose="020B0604020202020204" pitchFamily="34" charset="0"/>
                <a:cs typeface="Arial" panose="020B0604020202020204" pitchFamily="34" charset="0"/>
              </a:rPr>
              <a:t>State the source of data and indicate how well the data match the intended use of the model. Describe the targeted application of the predictive model to allow </a:t>
            </a:r>
            <a:r>
              <a:rPr lang="en-US" sz="1400" i="1" dirty="0">
                <a:latin typeface="Arial" panose="020B0604020202020204" pitchFamily="34" charset="0"/>
                <a:cs typeface="Arial" panose="020B0604020202020204" pitchFamily="34" charset="0"/>
              </a:rPr>
              <a:t>readers to interpret the implications of reported accuracy estimates.</a:t>
            </a:r>
          </a:p>
          <a:p>
            <a:r>
              <a:rPr lang="en-US" sz="1400" i="1" dirty="0">
                <a:latin typeface="Arial" panose="020B0604020202020204" pitchFamily="34" charset="0"/>
                <a:cs typeface="Arial" panose="020B0604020202020204" pitchFamily="34" charset="0"/>
              </a:rPr>
              <a:t>Reference any previous studies that used the same dataset and specify how the current study differs. Adhere to ethical guidelines to assure that the study is conducted appropriately; describe the ethics review and informed consent. Provide links to data sources and/or images, if available. Authors are strongly encouraged to deposit data and/or software used for modeling or data analysis in a publicly accessible repository.</a:t>
            </a:r>
          </a:p>
          <a:p>
            <a:endParaRPr lang="en-US" sz="1400" i="1" dirty="0">
              <a:latin typeface="Arial" panose="020B0604020202020204" pitchFamily="34" charset="0"/>
              <a:cs typeface="Arial" panose="020B0604020202020204" pitchFamily="34" charset="0"/>
            </a:endParaRPr>
          </a:p>
          <a:p>
            <a:r>
              <a:rPr lang="en-US" sz="1400" b="1" i="1" dirty="0">
                <a:latin typeface="Arial" panose="020B0604020202020204" pitchFamily="34" charset="0"/>
                <a:cs typeface="Arial" panose="020B0604020202020204" pitchFamily="34" charset="0"/>
              </a:rPr>
              <a:t>Item 8. </a:t>
            </a:r>
            <a:r>
              <a:rPr lang="en-US" sz="1400" i="1" dirty="0">
                <a:latin typeface="Arial" panose="020B0604020202020204" pitchFamily="34" charset="0"/>
                <a:cs typeface="Arial" panose="020B0604020202020204" pitchFamily="34" charset="0"/>
              </a:rPr>
              <a:t>Define how, where, and when potentially eligible participants or studies were identified. Specify inclusion and exclusion criteria such as location, dates, patient-care setting, symptoms, results from previous tests, or registry inclusion.</a:t>
            </a:r>
          </a:p>
          <a:p>
            <a:r>
              <a:rPr lang="en-US" sz="1400" i="1" dirty="0">
                <a:latin typeface="Arial" panose="020B0604020202020204" pitchFamily="34" charset="0"/>
                <a:cs typeface="Arial" panose="020B0604020202020204" pitchFamily="34" charset="0"/>
              </a:rPr>
              <a:t>Indicate whether a consecutive, random, or convenience series was selected. Specify the number of patients, studies, reports,</a:t>
            </a:r>
          </a:p>
          <a:p>
            <a:r>
              <a:rPr lang="en-US" sz="1400" i="1" dirty="0">
                <a:latin typeface="Arial" panose="020B0604020202020204" pitchFamily="34" charset="0"/>
                <a:cs typeface="Arial" panose="020B0604020202020204" pitchFamily="34" charset="0"/>
              </a:rPr>
              <a:t>and/or images.</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4889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207C91-D1BC-AD49-A733-1B84EA484F79}"/>
              </a:ext>
            </a:extLst>
          </p:cNvPr>
          <p:cNvSpPr txBox="1"/>
          <p:nvPr/>
        </p:nvSpPr>
        <p:spPr>
          <a:xfrm>
            <a:off x="659166" y="398573"/>
            <a:ext cx="11174767" cy="5262979"/>
          </a:xfrm>
          <a:prstGeom prst="rect">
            <a:avLst/>
          </a:prstGeom>
          <a:noFill/>
        </p:spPr>
        <p:txBody>
          <a:bodyPr wrap="square">
            <a:spAutoFit/>
          </a:bodyPr>
          <a:lstStyle/>
          <a:p>
            <a:r>
              <a:rPr lang="en-US" sz="1400" b="1" i="1" dirty="0">
                <a:latin typeface="Arial" panose="020B0604020202020204" pitchFamily="34" charset="0"/>
                <a:cs typeface="Arial" panose="020B0604020202020204" pitchFamily="34" charset="0"/>
              </a:rPr>
              <a:t>Item 9. </a:t>
            </a:r>
            <a:r>
              <a:rPr lang="en-US" sz="1400" i="1" dirty="0">
                <a:latin typeface="Arial" panose="020B0604020202020204" pitchFamily="34" charset="0"/>
                <a:cs typeface="Arial" panose="020B0604020202020204" pitchFamily="34" charset="0"/>
              </a:rPr>
              <a:t>Preprocessing converts raw data from various sources into a well-defined, machine-readable format for analysis (20,21).</a:t>
            </a:r>
          </a:p>
          <a:p>
            <a:r>
              <a:rPr lang="en-US" sz="1400" i="1" dirty="0">
                <a:latin typeface="Arial" panose="020B0604020202020204" pitchFamily="34" charset="0"/>
                <a:cs typeface="Arial" panose="020B0604020202020204" pitchFamily="34" charset="0"/>
              </a:rPr>
              <a:t>Describe preprocessing steps fully and in sufficient detail so that other investigators could reproduce them. Specify the use of normalization,</a:t>
            </a:r>
          </a:p>
          <a:p>
            <a:r>
              <a:rPr lang="en-US" sz="1400" i="1" dirty="0">
                <a:latin typeface="Arial" panose="020B0604020202020204" pitchFamily="34" charset="0"/>
                <a:cs typeface="Arial" panose="020B0604020202020204" pitchFamily="34" charset="0"/>
              </a:rPr>
              <a:t>resampling of image size, change in bit depth, and/or adjustment of window/level settings. State whether or not the data have been rescaled, threshold-limited (“binarized”), and/or standardized.</a:t>
            </a:r>
          </a:p>
          <a:p>
            <a:r>
              <a:rPr lang="en-US" sz="1400" i="1" dirty="0">
                <a:latin typeface="Arial" panose="020B0604020202020204" pitchFamily="34" charset="0"/>
                <a:cs typeface="Arial" panose="020B0604020202020204" pitchFamily="34" charset="0"/>
              </a:rPr>
              <a:t>Specify how the following issues were handled: regional format, manual input, inconsistent data, missing data, wrong data</a:t>
            </a:r>
          </a:p>
          <a:p>
            <a:r>
              <a:rPr lang="en-US" sz="1400" i="1" dirty="0">
                <a:latin typeface="Arial" panose="020B0604020202020204" pitchFamily="34" charset="0"/>
                <a:cs typeface="Arial" panose="020B0604020202020204" pitchFamily="34" charset="0"/>
              </a:rPr>
              <a:t>types, file manipulations, and missing anonymization. Define any criteria to remove outliers. Specify the libraries, software (including</a:t>
            </a:r>
          </a:p>
          <a:p>
            <a:r>
              <a:rPr lang="en-US" sz="1400" i="1" dirty="0">
                <a:latin typeface="Arial" panose="020B0604020202020204" pitchFamily="34" charset="0"/>
                <a:cs typeface="Arial" panose="020B0604020202020204" pitchFamily="34" charset="0"/>
              </a:rPr>
              <a:t>manufacturer name and location), and version numbers, and all option and configuration settings employed.</a:t>
            </a:r>
          </a:p>
          <a:p>
            <a:endParaRPr lang="en-US" sz="1400" i="1" dirty="0">
              <a:latin typeface="Arial" panose="020B0604020202020204" pitchFamily="34" charset="0"/>
              <a:cs typeface="Arial" panose="020B0604020202020204" pitchFamily="34" charset="0"/>
            </a:endParaRPr>
          </a:p>
          <a:p>
            <a:r>
              <a:rPr lang="en-US" sz="1400" b="1" i="1" dirty="0">
                <a:latin typeface="Arial" panose="020B0604020202020204" pitchFamily="34" charset="0"/>
                <a:cs typeface="Arial" panose="020B0604020202020204" pitchFamily="34" charset="0"/>
              </a:rPr>
              <a:t>Item 10. </a:t>
            </a:r>
            <a:r>
              <a:rPr lang="en-US" sz="1400" i="1" dirty="0">
                <a:latin typeface="Arial" panose="020B0604020202020204" pitchFamily="34" charset="0"/>
                <a:cs typeface="Arial" panose="020B0604020202020204" pitchFamily="34" charset="0"/>
              </a:rPr>
              <a:t>In some studies, investigators select subsets of the raw extracted data as a preprocessing step, for instance, selecting</a:t>
            </a:r>
          </a:p>
          <a:p>
            <a:r>
              <a:rPr lang="en-US" sz="1400" i="1" dirty="0">
                <a:latin typeface="Arial" panose="020B0604020202020204" pitchFamily="34" charset="0"/>
                <a:cs typeface="Arial" panose="020B0604020202020204" pitchFamily="34" charset="0"/>
              </a:rPr>
              <a:t>a subset of the images, cropping down to a portion of an image, or extracting a portion of a report. If this process is automated,</a:t>
            </a:r>
          </a:p>
          <a:p>
            <a:r>
              <a:rPr lang="en-US" sz="1400" i="1" dirty="0">
                <a:latin typeface="Arial" panose="020B0604020202020204" pitchFamily="34" charset="0"/>
                <a:cs typeface="Arial" panose="020B0604020202020204" pitchFamily="34" charset="0"/>
              </a:rPr>
              <a:t>describe the tools and parameters used; if done manually, specify the training of the personnel and the criteria they used. Justify</a:t>
            </a:r>
          </a:p>
          <a:p>
            <a:r>
              <a:rPr lang="en-US" sz="1400" i="1" dirty="0">
                <a:latin typeface="Arial" panose="020B0604020202020204" pitchFamily="34" charset="0"/>
                <a:cs typeface="Arial" panose="020B0604020202020204" pitchFamily="34" charset="0"/>
              </a:rPr>
              <a:t>how this manual step would be accommodated in the context of the clinical or scientific problem to be solved.</a:t>
            </a:r>
          </a:p>
          <a:p>
            <a:endParaRPr lang="en-US" sz="1400" i="1" dirty="0">
              <a:latin typeface="Arial" panose="020B0604020202020204" pitchFamily="34" charset="0"/>
              <a:cs typeface="Arial" panose="020B0604020202020204" pitchFamily="34" charset="0"/>
            </a:endParaRPr>
          </a:p>
          <a:p>
            <a:r>
              <a:rPr lang="en-US" sz="1400" b="1" i="1" dirty="0">
                <a:latin typeface="Arial" panose="020B0604020202020204" pitchFamily="34" charset="0"/>
                <a:cs typeface="Arial" panose="020B0604020202020204" pitchFamily="34" charset="0"/>
              </a:rPr>
              <a:t>Item 11. </a:t>
            </a:r>
            <a:r>
              <a:rPr lang="en-US" sz="1400" i="1" dirty="0">
                <a:latin typeface="Arial" panose="020B0604020202020204" pitchFamily="34" charset="0"/>
                <a:cs typeface="Arial" panose="020B0604020202020204" pitchFamily="34" charset="0"/>
              </a:rPr>
              <a:t>Define the predictor and outcome variables. Map them to common data elements, if applicable, such as those maintained by the radiology community or the U.S. National Institutes of Health</a:t>
            </a:r>
          </a:p>
          <a:p>
            <a:endParaRPr lang="en-US" sz="1400" b="1" i="1" dirty="0">
              <a:latin typeface="Arial" panose="020B0604020202020204" pitchFamily="34" charset="0"/>
              <a:cs typeface="Arial" panose="020B0604020202020204" pitchFamily="34" charset="0"/>
            </a:endParaRPr>
          </a:p>
          <a:p>
            <a:r>
              <a:rPr lang="en-US" sz="1400" b="1" i="1" dirty="0">
                <a:latin typeface="Arial" panose="020B0604020202020204" pitchFamily="34" charset="0"/>
                <a:cs typeface="Arial" panose="020B0604020202020204" pitchFamily="34" charset="0"/>
              </a:rPr>
              <a:t>Item 12. </a:t>
            </a:r>
            <a:r>
              <a:rPr lang="en-US" sz="1400" i="1" dirty="0">
                <a:latin typeface="Arial" panose="020B0604020202020204" pitchFamily="34" charset="0"/>
                <a:cs typeface="Arial" panose="020B0604020202020204" pitchFamily="34" charset="0"/>
              </a:rPr>
              <a:t>Describe the methods by which data have been de-identified and how protected health information has been removed to meet U.S. (HIPAA), European (GDPR), or other relevant laws. Because facial profiles can allow identification, specify the means by which such information has been removed or made unidentifiable (20).</a:t>
            </a:r>
          </a:p>
          <a:p>
            <a:endParaRPr lang="en-US" sz="1400" i="1" dirty="0">
              <a:latin typeface="Arial" panose="020B0604020202020204" pitchFamily="34" charset="0"/>
              <a:cs typeface="Arial" panose="020B0604020202020204" pitchFamily="34" charset="0"/>
            </a:endParaRPr>
          </a:p>
          <a:p>
            <a:r>
              <a:rPr lang="en-US" sz="1400" b="1" i="1" dirty="0">
                <a:latin typeface="Arial" panose="020B0604020202020204" pitchFamily="34" charset="0"/>
                <a:cs typeface="Arial" panose="020B0604020202020204" pitchFamily="34" charset="0"/>
              </a:rPr>
              <a:t>Item 13. </a:t>
            </a:r>
            <a:r>
              <a:rPr lang="en-US" sz="1400" i="1" dirty="0">
                <a:latin typeface="Arial" panose="020B0604020202020204" pitchFamily="34" charset="0"/>
                <a:cs typeface="Arial" panose="020B0604020202020204" pitchFamily="34" charset="0"/>
              </a:rPr>
              <a:t>State clearly how missing data were handled, such as replacing them with approximate or predicted values. Describe</a:t>
            </a:r>
          </a:p>
          <a:p>
            <a:r>
              <a:rPr lang="en-US" sz="1400" i="1" dirty="0">
                <a:latin typeface="Arial" panose="020B0604020202020204" pitchFamily="34" charset="0"/>
                <a:cs typeface="Arial" panose="020B0604020202020204" pitchFamily="34" charset="0"/>
              </a:rPr>
              <a:t>the biases that the imputed data might introduce.</a:t>
            </a:r>
          </a:p>
          <a:p>
            <a:endParaRPr lang="en-US" sz="1400" i="1" dirty="0">
              <a:latin typeface="Arial" panose="020B0604020202020204" pitchFamily="34" charset="0"/>
              <a:cs typeface="Arial" panose="020B0604020202020204" pitchFamily="34" charset="0"/>
            </a:endParaRPr>
          </a:p>
          <a:p>
            <a:endParaRPr lang="en-US" sz="1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8520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F30628-CC84-C116-4239-3755AC54F996}"/>
              </a:ext>
            </a:extLst>
          </p:cNvPr>
          <p:cNvSpPr txBox="1"/>
          <p:nvPr/>
        </p:nvSpPr>
        <p:spPr>
          <a:xfrm>
            <a:off x="179772" y="0"/>
            <a:ext cx="11529874" cy="4893647"/>
          </a:xfrm>
          <a:prstGeom prst="rect">
            <a:avLst/>
          </a:prstGeom>
          <a:noFill/>
        </p:spPr>
        <p:txBody>
          <a:bodyPr wrap="square">
            <a:spAutoFit/>
          </a:bodyPr>
          <a:lstStyle/>
          <a:p>
            <a:endParaRPr lang="en-US" sz="1400" i="1" dirty="0">
              <a:latin typeface="Arial" panose="020B0604020202020204" pitchFamily="34" charset="0"/>
              <a:cs typeface="Arial" panose="020B0604020202020204" pitchFamily="34" charset="0"/>
            </a:endParaRPr>
          </a:p>
          <a:p>
            <a:pPr algn="l"/>
            <a:r>
              <a:rPr lang="en-US" b="1" i="0" u="none" strike="noStrike" baseline="0" dirty="0">
                <a:latin typeface="Arial" panose="020B0604020202020204" pitchFamily="34" charset="0"/>
                <a:cs typeface="Arial" panose="020B0604020202020204" pitchFamily="34" charset="0"/>
              </a:rPr>
              <a:t>Ground Truth</a:t>
            </a:r>
          </a:p>
          <a:p>
            <a:pPr algn="l"/>
            <a:endParaRPr lang="en-US" sz="1400" b="0" i="1" u="none" strike="noStrike" baseline="0" dirty="0">
              <a:latin typeface="Arial" panose="020B0604020202020204" pitchFamily="34" charset="0"/>
              <a:cs typeface="Arial" panose="020B0604020202020204" pitchFamily="34" charset="0"/>
            </a:endParaRPr>
          </a:p>
          <a:p>
            <a:pPr algn="l"/>
            <a:r>
              <a:rPr lang="en-US" sz="1400" b="1" i="1" u="none" strike="noStrike" baseline="0" dirty="0">
                <a:latin typeface="Arial" panose="020B0604020202020204" pitchFamily="34" charset="0"/>
                <a:cs typeface="Arial" panose="020B0604020202020204" pitchFamily="34" charset="0"/>
              </a:rPr>
              <a:t>Item 14. </a:t>
            </a:r>
            <a:r>
              <a:rPr lang="en-US" sz="1400" b="0" i="0" u="none" strike="noStrike" baseline="0" dirty="0">
                <a:latin typeface="Arial" panose="020B0604020202020204" pitchFamily="34" charset="0"/>
                <a:cs typeface="Arial" panose="020B0604020202020204" pitchFamily="34" charset="0"/>
              </a:rPr>
              <a:t>Include detailed, specific definitions of the ground truth annotations, ideally referencing common data elements.</a:t>
            </a:r>
          </a:p>
          <a:p>
            <a:pPr algn="l"/>
            <a:r>
              <a:rPr lang="en-US" sz="1400" b="0" i="0" u="none" strike="noStrike" baseline="0" dirty="0">
                <a:latin typeface="Arial" panose="020B0604020202020204" pitchFamily="34" charset="0"/>
                <a:cs typeface="Arial" panose="020B0604020202020204" pitchFamily="34" charset="0"/>
              </a:rPr>
              <a:t>Avoid vague descriptions such as “size of liver lesion;” use more  precise definitions, such as “greatest linear measurement in millimeters passing entirely through the lesion as measured on axial contrast-enhanced CT images of 2.5-mm thickness.” vide an atlas of examples to annotators to illustrate subjective grading schemes (</a:t>
            </a:r>
            <a:r>
              <a:rPr lang="en-US" sz="1400" b="0" i="0" u="none" strike="noStrike" baseline="0" dirty="0" err="1">
                <a:latin typeface="Arial" panose="020B0604020202020204" pitchFamily="34" charset="0"/>
                <a:cs typeface="Arial" panose="020B0604020202020204" pitchFamily="34" charset="0"/>
              </a:rPr>
              <a:t>eg</a:t>
            </a:r>
            <a:r>
              <a:rPr lang="en-US" sz="1400" b="0" i="0" u="none" strike="noStrike" baseline="0" dirty="0">
                <a:latin typeface="Arial" panose="020B0604020202020204" pitchFamily="34" charset="0"/>
                <a:cs typeface="Arial" panose="020B0604020202020204" pitchFamily="34" charset="0"/>
              </a:rPr>
              <a:t>, mild/moderate/severe), and make that information available for review.</a:t>
            </a:r>
          </a:p>
          <a:p>
            <a:pPr algn="l"/>
            <a:endParaRPr lang="en-US" sz="1400" b="0" i="1" u="none" strike="noStrike" baseline="0" dirty="0">
              <a:latin typeface="Arial" panose="020B0604020202020204" pitchFamily="34" charset="0"/>
              <a:cs typeface="Arial" panose="020B0604020202020204" pitchFamily="34" charset="0"/>
            </a:endParaRPr>
          </a:p>
          <a:p>
            <a:pPr algn="l"/>
            <a:r>
              <a:rPr lang="en-US" sz="1400" b="1" i="1" u="none" strike="noStrike" baseline="0" dirty="0">
                <a:latin typeface="Arial" panose="020B0604020202020204" pitchFamily="34" charset="0"/>
                <a:cs typeface="Arial" panose="020B0604020202020204" pitchFamily="34" charset="0"/>
              </a:rPr>
              <a:t>Item 15. </a:t>
            </a:r>
            <a:r>
              <a:rPr lang="en-US" sz="1400" b="0" i="0" u="none" strike="noStrike" baseline="0" dirty="0">
                <a:latin typeface="Arial" panose="020B0604020202020204" pitchFamily="34" charset="0"/>
                <a:cs typeface="Arial" panose="020B0604020202020204" pitchFamily="34" charset="0"/>
              </a:rPr>
              <a:t>Describe the rationale for the choice of the reference standard and the potential errors, biases, and limitations of that</a:t>
            </a:r>
          </a:p>
          <a:p>
            <a:pPr algn="l"/>
            <a:r>
              <a:rPr lang="en-US" sz="1400" b="0" i="0" u="none" strike="noStrike" baseline="0" dirty="0">
                <a:latin typeface="Arial" panose="020B0604020202020204" pitchFamily="34" charset="0"/>
                <a:cs typeface="Arial" panose="020B0604020202020204" pitchFamily="34" charset="0"/>
              </a:rPr>
              <a:t>reference standard.</a:t>
            </a:r>
          </a:p>
          <a:p>
            <a:pPr algn="l"/>
            <a:endParaRPr lang="en-US" sz="1400" b="0" i="1" u="none" strike="noStrike" baseline="0" dirty="0">
              <a:latin typeface="Arial" panose="020B0604020202020204" pitchFamily="34" charset="0"/>
              <a:cs typeface="Arial" panose="020B0604020202020204" pitchFamily="34" charset="0"/>
            </a:endParaRPr>
          </a:p>
          <a:p>
            <a:pPr algn="l"/>
            <a:r>
              <a:rPr lang="en-US" sz="1400" b="1" i="1" u="none" strike="noStrike" baseline="0" dirty="0">
                <a:latin typeface="Arial" panose="020B0604020202020204" pitchFamily="34" charset="0"/>
                <a:cs typeface="Arial" panose="020B0604020202020204" pitchFamily="34" charset="0"/>
              </a:rPr>
              <a:t>Item 16. </a:t>
            </a:r>
            <a:r>
              <a:rPr lang="en-US" sz="1400" b="0" i="0" u="none" strike="noStrike" baseline="0" dirty="0">
                <a:latin typeface="Arial" panose="020B0604020202020204" pitchFamily="34" charset="0"/>
                <a:cs typeface="Arial" panose="020B0604020202020204" pitchFamily="34" charset="0"/>
              </a:rPr>
              <a:t>Specify the number of human annotators and their qualifications. Describe the instructions and training given to annotators; include training materials as a supplement, if possible.</a:t>
            </a:r>
          </a:p>
          <a:p>
            <a:pPr algn="l"/>
            <a:r>
              <a:rPr lang="en-US" sz="1400" b="0" i="0" u="none" strike="noStrike" baseline="0" dirty="0">
                <a:latin typeface="Arial" panose="020B0604020202020204" pitchFamily="34" charset="0"/>
                <a:cs typeface="Arial" panose="020B0604020202020204" pitchFamily="34" charset="0"/>
              </a:rPr>
              <a:t>Describe whether annotations were done independently and how any discrepancies among annotators were resolved.</a:t>
            </a:r>
          </a:p>
          <a:p>
            <a:pPr algn="l"/>
            <a:endParaRPr lang="en-US" sz="1400" b="0" i="1" u="none" strike="noStrike" baseline="0" dirty="0">
              <a:latin typeface="Arial" panose="020B0604020202020204" pitchFamily="34" charset="0"/>
              <a:cs typeface="Arial" panose="020B0604020202020204" pitchFamily="34" charset="0"/>
            </a:endParaRPr>
          </a:p>
          <a:p>
            <a:pPr algn="l"/>
            <a:r>
              <a:rPr lang="en-US" sz="1400" b="1" i="1" u="none" strike="noStrike" baseline="0" dirty="0">
                <a:latin typeface="Arial" panose="020B0604020202020204" pitchFamily="34" charset="0"/>
                <a:cs typeface="Arial" panose="020B0604020202020204" pitchFamily="34" charset="0"/>
              </a:rPr>
              <a:t>Item 17. </a:t>
            </a:r>
            <a:r>
              <a:rPr lang="en-US" sz="1400" b="0" i="0" u="none" strike="noStrike" baseline="0" dirty="0">
                <a:latin typeface="Arial" panose="020B0604020202020204" pitchFamily="34" charset="0"/>
                <a:cs typeface="Arial" panose="020B0604020202020204" pitchFamily="34" charset="0"/>
              </a:rPr>
              <a:t>Specify the software used for manual, semiautomated, or automated annotation, including the version number.</a:t>
            </a:r>
          </a:p>
          <a:p>
            <a:pPr algn="l"/>
            <a:r>
              <a:rPr lang="en-US" sz="1400" b="0" i="0" u="none" strike="noStrike" baseline="0" dirty="0">
                <a:latin typeface="Arial" panose="020B0604020202020204" pitchFamily="34" charset="0"/>
                <a:cs typeface="Arial" panose="020B0604020202020204" pitchFamily="34" charset="0"/>
              </a:rPr>
              <a:t>Describe if and how imaging labels were extracted from free-text imaging reports or electronic health records using natural language</a:t>
            </a:r>
          </a:p>
          <a:p>
            <a:pPr algn="l"/>
            <a:r>
              <a:rPr lang="en-US" sz="1400" b="0" i="0" u="none" strike="noStrike" baseline="0" dirty="0">
                <a:latin typeface="Arial" panose="020B0604020202020204" pitchFamily="34" charset="0"/>
                <a:cs typeface="Arial" panose="020B0604020202020204" pitchFamily="34" charset="0"/>
              </a:rPr>
              <a:t>processing or recurrent neural networks (20,27,28).</a:t>
            </a:r>
          </a:p>
          <a:p>
            <a:pPr algn="l"/>
            <a:endParaRPr lang="en-US" sz="1400" b="1" i="1" u="none" strike="noStrike" baseline="0" dirty="0">
              <a:latin typeface="Arial" panose="020B0604020202020204" pitchFamily="34" charset="0"/>
              <a:cs typeface="Arial" panose="020B0604020202020204" pitchFamily="34" charset="0"/>
            </a:endParaRPr>
          </a:p>
          <a:p>
            <a:pPr algn="l"/>
            <a:r>
              <a:rPr lang="en-US" sz="1400" b="1" i="1" u="none" strike="noStrike" baseline="0" dirty="0">
                <a:latin typeface="Arial" panose="020B0604020202020204" pitchFamily="34" charset="0"/>
                <a:cs typeface="Arial" panose="020B0604020202020204" pitchFamily="34" charset="0"/>
              </a:rPr>
              <a:t>Item 18. </a:t>
            </a:r>
            <a:r>
              <a:rPr lang="en-US" sz="1400" b="0" i="0" u="none" strike="noStrike" baseline="0" dirty="0">
                <a:latin typeface="Arial" panose="020B0604020202020204" pitchFamily="34" charset="0"/>
                <a:cs typeface="Arial" panose="020B0604020202020204" pitchFamily="34" charset="0"/>
              </a:rPr>
              <a:t>Describe the methods to measure inter- and </a:t>
            </a:r>
            <a:r>
              <a:rPr lang="en-US" sz="1400" b="0" i="0" u="none" strike="noStrike" baseline="0" dirty="0" err="1">
                <a:latin typeface="Arial" panose="020B0604020202020204" pitchFamily="34" charset="0"/>
                <a:cs typeface="Arial" panose="020B0604020202020204" pitchFamily="34" charset="0"/>
              </a:rPr>
              <a:t>intrarater</a:t>
            </a:r>
            <a:r>
              <a:rPr lang="en-US" sz="1400" b="0" i="0" u="none" strike="noStrike" baseline="0" dirty="0">
                <a:latin typeface="Arial" panose="020B0604020202020204" pitchFamily="34" charset="0"/>
                <a:cs typeface="Arial" panose="020B0604020202020204" pitchFamily="34" charset="0"/>
              </a:rPr>
              <a:t> variability, and any steps taken to reduce or mitigate this</a:t>
            </a:r>
          </a:p>
          <a:p>
            <a:pPr algn="l"/>
            <a:r>
              <a:rPr lang="en-US" sz="1400" b="0" i="0" u="none" strike="noStrike" baseline="0" dirty="0">
                <a:latin typeface="Arial" panose="020B0604020202020204" pitchFamily="34" charset="0"/>
                <a:cs typeface="Arial" panose="020B0604020202020204" pitchFamily="34" charset="0"/>
              </a:rPr>
              <a:t>variability and/or resolve discrepancies.</a:t>
            </a:r>
            <a:endParaRPr lang="en-US" sz="1400" i="1" dirty="0">
              <a:latin typeface="Arial" panose="020B0604020202020204" pitchFamily="34" charset="0"/>
              <a:cs typeface="Arial" panose="020B0604020202020204" pitchFamily="34" charset="0"/>
            </a:endParaRPr>
          </a:p>
          <a:p>
            <a:pPr algn="l"/>
            <a:endParaRPr lang="en-US" sz="1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5708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1473</TotalTime>
  <Words>3599</Words>
  <Application>Microsoft Office PowerPoint</Application>
  <PresentationFormat>Widescreen</PresentationFormat>
  <Paragraphs>330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AGaramondPro-Italic</vt:lpstr>
      <vt:lpstr>AGaramondPro-Regular</vt:lpstr>
      <vt:lpstr>Arial</vt:lpstr>
      <vt:lpstr>Calibri</vt:lpstr>
      <vt:lpstr>Calibri Light</vt:lpstr>
      <vt:lpstr>FuturaPT-Medium</vt:lpstr>
      <vt:lpstr>Open Sans</vt:lpstr>
      <vt:lpstr>Office Theme</vt:lpstr>
      <vt:lpstr>CHECKLIST for AI in Medical Imaging (CLAIM)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for AI Tools in Radiology</dc:title>
  <dc:creator>Animesh Joshi</dc:creator>
  <cp:lastModifiedBy>Techjiva</cp:lastModifiedBy>
  <cp:revision>18</cp:revision>
  <dcterms:created xsi:type="dcterms:W3CDTF">2023-06-09T11:38:38Z</dcterms:created>
  <dcterms:modified xsi:type="dcterms:W3CDTF">2024-02-08T11:12:43Z</dcterms:modified>
</cp:coreProperties>
</file>