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13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413-80A0-4FDE-BBAB-4730A3A0CE2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A07A-1664-4918-B6B6-E3AB4582E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970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413-80A0-4FDE-BBAB-4730A3A0CE2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A07A-1664-4918-B6B6-E3AB4582E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413-80A0-4FDE-BBAB-4730A3A0CE2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A07A-1664-4918-B6B6-E3AB4582E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5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413-80A0-4FDE-BBAB-4730A3A0CE2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A07A-1664-4918-B6B6-E3AB4582E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88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413-80A0-4FDE-BBAB-4730A3A0CE2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A07A-1664-4918-B6B6-E3AB4582E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6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413-80A0-4FDE-BBAB-4730A3A0CE2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A07A-1664-4918-B6B6-E3AB4582E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551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413-80A0-4FDE-BBAB-4730A3A0CE2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A07A-1664-4918-B6B6-E3AB4582E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38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413-80A0-4FDE-BBAB-4730A3A0CE2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A07A-1664-4918-B6B6-E3AB4582E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4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413-80A0-4FDE-BBAB-4730A3A0CE2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A07A-1664-4918-B6B6-E3AB4582E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8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413-80A0-4FDE-BBAB-4730A3A0CE2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A07A-1664-4918-B6B6-E3AB4582E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6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08413-80A0-4FDE-BBAB-4730A3A0CE2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BA07A-1664-4918-B6B6-E3AB4582E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08413-80A0-4FDE-BBAB-4730A3A0CE2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BA07A-1664-4918-B6B6-E3AB4582EC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49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69865"/>
              </p:ext>
            </p:extLst>
          </p:nvPr>
        </p:nvGraphicFramePr>
        <p:xfrm>
          <a:off x="8756968" y="2089664"/>
          <a:ext cx="3076891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17">
                  <a:extLst>
                    <a:ext uri="{9D8B030D-6E8A-4147-A177-3AD203B41FA5}">
                      <a16:colId xmlns:a16="http://schemas.microsoft.com/office/drawing/2014/main" val="2453434016"/>
                    </a:ext>
                  </a:extLst>
                </a:gridCol>
                <a:gridCol w="1489245">
                  <a:extLst>
                    <a:ext uri="{9D8B030D-6E8A-4147-A177-3AD203B41FA5}">
                      <a16:colId xmlns:a16="http://schemas.microsoft.com/office/drawing/2014/main" val="2139551611"/>
                    </a:ext>
                  </a:extLst>
                </a:gridCol>
                <a:gridCol w="532830">
                  <a:extLst>
                    <a:ext uri="{9D8B030D-6E8A-4147-A177-3AD203B41FA5}">
                      <a16:colId xmlns:a16="http://schemas.microsoft.com/office/drawing/2014/main" val="2765832472"/>
                    </a:ext>
                  </a:extLst>
                </a:gridCol>
                <a:gridCol w="838199">
                  <a:extLst>
                    <a:ext uri="{9D8B030D-6E8A-4147-A177-3AD203B41FA5}">
                      <a16:colId xmlns:a16="http://schemas.microsoft.com/office/drawing/2014/main" val="395564219"/>
                    </a:ext>
                  </a:extLst>
                </a:gridCol>
              </a:tblGrid>
              <a:tr h="28944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Findings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Result</a:t>
                      </a:r>
                      <a:endParaRPr lang="en-IN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84205"/>
                  </a:ext>
                </a:extLst>
              </a:tr>
              <a:tr h="289441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Cardiomegaly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0.6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586141"/>
                  </a:ext>
                </a:extLst>
              </a:tr>
              <a:tr h="289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Blunted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CP RIGHT</a:t>
                      </a:r>
                      <a:endParaRPr lang="en-IN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110°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781627"/>
                  </a:ext>
                </a:extLst>
              </a:tr>
              <a:tr h="2894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Blunted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 CP </a:t>
                      </a:r>
                      <a:r>
                        <a:rPr lang="en-US" sz="1400" baseline="0" dirty="0" smtClean="0">
                          <a:solidFill>
                            <a:schemeClr val="bg1"/>
                          </a:solidFill>
                        </a:rPr>
                        <a:t>LEFT</a:t>
                      </a:r>
                      <a:endParaRPr lang="en-IN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4°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473350"/>
                  </a:ext>
                </a:extLst>
              </a:tr>
              <a:tr h="289441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Hilar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44%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099601"/>
                  </a:ext>
                </a:extLst>
              </a:tr>
              <a:tr h="289441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Pneumothorax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88%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482589"/>
                  </a:ext>
                </a:extLst>
              </a:tr>
              <a:tr h="289441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Consolidation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99%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981197"/>
                  </a:ext>
                </a:extLst>
              </a:tr>
              <a:tr h="289441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Pleural Effusion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11%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059610"/>
                  </a:ext>
                </a:extLst>
              </a:tr>
              <a:tr h="289441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GGO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22%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8290345"/>
                  </a:ext>
                </a:extLst>
              </a:tr>
              <a:tr h="289441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Fibrosis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33%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123197"/>
                  </a:ext>
                </a:extLst>
              </a:tr>
              <a:tr h="289441">
                <a:tc>
                  <a:txBody>
                    <a:bodyPr/>
                    <a:lstStyle/>
                    <a:p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Nodule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77%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IN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27635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0"/>
            <a:ext cx="180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PATIENT INFO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PATIENT INFO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PATIENT INFO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PATIENT INFO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756969" y="5518680"/>
            <a:ext cx="29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Cardiomegaly Value is </a:t>
            </a:r>
            <a:r>
              <a:rPr lang="en-US" sz="900" i="1" dirty="0" smtClean="0">
                <a:solidFill>
                  <a:schemeClr val="bg1"/>
                </a:solidFill>
              </a:rPr>
              <a:t>Cardiothoracic Ratio. </a:t>
            </a:r>
          </a:p>
          <a:p>
            <a:r>
              <a:rPr lang="en-US" sz="900" i="1" dirty="0" smtClean="0">
                <a:solidFill>
                  <a:schemeClr val="bg1"/>
                </a:solidFill>
              </a:rPr>
              <a:t>Value&lt;0.5 = no | </a:t>
            </a:r>
            <a:r>
              <a:rPr lang="en-US" sz="900" i="1" dirty="0" smtClean="0">
                <a:solidFill>
                  <a:schemeClr val="bg1"/>
                </a:solidFill>
              </a:rPr>
              <a:t>Value&gt;0.5 = YES</a:t>
            </a:r>
            <a:endParaRPr lang="en-IN" sz="900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56968" y="5885985"/>
            <a:ext cx="2914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</a:rPr>
              <a:t>Blunted CP Angle Value is in Degree.</a:t>
            </a:r>
          </a:p>
          <a:p>
            <a:r>
              <a:rPr lang="en-US" sz="900" i="1" dirty="0" smtClean="0">
                <a:solidFill>
                  <a:schemeClr val="bg1"/>
                </a:solidFill>
              </a:rPr>
              <a:t>Value&lt;80° </a:t>
            </a:r>
            <a:r>
              <a:rPr lang="en-US" sz="900" i="1" dirty="0">
                <a:solidFill>
                  <a:schemeClr val="bg1"/>
                </a:solidFill>
              </a:rPr>
              <a:t>= </a:t>
            </a:r>
            <a:r>
              <a:rPr lang="en-US" sz="900" i="1" dirty="0" smtClean="0">
                <a:solidFill>
                  <a:schemeClr val="bg1"/>
                </a:solidFill>
              </a:rPr>
              <a:t>NO | </a:t>
            </a:r>
            <a:r>
              <a:rPr lang="en-US" sz="900" i="1" dirty="0" smtClean="0">
                <a:solidFill>
                  <a:schemeClr val="bg1"/>
                </a:solidFill>
              </a:rPr>
              <a:t>Value&gt;80° = YES</a:t>
            </a:r>
            <a:endParaRPr lang="en-IN" sz="900" i="1" dirty="0">
              <a:solidFill>
                <a:schemeClr val="bg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3387775" y="393841"/>
            <a:ext cx="4865091" cy="6098097"/>
            <a:chOff x="3955059" y="844326"/>
            <a:chExt cx="4262831" cy="517887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55059" y="844326"/>
              <a:ext cx="4262831" cy="517887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5440858" y="2833687"/>
              <a:ext cx="2038350" cy="1300163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4802980" y="2269332"/>
              <a:ext cx="1552578" cy="65246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5850730" y="2204356"/>
              <a:ext cx="1552578" cy="652463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066755" y="3364030"/>
              <a:ext cx="647204" cy="655523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71082" y="3562150"/>
              <a:ext cx="647204" cy="655523"/>
            </a:xfrm>
            <a:prstGeom prst="rect">
              <a:avLst/>
            </a:prstGeom>
            <a:noFill/>
            <a:ln w="127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7080" y="1691641"/>
              <a:ext cx="1047749" cy="845820"/>
            </a:xfrm>
            <a:prstGeom prst="rect">
              <a:avLst/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Oval 15"/>
          <p:cNvSpPr/>
          <p:nvPr/>
        </p:nvSpPr>
        <p:spPr>
          <a:xfrm>
            <a:off x="8794224" y="2537461"/>
            <a:ext cx="133350" cy="13588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8794224" y="2838450"/>
            <a:ext cx="133350" cy="13588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8794224" y="3746019"/>
            <a:ext cx="133350" cy="135889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853134" y="1620440"/>
            <a:ext cx="1143000" cy="28557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9545953" y="1565593"/>
            <a:ext cx="1757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ABNORMAL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8794224" y="3445758"/>
            <a:ext cx="133350" cy="13588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8794224" y="3145497"/>
            <a:ext cx="133350" cy="13588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6419850" y="1713857"/>
            <a:ext cx="526154" cy="82360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/>
          <p:cNvSpPr/>
          <p:nvPr/>
        </p:nvSpPr>
        <p:spPr>
          <a:xfrm>
            <a:off x="8794224" y="5283302"/>
            <a:ext cx="133350" cy="13588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10391775" y="0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PATIENT INFO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PATIENT INFO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823450" y="1590675"/>
            <a:ext cx="1206500" cy="34425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/>
          <p:cNvSpPr txBox="1"/>
          <p:nvPr/>
        </p:nvSpPr>
        <p:spPr>
          <a:xfrm>
            <a:off x="0" y="6211669"/>
            <a:ext cx="1800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PATIENT INFO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PATIENT INFO</a:t>
            </a:r>
          </a:p>
        </p:txBody>
      </p:sp>
    </p:spTree>
    <p:extLst>
      <p:ext uri="{BB962C8B-B14F-4D97-AF65-F5344CB8AC3E}">
        <p14:creationId xmlns:p14="http://schemas.microsoft.com/office/powerpoint/2010/main" val="151705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93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Vivek Choudhari</dc:creator>
  <cp:lastModifiedBy>Vivek Choudhari</cp:lastModifiedBy>
  <cp:revision>7</cp:revision>
  <dcterms:created xsi:type="dcterms:W3CDTF">2025-04-21T05:05:07Z</dcterms:created>
  <dcterms:modified xsi:type="dcterms:W3CDTF">2025-04-21T13:31:45Z</dcterms:modified>
</cp:coreProperties>
</file>