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utsource2india.com/software/articles/software-as-a-service.asp" TargetMode="External"/><Relationship Id="rId3" Type="http://schemas.openxmlformats.org/officeDocument/2006/relationships/hyperlink" Target="https://www.profitwell.com/recur/all/saas-benefit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a8a4f328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a8a4f328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a8a4f32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a8a4f32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a8a4f328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a8a4f328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a8a4f328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a8a4f328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a:p>
            <a:pPr indent="0" lvl="0" marL="0" rtl="0" algn="l">
              <a:spcBef>
                <a:spcPts val="0"/>
              </a:spcBef>
              <a:spcAft>
                <a:spcPts val="0"/>
              </a:spcAft>
              <a:buNone/>
            </a:pPr>
            <a:r>
              <a:rPr lang="en" u="sng">
                <a:solidFill>
                  <a:schemeClr val="hlink"/>
                </a:solidFill>
                <a:hlinkClick r:id="rId2"/>
              </a:rPr>
              <a:t>https://www.outsource2india.com/software/articles/software-as-a-service.asp</a:t>
            </a:r>
            <a:endParaRPr/>
          </a:p>
          <a:p>
            <a:pPr indent="0" lvl="0" marL="0" rtl="0" algn="l">
              <a:spcBef>
                <a:spcPts val="0"/>
              </a:spcBef>
              <a:spcAft>
                <a:spcPts val="0"/>
              </a:spcAft>
              <a:buNone/>
            </a:pPr>
            <a:r>
              <a:rPr lang="en" u="sng">
                <a:solidFill>
                  <a:schemeClr val="hlink"/>
                </a:solidFill>
                <a:hlinkClick r:id="rId3"/>
              </a:rPr>
              <a:t>https://www.profitwell.com/recur/all/saas-benefits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a8a4f328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a8a4f328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a8a4f328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a8a4f328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a8a4f3286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a8a4f3286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a8a4f328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a8a4f328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Cloud Computing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it? Why do we use 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SaaS -  We consume it.</a:t>
            </a:r>
            <a:endParaRPr/>
          </a:p>
          <a:p>
            <a:pPr indent="-311150" lvl="0" marL="457200" rtl="0" algn="l">
              <a:spcBef>
                <a:spcPts val="0"/>
              </a:spcBef>
              <a:spcAft>
                <a:spcPts val="0"/>
              </a:spcAft>
              <a:buSzPts val="1300"/>
              <a:buChar char="●"/>
            </a:pPr>
            <a:r>
              <a:rPr lang="en"/>
              <a:t>PaaS - We build on it.</a:t>
            </a:r>
            <a:endParaRPr/>
          </a:p>
          <a:p>
            <a:pPr indent="-311150" lvl="0" marL="457200" rtl="0" algn="l">
              <a:spcBef>
                <a:spcPts val="0"/>
              </a:spcBef>
              <a:spcAft>
                <a:spcPts val="0"/>
              </a:spcAft>
              <a:buSzPts val="1300"/>
              <a:buChar char="●"/>
            </a:pPr>
            <a:r>
              <a:rPr lang="en"/>
              <a:t>Iaas - We migrate to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Infrastructure as a Service (IaaS)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Cloud service model where vendors provide pay-as-you-go access to hardware.</a:t>
            </a:r>
            <a:endParaRPr/>
          </a:p>
          <a:p>
            <a:pPr indent="-298450" lvl="1" marL="914400" rtl="0" algn="l">
              <a:spcBef>
                <a:spcPts val="0"/>
              </a:spcBef>
              <a:spcAft>
                <a:spcPts val="0"/>
              </a:spcAft>
              <a:buSzPts val="1100"/>
              <a:buChar char="○"/>
            </a:pPr>
            <a:r>
              <a:rPr lang="en"/>
              <a:t>Saves users from having to purchase the hardware.</a:t>
            </a:r>
            <a:endParaRPr/>
          </a:p>
          <a:p>
            <a:pPr indent="-298450" lvl="1" marL="914400" rtl="0" algn="l">
              <a:spcBef>
                <a:spcPts val="0"/>
              </a:spcBef>
              <a:spcAft>
                <a:spcPts val="0"/>
              </a:spcAft>
              <a:buSzPts val="1100"/>
              <a:buChar char="○"/>
            </a:pPr>
            <a:r>
              <a:rPr lang="en"/>
              <a:t>Users supply their own platforms and applications.</a:t>
            </a:r>
            <a:endParaRPr/>
          </a:p>
          <a:p>
            <a:pPr indent="-311150" lvl="0" marL="457200" rtl="0" algn="l">
              <a:spcBef>
                <a:spcPts val="0"/>
              </a:spcBef>
              <a:spcAft>
                <a:spcPts val="0"/>
              </a:spcAft>
              <a:buSzPts val="1300"/>
              <a:buChar char="●"/>
            </a:pPr>
            <a:r>
              <a:rPr lang="en"/>
              <a:t>Example:</a:t>
            </a:r>
            <a:endParaRPr/>
          </a:p>
          <a:p>
            <a:pPr indent="-298450" lvl="1" marL="914400" rtl="0" algn="l">
              <a:spcBef>
                <a:spcPts val="0"/>
              </a:spcBef>
              <a:spcAft>
                <a:spcPts val="0"/>
              </a:spcAft>
              <a:buSzPts val="1100"/>
              <a:buChar char="○"/>
            </a:pPr>
            <a:r>
              <a:rPr lang="en"/>
              <a:t>AWS</a:t>
            </a:r>
            <a:endParaRPr/>
          </a:p>
          <a:p>
            <a:pPr indent="-298450" lvl="1" marL="914400" rtl="0" algn="l">
              <a:spcBef>
                <a:spcPts val="0"/>
              </a:spcBef>
              <a:spcAft>
                <a:spcPts val="0"/>
              </a:spcAft>
              <a:buSzPts val="1100"/>
              <a:buChar char="○"/>
            </a:pPr>
            <a:r>
              <a:rPr lang="en"/>
              <a:t>Azure</a:t>
            </a:r>
            <a:endParaRPr/>
          </a:p>
          <a:p>
            <a:pPr indent="-298450" lvl="1" marL="914400" rtl="0" algn="l">
              <a:spcBef>
                <a:spcPts val="0"/>
              </a:spcBef>
              <a:spcAft>
                <a:spcPts val="0"/>
              </a:spcAft>
              <a:buSzPts val="1100"/>
              <a:buChar char="○"/>
            </a:pPr>
            <a:r>
              <a:rPr lang="en"/>
              <a:t>GCP</a:t>
            </a:r>
            <a:endParaRPr/>
          </a:p>
          <a:p>
            <a:pPr indent="-311150" lvl="0" marL="457200" rtl="0" algn="l">
              <a:spcBef>
                <a:spcPts val="0"/>
              </a:spcBef>
              <a:spcAft>
                <a:spcPts val="0"/>
              </a:spcAft>
              <a:buSzPts val="1300"/>
              <a:buChar char="●"/>
            </a:pPr>
            <a:r>
              <a:rPr lang="en"/>
              <a:t>When to use:</a:t>
            </a:r>
            <a:endParaRPr/>
          </a:p>
          <a:p>
            <a:pPr indent="-298450" lvl="1" marL="914400" rtl="0" algn="l">
              <a:spcBef>
                <a:spcPts val="0"/>
              </a:spcBef>
              <a:spcAft>
                <a:spcPts val="0"/>
              </a:spcAft>
              <a:buSzPts val="1100"/>
              <a:buChar char="○"/>
            </a:pPr>
            <a:r>
              <a:rPr lang="en"/>
              <a:t>When you need a data center but don’t have a data center.</a:t>
            </a:r>
            <a:endParaRPr/>
          </a:p>
          <a:p>
            <a:pPr indent="-298450" lvl="1" marL="914400" rtl="0" algn="l">
              <a:spcBef>
                <a:spcPts val="0"/>
              </a:spcBef>
              <a:spcAft>
                <a:spcPts val="0"/>
              </a:spcAft>
              <a:buSzPts val="1100"/>
              <a:buChar char="○"/>
            </a:pPr>
            <a:r>
              <a:rPr lang="en"/>
              <a:t>Research team needing to occasionally process large data sets.</a:t>
            </a:r>
            <a:endParaRPr/>
          </a:p>
          <a:p>
            <a:pPr indent="-298450" lvl="2" marL="1371600" rtl="0" algn="l">
              <a:spcBef>
                <a:spcPts val="0"/>
              </a:spcBef>
              <a:spcAft>
                <a:spcPts val="0"/>
              </a:spcAft>
              <a:buSzPts val="1100"/>
              <a:buChar char="■"/>
            </a:pPr>
            <a:r>
              <a:rPr lang="en"/>
              <a:t>Can rent hardware space to run tests as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Platform as a Service (PaaS)</a:t>
            </a:r>
            <a:endParaRPr/>
          </a:p>
        </p:txBody>
      </p:sp>
      <p:sp>
        <p:nvSpPr>
          <p:cNvPr id="153" name="Google Shape;153;p16"/>
          <p:cNvSpPr txBox="1"/>
          <p:nvPr>
            <p:ph idx="1" type="body"/>
          </p:nvPr>
        </p:nvSpPr>
        <p:spPr>
          <a:xfrm>
            <a:off x="1297500" y="15866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Includes infrastructure - servers, storage, networking</a:t>
            </a:r>
            <a:endParaRPr/>
          </a:p>
          <a:p>
            <a:pPr indent="-298450" lvl="4" marL="2286000" rtl="0" algn="l">
              <a:spcBef>
                <a:spcPts val="0"/>
              </a:spcBef>
              <a:spcAft>
                <a:spcPts val="0"/>
              </a:spcAft>
              <a:buSzPts val="1100"/>
              <a:buChar char="○"/>
            </a:pPr>
            <a:r>
              <a:rPr lang="en"/>
              <a:t>Development tools, BI, DBMS, etc.</a:t>
            </a:r>
            <a:endParaRPr/>
          </a:p>
          <a:p>
            <a:pPr indent="-298450" lvl="4" marL="2286000" rtl="0" algn="l">
              <a:spcBef>
                <a:spcPts val="0"/>
              </a:spcBef>
              <a:spcAft>
                <a:spcPts val="0"/>
              </a:spcAft>
              <a:buSzPts val="1100"/>
              <a:buChar char="○"/>
            </a:pPr>
            <a:r>
              <a:rPr lang="en"/>
              <a:t>Server management done by Service Provider</a:t>
            </a:r>
            <a:endParaRPr/>
          </a:p>
          <a:p>
            <a:pPr indent="-298450" lvl="4" marL="2286000" rtl="0" algn="l">
              <a:spcBef>
                <a:spcPts val="0"/>
              </a:spcBef>
              <a:spcAft>
                <a:spcPts val="0"/>
              </a:spcAft>
              <a:buSzPts val="1100"/>
              <a:buChar char="○"/>
            </a:pPr>
            <a:r>
              <a:rPr lang="en"/>
              <a:t>Data still resides with vendor</a:t>
            </a:r>
            <a:endParaRPr/>
          </a:p>
          <a:p>
            <a:pPr indent="-311150" lvl="0" marL="457200" rtl="0" algn="l">
              <a:spcBef>
                <a:spcPts val="0"/>
              </a:spcBef>
              <a:spcAft>
                <a:spcPts val="0"/>
              </a:spcAft>
              <a:buSzPts val="1300"/>
              <a:buChar char="●"/>
            </a:pPr>
            <a:r>
              <a:rPr lang="en"/>
              <a:t>Customer can focus on the applications and services they develop</a:t>
            </a:r>
            <a:endParaRPr/>
          </a:p>
          <a:p>
            <a:pPr indent="-311150" lvl="0" marL="457200" rtl="0" algn="l">
              <a:spcBef>
                <a:spcPts val="0"/>
              </a:spcBef>
              <a:spcAft>
                <a:spcPts val="0"/>
              </a:spcAft>
              <a:buSzPts val="1300"/>
              <a:buChar char="●"/>
            </a:pPr>
            <a:r>
              <a:rPr lang="en"/>
              <a:t>It can be public, private, public</a:t>
            </a:r>
            <a:endParaRPr/>
          </a:p>
          <a:p>
            <a:pPr indent="-311150" lvl="0" marL="457200" rtl="0" algn="l">
              <a:spcBef>
                <a:spcPts val="0"/>
              </a:spcBef>
              <a:spcAft>
                <a:spcPts val="0"/>
              </a:spcAft>
              <a:buSzPts val="1300"/>
              <a:buChar char="●"/>
            </a:pPr>
            <a:r>
              <a:rPr lang="en"/>
              <a:t>Examples:</a:t>
            </a:r>
            <a:endParaRPr/>
          </a:p>
          <a:p>
            <a:pPr indent="-298450" lvl="1" marL="914400" rtl="0" algn="l">
              <a:spcBef>
                <a:spcPts val="0"/>
              </a:spcBef>
              <a:spcAft>
                <a:spcPts val="0"/>
              </a:spcAft>
              <a:buSzPts val="1100"/>
              <a:buChar char="○"/>
            </a:pPr>
            <a:r>
              <a:rPr lang="en"/>
              <a:t>SAP Cloud/Business Technology Platform</a:t>
            </a:r>
            <a:endParaRPr/>
          </a:p>
          <a:p>
            <a:pPr indent="-298450" lvl="1" marL="914400" rtl="0" algn="l">
              <a:spcBef>
                <a:spcPts val="0"/>
              </a:spcBef>
              <a:spcAft>
                <a:spcPts val="0"/>
              </a:spcAft>
              <a:buSzPts val="1100"/>
              <a:buChar char="○"/>
            </a:pPr>
            <a:r>
              <a:rPr lang="en"/>
              <a:t>Windows Azure</a:t>
            </a:r>
            <a:endParaRPr/>
          </a:p>
          <a:p>
            <a:pPr indent="-298450" lvl="1" marL="914400" rtl="0" algn="l">
              <a:spcBef>
                <a:spcPts val="0"/>
              </a:spcBef>
              <a:spcAft>
                <a:spcPts val="0"/>
              </a:spcAft>
              <a:buSzPts val="1100"/>
              <a:buChar char="○"/>
            </a:pPr>
            <a:r>
              <a:rPr lang="en"/>
              <a:t>Heroku</a:t>
            </a:r>
            <a:endParaRPr/>
          </a:p>
          <a:p>
            <a:pPr indent="-298450" lvl="1" marL="914400" rtl="0" algn="l">
              <a:spcBef>
                <a:spcPts val="0"/>
              </a:spcBef>
              <a:spcAft>
                <a:spcPts val="0"/>
              </a:spcAft>
              <a:buSzPts val="1100"/>
              <a:buChar char="○"/>
            </a:pPr>
            <a:r>
              <a:rPr lang="en"/>
              <a:t>Google App Engine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t>
            </a:r>
            <a:r>
              <a:rPr lang="en"/>
              <a:t>oftware as a Service (SaaS)</a:t>
            </a:r>
            <a:endParaRPr/>
          </a:p>
        </p:txBody>
      </p:sp>
      <p:sp>
        <p:nvSpPr>
          <p:cNvPr id="159" name="Google Shape;159;p17"/>
          <p:cNvSpPr txBox="1"/>
          <p:nvPr>
            <p:ph idx="1" type="body"/>
          </p:nvPr>
        </p:nvSpPr>
        <p:spPr>
          <a:xfrm>
            <a:off x="1297500" y="952500"/>
            <a:ext cx="7038900" cy="4114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Cloud-based software that is hosted online by a 3rd party company</a:t>
            </a:r>
            <a:endParaRPr/>
          </a:p>
          <a:p>
            <a:pPr indent="-311150" lvl="0" marL="457200" rtl="0" algn="l">
              <a:spcBef>
                <a:spcPts val="0"/>
              </a:spcBef>
              <a:spcAft>
                <a:spcPts val="0"/>
              </a:spcAft>
              <a:buSzPts val="1300"/>
              <a:buChar char="●"/>
            </a:pPr>
            <a:r>
              <a:rPr lang="en"/>
              <a:t>Pay as you go, through license agreement</a:t>
            </a:r>
            <a:endParaRPr/>
          </a:p>
          <a:p>
            <a:pPr indent="-311150" lvl="0" marL="457200" rtl="0" algn="l">
              <a:spcBef>
                <a:spcPts val="0"/>
              </a:spcBef>
              <a:spcAft>
                <a:spcPts val="0"/>
              </a:spcAft>
              <a:buSzPts val="1300"/>
              <a:buChar char="●"/>
            </a:pPr>
            <a:r>
              <a:rPr lang="en"/>
              <a:t>Example:</a:t>
            </a:r>
            <a:endParaRPr/>
          </a:p>
          <a:p>
            <a:pPr indent="-298450" lvl="1" marL="914400" rtl="0" algn="l">
              <a:spcBef>
                <a:spcPts val="0"/>
              </a:spcBef>
              <a:spcAft>
                <a:spcPts val="0"/>
              </a:spcAft>
              <a:buSzPts val="1100"/>
              <a:buChar char="○"/>
            </a:pPr>
            <a:r>
              <a:rPr lang="en"/>
              <a:t>Adobe Creative Cloud</a:t>
            </a:r>
            <a:endParaRPr/>
          </a:p>
          <a:p>
            <a:pPr indent="-298450" lvl="1" marL="914400" rtl="0" algn="l">
              <a:spcBef>
                <a:spcPts val="0"/>
              </a:spcBef>
              <a:spcAft>
                <a:spcPts val="0"/>
              </a:spcAft>
              <a:buSzPts val="1100"/>
              <a:buChar char="○"/>
            </a:pPr>
            <a:r>
              <a:rPr lang="en"/>
              <a:t>Slack</a:t>
            </a:r>
            <a:endParaRPr/>
          </a:p>
          <a:p>
            <a:pPr indent="-298450" lvl="1" marL="914400" rtl="0" algn="l">
              <a:spcBef>
                <a:spcPts val="0"/>
              </a:spcBef>
              <a:spcAft>
                <a:spcPts val="0"/>
              </a:spcAft>
              <a:buSzPts val="1100"/>
              <a:buChar char="○"/>
            </a:pPr>
            <a:r>
              <a:rPr lang="en"/>
              <a:t>Google Docs</a:t>
            </a:r>
            <a:endParaRPr/>
          </a:p>
          <a:p>
            <a:pPr indent="-311150" lvl="0" marL="457200" rtl="0" algn="l">
              <a:spcBef>
                <a:spcPts val="0"/>
              </a:spcBef>
              <a:spcAft>
                <a:spcPts val="0"/>
              </a:spcAft>
              <a:buSzPts val="1300"/>
              <a:buChar char="●"/>
            </a:pPr>
            <a:r>
              <a:rPr lang="en"/>
              <a:t>When to use:</a:t>
            </a:r>
            <a:endParaRPr/>
          </a:p>
          <a:p>
            <a:pPr indent="-298450" lvl="1" marL="914400" rtl="0" algn="l">
              <a:spcBef>
                <a:spcPts val="0"/>
              </a:spcBef>
              <a:spcAft>
                <a:spcPts val="0"/>
              </a:spcAft>
              <a:buSzPts val="1100"/>
              <a:buChar char="○"/>
            </a:pPr>
            <a:r>
              <a:rPr lang="en"/>
              <a:t>Best for start-up companies as it provides for easy </a:t>
            </a:r>
            <a:r>
              <a:rPr lang="en"/>
              <a:t>implementation</a:t>
            </a:r>
            <a:r>
              <a:rPr lang="en"/>
              <a:t> and cheaper upfront cost</a:t>
            </a:r>
            <a:endParaRPr/>
          </a:p>
          <a:p>
            <a:pPr indent="-298450" lvl="1" marL="914400" rtl="0" algn="l">
              <a:spcBef>
                <a:spcPts val="0"/>
              </a:spcBef>
              <a:spcAft>
                <a:spcPts val="0"/>
              </a:spcAft>
              <a:buSzPts val="1100"/>
              <a:buChar char="○"/>
            </a:pPr>
            <a:r>
              <a:rPr lang="en"/>
              <a:t>Short-term usage for minimal commitment</a:t>
            </a:r>
            <a:endParaRPr/>
          </a:p>
          <a:p>
            <a:pPr indent="-298450" lvl="2" marL="1371600" rtl="0" algn="l">
              <a:spcBef>
                <a:spcPts val="0"/>
              </a:spcBef>
              <a:spcAft>
                <a:spcPts val="0"/>
              </a:spcAft>
              <a:buSzPts val="1100"/>
              <a:buChar char="■"/>
            </a:pPr>
            <a:r>
              <a:rPr lang="en"/>
              <a:t>Subscription based lets you pay as you need the service</a:t>
            </a:r>
            <a:endParaRPr/>
          </a:p>
          <a:p>
            <a:pPr indent="-311150" lvl="0" marL="457200" rtl="0" algn="l">
              <a:spcBef>
                <a:spcPts val="0"/>
              </a:spcBef>
              <a:spcAft>
                <a:spcPts val="0"/>
              </a:spcAft>
              <a:buSzPts val="1300"/>
              <a:buChar char="●"/>
            </a:pPr>
            <a:r>
              <a:rPr lang="en"/>
              <a:t>Things to consider:</a:t>
            </a:r>
            <a:endParaRPr/>
          </a:p>
          <a:p>
            <a:pPr indent="-298450" lvl="1" marL="914400" rtl="0" algn="l">
              <a:spcBef>
                <a:spcPts val="0"/>
              </a:spcBef>
              <a:spcAft>
                <a:spcPts val="0"/>
              </a:spcAft>
              <a:buSzPts val="1100"/>
              <a:buChar char="○"/>
            </a:pPr>
            <a:r>
              <a:rPr lang="en"/>
              <a:t>Less secure with transfer of business data, as you have to rely on the vender to properly secure your data</a:t>
            </a:r>
            <a:endParaRPr/>
          </a:p>
          <a:p>
            <a:pPr indent="-298450" lvl="1" marL="914400" rtl="0" algn="l">
              <a:spcBef>
                <a:spcPts val="0"/>
              </a:spcBef>
              <a:spcAft>
                <a:spcPts val="0"/>
              </a:spcAft>
              <a:buSzPts val="1100"/>
              <a:buChar char="○"/>
            </a:pPr>
            <a:r>
              <a:rPr lang="en"/>
              <a:t>Due to lack of control of securing data, you can run into compliance issues</a:t>
            </a:r>
            <a:endParaRPr/>
          </a:p>
          <a:p>
            <a:pPr indent="-298450" lvl="1" marL="914400" rtl="0" algn="l">
              <a:spcBef>
                <a:spcPts val="0"/>
              </a:spcBef>
              <a:spcAft>
                <a:spcPts val="0"/>
              </a:spcAft>
              <a:buSzPts val="1100"/>
              <a:buChar char="○"/>
            </a:pPr>
            <a:r>
              <a:rPr lang="en"/>
              <a:t>If something were to happen to the 3rd party service provider you may run into </a:t>
            </a:r>
            <a:r>
              <a:rPr lang="en"/>
              <a:t>difficulties</a:t>
            </a:r>
            <a:r>
              <a:rPr lang="en"/>
              <a:t> </a:t>
            </a:r>
            <a:r>
              <a:rPr lang="en"/>
              <a:t>transferring</a:t>
            </a:r>
            <a:r>
              <a:rPr lang="en"/>
              <a:t> you data to another provider</a:t>
            </a:r>
            <a:endParaRPr/>
          </a:p>
          <a:p>
            <a:pPr indent="-311150" lvl="0" marL="457200" rtl="0" algn="l">
              <a:spcBef>
                <a:spcPts val="0"/>
              </a:spcBef>
              <a:spcAft>
                <a:spcPts val="0"/>
              </a:spcAft>
              <a:buSzPts val="1300"/>
              <a:buChar char="●"/>
            </a:pPr>
            <a:r>
              <a:rPr lang="en"/>
              <a:t>If your </a:t>
            </a:r>
            <a:r>
              <a:rPr lang="en"/>
              <a:t>company</a:t>
            </a:r>
            <a:r>
              <a:rPr lang="en"/>
              <a:t> is looking to adopt a SaaS model:</a:t>
            </a:r>
            <a:endParaRPr/>
          </a:p>
          <a:p>
            <a:pPr indent="-298450" lvl="1" marL="914400" rtl="0" algn="l">
              <a:spcBef>
                <a:spcPts val="0"/>
              </a:spcBef>
              <a:spcAft>
                <a:spcPts val="0"/>
              </a:spcAft>
              <a:buSzPts val="1100"/>
              <a:buChar char="○"/>
            </a:pPr>
            <a:r>
              <a:rPr lang="en"/>
              <a:t>Have a good software, which will be subscription based</a:t>
            </a:r>
            <a:endParaRPr/>
          </a:p>
          <a:p>
            <a:pPr indent="-298450" lvl="1" marL="914400" rtl="0" algn="l">
              <a:spcBef>
                <a:spcPts val="0"/>
              </a:spcBef>
              <a:spcAft>
                <a:spcPts val="0"/>
              </a:spcAft>
              <a:buSzPts val="1100"/>
              <a:buChar char="○"/>
            </a:pPr>
            <a:r>
              <a:rPr lang="en"/>
              <a:t> Have an established </a:t>
            </a:r>
            <a:r>
              <a:rPr lang="en"/>
              <a:t>customer</a:t>
            </a:r>
            <a:r>
              <a:rPr lang="en"/>
              <a:t> base</a:t>
            </a:r>
            <a:endParaRPr/>
          </a:p>
          <a:p>
            <a:pPr indent="-298450" lvl="1" marL="914400" rtl="0" algn="l">
              <a:spcBef>
                <a:spcPts val="0"/>
              </a:spcBef>
              <a:spcAft>
                <a:spcPts val="0"/>
              </a:spcAft>
              <a:buSzPts val="1100"/>
              <a:buChar char="○"/>
            </a:pPr>
            <a:r>
              <a:rPr lang="en"/>
              <a:t>Have a pricing plan in mind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Situation 1 - IaaS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Game studio needs servers to run online game.</a:t>
            </a:r>
            <a:endParaRPr/>
          </a:p>
          <a:p>
            <a:pPr indent="-311150" lvl="0" marL="457200" rtl="0" algn="l">
              <a:spcBef>
                <a:spcPts val="0"/>
              </a:spcBef>
              <a:spcAft>
                <a:spcPts val="0"/>
              </a:spcAft>
              <a:buSzPts val="1300"/>
              <a:buChar char="●"/>
            </a:pPr>
            <a:r>
              <a:rPr lang="en"/>
              <a:t>Hybrid Cloud</a:t>
            </a:r>
            <a:endParaRPr/>
          </a:p>
          <a:p>
            <a:pPr indent="-298450" lvl="1" marL="914400" rtl="0" algn="l">
              <a:spcBef>
                <a:spcPts val="0"/>
              </a:spcBef>
              <a:spcAft>
                <a:spcPts val="0"/>
              </a:spcAft>
              <a:buSzPts val="1100"/>
              <a:buChar char="○"/>
            </a:pPr>
            <a:r>
              <a:rPr lang="en"/>
              <a:t>Studio needs access to modify/update game.</a:t>
            </a:r>
            <a:endParaRPr/>
          </a:p>
          <a:p>
            <a:pPr indent="-298450" lvl="1" marL="914400" rtl="0" algn="l">
              <a:spcBef>
                <a:spcPts val="0"/>
              </a:spcBef>
              <a:spcAft>
                <a:spcPts val="0"/>
              </a:spcAft>
              <a:buSzPts val="1100"/>
              <a:buChar char="○"/>
            </a:pPr>
            <a:r>
              <a:rPr lang="en"/>
              <a:t>Users need access to play game.</a:t>
            </a:r>
            <a:endParaRPr/>
          </a:p>
          <a:p>
            <a:pPr indent="-311150" lvl="0" marL="457200" rtl="0" algn="l">
              <a:spcBef>
                <a:spcPts val="0"/>
              </a:spcBef>
              <a:spcAft>
                <a:spcPts val="0"/>
              </a:spcAft>
              <a:buSzPts val="1300"/>
              <a:buChar char="●"/>
            </a:pPr>
            <a:r>
              <a:rPr lang="en"/>
              <a:t>Service Provider</a:t>
            </a:r>
            <a:endParaRPr/>
          </a:p>
          <a:p>
            <a:pPr indent="-298450" lvl="1" marL="914400" rtl="0" algn="l">
              <a:spcBef>
                <a:spcPts val="0"/>
              </a:spcBef>
              <a:spcAft>
                <a:spcPts val="0"/>
              </a:spcAft>
              <a:buSzPts val="1100"/>
              <a:buChar char="○"/>
            </a:pPr>
            <a:r>
              <a:rPr lang="en"/>
              <a:t>The game studio.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Hybrid is best in this case as there is a mix of what users need access to. The game studio needs access to administrate the game and player base. Players shouldn’t have access to these things but still need access to log in and play.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Situation 2 - PaaS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Business </a:t>
            </a:r>
            <a:r>
              <a:rPr lang="en"/>
              <a:t>needing</a:t>
            </a:r>
            <a:r>
              <a:rPr lang="en"/>
              <a:t> to build bespoke auditing/analysis tools</a:t>
            </a:r>
            <a:endParaRPr/>
          </a:p>
          <a:p>
            <a:pPr indent="-311150" lvl="0" marL="457200" rtl="0" algn="l">
              <a:spcBef>
                <a:spcPts val="0"/>
              </a:spcBef>
              <a:spcAft>
                <a:spcPts val="0"/>
              </a:spcAft>
              <a:buSzPts val="1300"/>
              <a:buChar char="●"/>
            </a:pPr>
            <a:r>
              <a:rPr lang="en"/>
              <a:t>Private Cloud</a:t>
            </a:r>
            <a:endParaRPr/>
          </a:p>
          <a:p>
            <a:pPr indent="-298450" lvl="1" marL="914400" rtl="0" algn="l">
              <a:spcBef>
                <a:spcPts val="0"/>
              </a:spcBef>
              <a:spcAft>
                <a:spcPts val="0"/>
              </a:spcAft>
              <a:buSzPts val="1100"/>
              <a:buChar char="○"/>
            </a:pPr>
            <a:r>
              <a:rPr lang="en"/>
              <a:t>Used for internal metrics</a:t>
            </a:r>
            <a:endParaRPr/>
          </a:p>
          <a:p>
            <a:pPr indent="-298450" lvl="1" marL="914400" rtl="0" algn="l">
              <a:spcBef>
                <a:spcPts val="0"/>
              </a:spcBef>
              <a:spcAft>
                <a:spcPts val="0"/>
              </a:spcAft>
              <a:buSzPts val="1100"/>
              <a:buChar char="○"/>
            </a:pPr>
            <a:r>
              <a:rPr lang="en"/>
              <a:t>Only needed by company.</a:t>
            </a:r>
            <a:endParaRPr/>
          </a:p>
          <a:p>
            <a:pPr indent="-311150" lvl="0" marL="457200" rtl="0" algn="l">
              <a:spcBef>
                <a:spcPts val="0"/>
              </a:spcBef>
              <a:spcAft>
                <a:spcPts val="0"/>
              </a:spcAft>
              <a:buSzPts val="1300"/>
              <a:buChar char="●"/>
            </a:pPr>
            <a:r>
              <a:rPr lang="en"/>
              <a:t>Service Provider</a:t>
            </a:r>
            <a:endParaRPr/>
          </a:p>
          <a:p>
            <a:pPr indent="-298450" lvl="1" marL="914400" rtl="0" algn="l">
              <a:spcBef>
                <a:spcPts val="0"/>
              </a:spcBef>
              <a:spcAft>
                <a:spcPts val="0"/>
              </a:spcAft>
              <a:buSzPts val="1100"/>
              <a:buChar char="○"/>
            </a:pPr>
            <a:r>
              <a:rPr lang="en"/>
              <a:t>Google: Google App Engine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Private cloud is best in this case because the metrics created are </a:t>
            </a:r>
            <a:r>
              <a:rPr lang="en"/>
              <a:t>solely</a:t>
            </a:r>
            <a:r>
              <a:rPr lang="en"/>
              <a:t> created by and used by the company. Metrics could reveal sensitive information about the company and should be kept private.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Situation 3- SaaS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Company in need of email service</a:t>
            </a:r>
            <a:endParaRPr/>
          </a:p>
          <a:p>
            <a:pPr indent="-311150" lvl="0" marL="457200" rtl="0" algn="l">
              <a:spcBef>
                <a:spcPts val="0"/>
              </a:spcBef>
              <a:spcAft>
                <a:spcPts val="0"/>
              </a:spcAft>
              <a:buSzPts val="1300"/>
              <a:buChar char="●"/>
            </a:pPr>
            <a:r>
              <a:rPr lang="en"/>
              <a:t>Private Cloud</a:t>
            </a:r>
            <a:endParaRPr/>
          </a:p>
          <a:p>
            <a:pPr indent="-298450" lvl="1" marL="914400" rtl="0" algn="l">
              <a:spcBef>
                <a:spcPts val="0"/>
              </a:spcBef>
              <a:spcAft>
                <a:spcPts val="0"/>
              </a:spcAft>
              <a:buSzPts val="1100"/>
              <a:buChar char="○"/>
            </a:pPr>
            <a:r>
              <a:rPr lang="en"/>
              <a:t>This email service will be needed for internal business communications</a:t>
            </a:r>
            <a:endParaRPr/>
          </a:p>
          <a:p>
            <a:pPr indent="-298450" lvl="1" marL="914400" rtl="0" algn="l">
              <a:spcBef>
                <a:spcPts val="0"/>
              </a:spcBef>
              <a:spcAft>
                <a:spcPts val="0"/>
              </a:spcAft>
              <a:buSzPts val="1100"/>
              <a:buChar char="○"/>
            </a:pPr>
            <a:r>
              <a:rPr lang="en"/>
              <a:t>Only accessible by employees</a:t>
            </a:r>
            <a:endParaRPr/>
          </a:p>
          <a:p>
            <a:pPr indent="-311150" lvl="0" marL="457200" rtl="0" algn="l">
              <a:spcBef>
                <a:spcPts val="0"/>
              </a:spcBef>
              <a:spcAft>
                <a:spcPts val="0"/>
              </a:spcAft>
              <a:buSzPts val="1300"/>
              <a:buChar char="●"/>
            </a:pPr>
            <a:r>
              <a:rPr lang="en"/>
              <a:t>Service Provider</a:t>
            </a:r>
            <a:endParaRPr/>
          </a:p>
          <a:p>
            <a:pPr indent="-298450" lvl="1" marL="914400" rtl="0" algn="l">
              <a:spcBef>
                <a:spcPts val="0"/>
              </a:spcBef>
              <a:spcAft>
                <a:spcPts val="0"/>
              </a:spcAft>
              <a:buSzPts val="1100"/>
              <a:buChar char="○"/>
            </a:pPr>
            <a:r>
              <a:rPr lang="en"/>
              <a:t>Google: Google Workspace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Private cloud is best in this case as internal communications could contain sensitive information about the company.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a:t>
            </a:r>
            <a:r>
              <a:rPr lang="en"/>
              <a:t>vice offered by MS Azure, AWS, GCP</a:t>
            </a:r>
            <a:endParaRPr/>
          </a:p>
        </p:txBody>
      </p:sp>
      <p:sp>
        <p:nvSpPr>
          <p:cNvPr id="183" name="Google Shape;183;p21"/>
          <p:cNvSpPr txBox="1"/>
          <p:nvPr>
            <p:ph idx="1" type="body"/>
          </p:nvPr>
        </p:nvSpPr>
        <p:spPr>
          <a:xfrm>
            <a:off x="1297500" y="1567550"/>
            <a:ext cx="7038900" cy="3264600"/>
          </a:xfrm>
          <a:prstGeom prst="rect">
            <a:avLst/>
          </a:prstGeom>
          <a:ln>
            <a:noFill/>
          </a:ln>
        </p:spPr>
        <p:txBody>
          <a:bodyPr anchorCtr="0" anchor="t" bIns="91425" lIns="91425" spcFirstLastPara="1" rIns="91425" wrap="square" tIns="91425">
            <a:normAutofit/>
          </a:bodyPr>
          <a:lstStyle/>
          <a:p>
            <a:pPr indent="-311150" lvl="0" marL="457200" rtl="0" algn="l">
              <a:spcBef>
                <a:spcPts val="1800"/>
              </a:spcBef>
              <a:spcAft>
                <a:spcPts val="0"/>
              </a:spcAft>
              <a:buClr>
                <a:srgbClr val="FFFFFF"/>
              </a:buClr>
              <a:buSzPts val="1300"/>
              <a:buChar char="●"/>
            </a:pPr>
            <a:r>
              <a:rPr b="1" lang="en">
                <a:solidFill>
                  <a:srgbClr val="FFFFFF"/>
                </a:solidFill>
                <a:latin typeface="Arial"/>
                <a:ea typeface="Arial"/>
                <a:cs typeface="Arial"/>
                <a:sym typeface="Arial"/>
              </a:rPr>
              <a:t>(MS Azure)  </a:t>
            </a:r>
            <a:r>
              <a:rPr b="1" lang="en">
                <a:solidFill>
                  <a:srgbClr val="FFFFFF"/>
                </a:solidFill>
                <a:latin typeface="Arial"/>
                <a:ea typeface="Arial"/>
                <a:cs typeface="Arial"/>
                <a:sym typeface="Arial"/>
              </a:rPr>
              <a:t>Microsoft Azure SQL Database</a:t>
            </a:r>
            <a:endParaRPr b="1">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b="1" lang="en">
                <a:solidFill>
                  <a:srgbClr val="FFFFFF"/>
                </a:solidFill>
                <a:latin typeface="Arial"/>
                <a:ea typeface="Arial"/>
                <a:cs typeface="Arial"/>
                <a:sym typeface="Arial"/>
              </a:rPr>
              <a:t>A (PaaS) is owned, hosted, and maintained by Microsoft.</a:t>
            </a:r>
            <a:endParaRPr b="1">
              <a:solidFill>
                <a:srgbClr val="FFFFFF"/>
              </a:solidFill>
              <a:latin typeface="Arial"/>
              <a:ea typeface="Arial"/>
              <a:cs typeface="Arial"/>
              <a:sym typeface="Arial"/>
            </a:endParaRPr>
          </a:p>
          <a:p>
            <a:pPr indent="0" lvl="0" marL="914400" rtl="0" algn="l">
              <a:spcBef>
                <a:spcPts val="400"/>
              </a:spcBef>
              <a:spcAft>
                <a:spcPts val="0"/>
              </a:spcAft>
              <a:buNone/>
            </a:pPr>
            <a:r>
              <a:t/>
            </a:r>
            <a:endParaRPr>
              <a:solidFill>
                <a:srgbClr val="FFFFFF"/>
              </a:solidFill>
            </a:endParaRPr>
          </a:p>
          <a:p>
            <a:pPr indent="-311150" lvl="0" marL="457200" rtl="0" algn="l">
              <a:spcBef>
                <a:spcPts val="1800"/>
              </a:spcBef>
              <a:spcAft>
                <a:spcPts val="0"/>
              </a:spcAft>
              <a:buClr>
                <a:srgbClr val="FFFFFF"/>
              </a:buClr>
              <a:buSzPts val="1300"/>
              <a:buChar char="●"/>
            </a:pPr>
            <a:r>
              <a:rPr b="1" lang="en">
                <a:solidFill>
                  <a:srgbClr val="FFFFFF"/>
                </a:solidFill>
                <a:latin typeface="Arial"/>
                <a:ea typeface="Arial"/>
                <a:cs typeface="Arial"/>
                <a:sym typeface="Arial"/>
              </a:rPr>
              <a:t>(AWS)  Amazon Virtual Private Cloud</a:t>
            </a:r>
            <a:endParaRPr b="1">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b="1" lang="en">
                <a:solidFill>
                  <a:srgbClr val="FFFFFF"/>
                </a:solidFill>
                <a:latin typeface="Arial"/>
                <a:ea typeface="Arial"/>
                <a:cs typeface="Arial"/>
                <a:sym typeface="Arial"/>
              </a:rPr>
              <a:t>A (IaaS) a service that allows you to launch AWS in a logically remote virtual network. You have control over your virtual networking environment</a:t>
            </a:r>
            <a:endParaRPr b="1">
              <a:solidFill>
                <a:srgbClr val="FFFFFF"/>
              </a:solidFill>
              <a:latin typeface="Arial"/>
              <a:ea typeface="Arial"/>
              <a:cs typeface="Arial"/>
              <a:sym typeface="Arial"/>
            </a:endParaRPr>
          </a:p>
          <a:p>
            <a:pPr indent="0" lvl="0" marL="0" rtl="0" algn="l">
              <a:spcBef>
                <a:spcPts val="1800"/>
              </a:spcBef>
              <a:spcAft>
                <a:spcPts val="0"/>
              </a:spcAft>
              <a:buNone/>
            </a:pPr>
            <a:r>
              <a:t/>
            </a:r>
            <a:endParaRPr b="1">
              <a:solidFill>
                <a:srgbClr val="FFFFFF"/>
              </a:solidFill>
              <a:latin typeface="Arial"/>
              <a:ea typeface="Arial"/>
              <a:cs typeface="Arial"/>
              <a:sym typeface="Arial"/>
            </a:endParaRPr>
          </a:p>
          <a:p>
            <a:pPr indent="-311150" lvl="0" marL="457200" rtl="0" algn="l">
              <a:spcBef>
                <a:spcPts val="1800"/>
              </a:spcBef>
              <a:spcAft>
                <a:spcPts val="0"/>
              </a:spcAft>
              <a:buClr>
                <a:srgbClr val="FFFFFF"/>
              </a:buClr>
              <a:buSzPts val="1300"/>
              <a:buChar char="●"/>
            </a:pPr>
            <a:r>
              <a:rPr b="1" lang="en">
                <a:solidFill>
                  <a:srgbClr val="FFFFFF"/>
                </a:solidFill>
                <a:latin typeface="Arial"/>
                <a:ea typeface="Arial"/>
                <a:cs typeface="Arial"/>
                <a:sym typeface="Arial"/>
              </a:rPr>
              <a:t>(GCP)  Google Drive</a:t>
            </a:r>
            <a:endParaRPr b="1">
              <a:solidFill>
                <a:srgbClr val="FFFFFF"/>
              </a:solidFill>
              <a:latin typeface="Arial"/>
              <a:ea typeface="Arial"/>
              <a:cs typeface="Arial"/>
              <a:sym typeface="Arial"/>
            </a:endParaRPr>
          </a:p>
          <a:p>
            <a:pPr indent="-298450" lvl="1" marL="914400" rtl="0" algn="l">
              <a:spcBef>
                <a:spcPts val="0"/>
              </a:spcBef>
              <a:spcAft>
                <a:spcPts val="0"/>
              </a:spcAft>
              <a:buClr>
                <a:srgbClr val="FFFFFF"/>
              </a:buClr>
              <a:buSzPts val="1100"/>
              <a:buFont typeface="Arial"/>
              <a:buChar char="○"/>
            </a:pPr>
            <a:r>
              <a:rPr b="1" lang="en">
                <a:solidFill>
                  <a:srgbClr val="FFFFFF"/>
                </a:solidFill>
                <a:latin typeface="Arial"/>
                <a:ea typeface="Arial"/>
                <a:cs typeface="Arial"/>
                <a:sym typeface="Arial"/>
              </a:rPr>
              <a:t>A (SaaS) Google Drive allows users to store files and share files on their servers across multiple devices.</a:t>
            </a:r>
            <a:endParaRPr b="1">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