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4" r:id="rId1"/>
  </p:sldMasterIdLst>
  <p:sldIdLst>
    <p:sldId id="294" r:id="rId2"/>
    <p:sldId id="297" r:id="rId3"/>
    <p:sldId id="302" r:id="rId4"/>
    <p:sldId id="303" r:id="rId5"/>
    <p:sldId id="257" r:id="rId6"/>
    <p:sldId id="300" r:id="rId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DB6"/>
    <a:srgbClr val="06AECA"/>
    <a:srgbClr val="06BDDC"/>
    <a:srgbClr val="06C4E4"/>
    <a:srgbClr val="07D6F9"/>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15" autoAdjust="0"/>
    <p:restoredTop sz="93979" autoAdjust="0"/>
  </p:normalViewPr>
  <p:slideViewPr>
    <p:cSldViewPr>
      <p:cViewPr varScale="1">
        <p:scale>
          <a:sx n="72" d="100"/>
          <a:sy n="72" d="100"/>
        </p:scale>
        <p:origin x="1164" y="6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12490" y="2665475"/>
            <a:ext cx="7772400" cy="1374345"/>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586835" y="1138425"/>
            <a:ext cx="6400800" cy="916230"/>
          </a:xfrm>
        </p:spPr>
        <p:txBody>
          <a:bodyPr>
            <a:normAutofit/>
          </a:bodyPr>
          <a:lstStyle>
            <a:lvl1pPr marL="0" indent="0" algn="r">
              <a:buNone/>
              <a:defRPr sz="280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3284093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79418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17140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18508180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916230"/>
          </a:xfrm>
        </p:spPr>
        <p:txBody>
          <a:bodyPr>
            <a:normAutofit/>
          </a:bodyPr>
          <a:lstStyle>
            <a:lvl1pPr algn="r">
              <a:defRPr sz="3600">
                <a:solidFill>
                  <a:srgbClr val="FF0000"/>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596540"/>
            <a:ext cx="8229600" cy="3918803"/>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55752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7899" y="374900"/>
            <a:ext cx="7016195" cy="610820"/>
          </a:xfrm>
        </p:spPr>
        <p:txBody>
          <a:bodyPr>
            <a:normAutofit/>
          </a:bodyPr>
          <a:lstStyle>
            <a:lvl1pPr algn="l">
              <a:defRPr sz="3600">
                <a:solidFill>
                  <a:srgbClr val="FF0000"/>
                </a:solidFill>
              </a:defRPr>
            </a:lvl1pPr>
          </a:lstStyle>
          <a:p>
            <a:r>
              <a:rPr lang="en-US"/>
              <a:t>Click to edit Master title style</a:t>
            </a:r>
            <a:endParaRPr lang="en-US" dirty="0"/>
          </a:p>
        </p:txBody>
      </p:sp>
      <p:sp>
        <p:nvSpPr>
          <p:cNvPr id="3" name="Content Placeholder 2"/>
          <p:cNvSpPr>
            <a:spLocks noGrp="1"/>
          </p:cNvSpPr>
          <p:nvPr>
            <p:ph idx="1"/>
          </p:nvPr>
        </p:nvSpPr>
        <p:spPr>
          <a:xfrm>
            <a:off x="1517900" y="1138425"/>
            <a:ext cx="7016195" cy="4275740"/>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01034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3663981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1679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8229600" cy="610820"/>
          </a:xfrm>
        </p:spPr>
        <p:txBody>
          <a:bodyPr>
            <a:normAutofit/>
          </a:bodyPr>
          <a:lstStyle>
            <a:lvl1pPr algn="r">
              <a:defRPr sz="3600">
                <a:solidFill>
                  <a:srgbClr val="FF0000"/>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1544097"/>
            <a:ext cx="4040188" cy="639762"/>
          </a:xfrm>
        </p:spPr>
        <p:txBody>
          <a:bodyPr anchor="b"/>
          <a:lstStyle>
            <a:lvl1pPr marL="0" indent="0">
              <a:buNone/>
              <a:defRPr sz="2400" b="1">
                <a:solidFill>
                  <a:srgbClr val="F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8965" y="2173960"/>
            <a:ext cx="4040188"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1544097"/>
            <a:ext cx="4041775" cy="639762"/>
          </a:xfrm>
        </p:spPr>
        <p:txBody>
          <a:bodyPr anchor="b"/>
          <a:lstStyle>
            <a:lvl1pPr marL="0" indent="0">
              <a:buNone/>
              <a:defRPr sz="2400" b="1">
                <a:solidFill>
                  <a:srgbClr val="F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36790" y="2173960"/>
            <a:ext cx="4041775"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3/17/2021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1788664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59861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6910116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13165877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2683118803"/>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621BA105-8B1D-4BD4-B390-8FDAC07845C3}"/>
              </a:ext>
            </a:extLst>
          </p:cNvPr>
          <p:cNvSpPr>
            <a:spLocks noGrp="1"/>
          </p:cNvSpPr>
          <p:nvPr>
            <p:ph type="title"/>
          </p:nvPr>
        </p:nvSpPr>
        <p:spPr>
          <a:xfrm>
            <a:off x="448965" y="680310"/>
            <a:ext cx="8229600" cy="916230"/>
          </a:xfrm>
        </p:spPr>
        <p:txBody>
          <a:bodyPr anchor="ctr">
            <a:normAutofit/>
          </a:bodyPr>
          <a:lstStyle/>
          <a:p>
            <a:r>
              <a:rPr lang="en-IN" b="1" dirty="0">
                <a:effectLst>
                  <a:outerShdw blurRad="38100" dist="38100" dir="2700000" algn="tl">
                    <a:srgbClr val="000000">
                      <a:alpha val="43137"/>
                    </a:srgbClr>
                  </a:outerShdw>
                </a:effectLst>
              </a:rPr>
              <a:t>Introduction</a:t>
            </a:r>
          </a:p>
        </p:txBody>
      </p:sp>
      <p:sp useBgFill="1">
        <p:nvSpPr>
          <p:cNvPr id="2" name="Content Placeholder 1">
            <a:extLst>
              <a:ext uri="{FF2B5EF4-FFF2-40B4-BE49-F238E27FC236}">
                <a16:creationId xmlns:a16="http://schemas.microsoft.com/office/drawing/2014/main" id="{AEBCEBA0-BBA5-47FA-9395-8F2F99F889CE}"/>
              </a:ext>
            </a:extLst>
          </p:cNvPr>
          <p:cNvSpPr>
            <a:spLocks noGrp="1"/>
          </p:cNvSpPr>
          <p:nvPr>
            <p:ph idx="1"/>
          </p:nvPr>
        </p:nvSpPr>
        <p:spPr>
          <a:xfrm>
            <a:off x="457200" y="1596540"/>
            <a:ext cx="8229600" cy="3918803"/>
          </a:xfrm>
        </p:spPr>
        <p:txBody>
          <a:bodyPr>
            <a:normAutofit/>
          </a:bodyPr>
          <a:lstStyle/>
          <a:p>
            <a:pPr marL="0" indent="0">
              <a:buNone/>
            </a:pPr>
            <a:r>
              <a:rPr lang="en-IN" sz="2600" dirty="0">
                <a:solidFill>
                  <a:schemeClr val="tx2">
                    <a:lumMod val="75000"/>
                  </a:schemeClr>
                </a:solidFill>
              </a:rPr>
              <a:t>This project Online Pizza Ordering System has been developed on .NET and MSSQL SERVER. The main aim of this project is to sell pizza on online order. In this project customers can give order from any place paying online and helpful for customers in ordering custom pizzas. This project provides information of customer details before making order. Customers are allowed to make their own pizza or choose pre-set pizza. When an order has been confirmed by a customer order processing begins.  </a:t>
            </a:r>
            <a:endParaRPr lang="en-US" sz="2600" dirty="0">
              <a:solidFill>
                <a:schemeClr val="tx2">
                  <a:lumMod val="75000"/>
                </a:schemeClr>
              </a:solidFill>
            </a:endParaRPr>
          </a:p>
          <a:p>
            <a:endParaRPr lang="en-IN" sz="2600" dirty="0"/>
          </a:p>
        </p:txBody>
      </p:sp>
    </p:spTree>
    <p:extLst>
      <p:ext uri="{BB962C8B-B14F-4D97-AF65-F5344CB8AC3E}">
        <p14:creationId xmlns:p14="http://schemas.microsoft.com/office/powerpoint/2010/main" val="281951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E229-E6F0-47BE-93DB-802F76858CF0}"/>
              </a:ext>
            </a:extLst>
          </p:cNvPr>
          <p:cNvSpPr>
            <a:spLocks noGrp="1"/>
          </p:cNvSpPr>
          <p:nvPr>
            <p:ph type="title"/>
          </p:nvPr>
        </p:nvSpPr>
        <p:spPr>
          <a:xfrm>
            <a:off x="1547664" y="188640"/>
            <a:ext cx="7429520" cy="857232"/>
          </a:xfrm>
        </p:spPr>
        <p:txBody>
          <a:bodyPr>
            <a:normAutofit fontScale="90000"/>
          </a:bodyPr>
          <a:lstStyle/>
          <a:p>
            <a:r>
              <a:rPr lang="en-IN" sz="4400" b="1" spc="300" dirty="0">
                <a:solidFill>
                  <a:schemeClr val="tx1"/>
                </a:solidFill>
                <a:latin typeface="Bookman Old Style" panose="02050604050505020204" pitchFamily="18" charset="0"/>
                <a:cs typeface="Arial" pitchFamily="34" charset="0"/>
              </a:rPr>
              <a:t>OBJECTIVES</a:t>
            </a:r>
            <a:r>
              <a:rPr lang="en-IN" sz="3200" b="1" spc="300" dirty="0">
                <a:solidFill>
                  <a:schemeClr val="tx1"/>
                </a:solidFill>
                <a:latin typeface="Arial" pitchFamily="34" charset="0"/>
                <a:cs typeface="Arial" pitchFamily="34" charset="0"/>
              </a:rPr>
              <a:t> </a:t>
            </a:r>
            <a:br>
              <a:rPr lang="en-IN" sz="3200" b="1" spc="300" dirty="0">
                <a:solidFill>
                  <a:schemeClr val="tx1"/>
                </a:solidFill>
                <a:latin typeface="Arial" pitchFamily="34" charset="0"/>
                <a:cs typeface="Arial" pitchFamily="34" charset="0"/>
              </a:rPr>
            </a:br>
            <a:endParaRPr lang="en-IN" sz="3200" b="1" spc="300" dirty="0">
              <a:solidFill>
                <a:schemeClr val="tx1"/>
              </a:solidFill>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3DEB8C6-2F6D-4462-9BD6-CD34C1C14BAA}"/>
              </a:ext>
            </a:extLst>
          </p:cNvPr>
          <p:cNvSpPr>
            <a:spLocks noGrp="1"/>
          </p:cNvSpPr>
          <p:nvPr>
            <p:ph idx="1"/>
          </p:nvPr>
        </p:nvSpPr>
        <p:spPr>
          <a:xfrm>
            <a:off x="0" y="1981202"/>
            <a:ext cx="9144000" cy="5181600"/>
          </a:xfrm>
        </p:spPr>
        <p:txBody>
          <a:bodyPr>
            <a:normAutofit fontScale="32500" lnSpcReduction="20000"/>
          </a:bodyPr>
          <a:lstStyle/>
          <a:p>
            <a:endParaRPr lang="en-IN" dirty="0">
              <a:solidFill>
                <a:srgbClr val="00B050"/>
              </a:solidFill>
            </a:endParaRPr>
          </a:p>
          <a:p>
            <a:r>
              <a:rPr lang="en-US" sz="7400" dirty="0">
                <a:solidFill>
                  <a:schemeClr val="tx2">
                    <a:lumMod val="75000"/>
                  </a:schemeClr>
                </a:solidFill>
                <a:latin typeface="Arial" panose="020B0604020202020204" pitchFamily="34" charset="0"/>
                <a:cs typeface="Arial" panose="020B0604020202020204" pitchFamily="34" charset="0"/>
              </a:rPr>
              <a:t>The general objectives of the study is to develop a reliable, convenient and accurate Ordering System.</a:t>
            </a:r>
          </a:p>
          <a:p>
            <a:r>
              <a:rPr lang="en-US" sz="7400" dirty="0">
                <a:solidFill>
                  <a:schemeClr val="tx2">
                    <a:lumMod val="75000"/>
                  </a:schemeClr>
                </a:solidFill>
                <a:latin typeface="Arial" panose="020B0604020202020204" pitchFamily="34" charset="0"/>
                <a:cs typeface="Arial" panose="020B0604020202020204" pitchFamily="34" charset="0"/>
              </a:rPr>
              <a:t>To develop a system that will surely satisfied the customer service.    </a:t>
            </a:r>
          </a:p>
          <a:p>
            <a:r>
              <a:rPr lang="en-US" sz="7400" dirty="0">
                <a:solidFill>
                  <a:schemeClr val="tx2">
                    <a:lumMod val="75000"/>
                  </a:schemeClr>
                </a:solidFill>
                <a:latin typeface="Arial" panose="020B0604020202020204" pitchFamily="34" charset="0"/>
                <a:cs typeface="Arial" panose="020B0604020202020204" pitchFamily="34" charset="0"/>
              </a:rPr>
              <a:t> To design a system able to accommodate huge amount of orders at a time.       </a:t>
            </a:r>
          </a:p>
          <a:p>
            <a:r>
              <a:rPr lang="en-US" sz="7400" dirty="0">
                <a:solidFill>
                  <a:schemeClr val="tx2">
                    <a:lumMod val="75000"/>
                  </a:schemeClr>
                </a:solidFill>
                <a:latin typeface="Arial" panose="020B0604020202020204" pitchFamily="34" charset="0"/>
                <a:cs typeface="Arial" panose="020B0604020202020204" pitchFamily="34" charset="0"/>
              </a:rPr>
              <a:t> To evaluate its performance and acceptability in terms of security, user-friendliness, accuracy and reliability.        </a:t>
            </a:r>
          </a:p>
          <a:p>
            <a:r>
              <a:rPr lang="en-US" sz="7400" dirty="0">
                <a:solidFill>
                  <a:schemeClr val="tx2">
                    <a:lumMod val="75000"/>
                  </a:schemeClr>
                </a:solidFill>
                <a:latin typeface="Arial" panose="020B0604020202020204" pitchFamily="34" charset="0"/>
                <a:cs typeface="Arial" panose="020B0604020202020204" pitchFamily="34" charset="0"/>
              </a:rPr>
              <a:t>To improve the communication between the client and the server and minimize the time of ordering.        </a:t>
            </a:r>
          </a:p>
          <a:p>
            <a:r>
              <a:rPr lang="en-US" sz="7400" dirty="0">
                <a:solidFill>
                  <a:schemeClr val="tx2">
                    <a:lumMod val="75000"/>
                  </a:schemeClr>
                </a:solidFill>
                <a:latin typeface="Arial" panose="020B0604020202020204" pitchFamily="34" charset="0"/>
                <a:cs typeface="Arial" panose="020B0604020202020204" pitchFamily="34" charset="0"/>
              </a:rPr>
              <a:t>To automatically compute the bill and store the order details in database.</a:t>
            </a:r>
            <a:endParaRPr lang="en-IN" sz="74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191889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E201-EA23-41E8-9886-F60E7512B1DF}"/>
              </a:ext>
            </a:extLst>
          </p:cNvPr>
          <p:cNvSpPr>
            <a:spLocks noGrp="1"/>
          </p:cNvSpPr>
          <p:nvPr>
            <p:ph type="title"/>
          </p:nvPr>
        </p:nvSpPr>
        <p:spPr/>
        <p:txBody>
          <a:bodyPr/>
          <a:lstStyle/>
          <a:p>
            <a:r>
              <a:rPr lang="en-US" b="1" dirty="0">
                <a:solidFill>
                  <a:schemeClr val="bg2">
                    <a:lumMod val="10000"/>
                  </a:schemeClr>
                </a:solidFill>
              </a:rPr>
              <a:t>Application Architecture</a:t>
            </a:r>
          </a:p>
        </p:txBody>
      </p:sp>
      <p:sp>
        <p:nvSpPr>
          <p:cNvPr id="11" name="Arrow: Right 10">
            <a:extLst>
              <a:ext uri="{FF2B5EF4-FFF2-40B4-BE49-F238E27FC236}">
                <a16:creationId xmlns:a16="http://schemas.microsoft.com/office/drawing/2014/main" id="{CD9C45A2-B600-41A3-98F8-29B2356ECDB8}"/>
              </a:ext>
            </a:extLst>
          </p:cNvPr>
          <p:cNvSpPr/>
          <p:nvPr/>
        </p:nvSpPr>
        <p:spPr>
          <a:xfrm>
            <a:off x="4351381" y="3641594"/>
            <a:ext cx="6166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51473236-F157-40FE-B95B-5FDD7BD73D6E}"/>
              </a:ext>
            </a:extLst>
          </p:cNvPr>
          <p:cNvSpPr/>
          <p:nvPr/>
        </p:nvSpPr>
        <p:spPr>
          <a:xfrm>
            <a:off x="6386697" y="3595875"/>
            <a:ext cx="6166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27737264-9071-49DD-83A5-A3B2D17F3F38}"/>
              </a:ext>
            </a:extLst>
          </p:cNvPr>
          <p:cNvSpPr/>
          <p:nvPr/>
        </p:nvSpPr>
        <p:spPr>
          <a:xfrm>
            <a:off x="6345683" y="4175369"/>
            <a:ext cx="65763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8D69FAB-468C-4211-A04F-68A5F8D77177}"/>
              </a:ext>
            </a:extLst>
          </p:cNvPr>
          <p:cNvGrpSpPr/>
          <p:nvPr/>
        </p:nvGrpSpPr>
        <p:grpSpPr>
          <a:xfrm>
            <a:off x="448965" y="1596540"/>
            <a:ext cx="8522757" cy="4633790"/>
            <a:chOff x="448965" y="1596540"/>
            <a:chExt cx="8522757" cy="4633790"/>
          </a:xfrm>
        </p:grpSpPr>
        <p:sp>
          <p:nvSpPr>
            <p:cNvPr id="9" name="Rectangle: Rounded Corners 8">
              <a:extLst>
                <a:ext uri="{FF2B5EF4-FFF2-40B4-BE49-F238E27FC236}">
                  <a16:creationId xmlns:a16="http://schemas.microsoft.com/office/drawing/2014/main" id="{15ADD7EA-5FAB-4792-AA38-572A23BBC71C}"/>
                </a:ext>
              </a:extLst>
            </p:cNvPr>
            <p:cNvSpPr/>
            <p:nvPr/>
          </p:nvSpPr>
          <p:spPr>
            <a:xfrm>
              <a:off x="448965" y="1596540"/>
              <a:ext cx="8522757" cy="46337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25531C63-1B9C-41B4-B6F4-982B66C71FF5}"/>
                </a:ext>
              </a:extLst>
            </p:cNvPr>
            <p:cNvSpPr/>
            <p:nvPr/>
          </p:nvSpPr>
          <p:spPr>
            <a:xfrm>
              <a:off x="930958" y="2064567"/>
              <a:ext cx="1368152" cy="3560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2">
                      <a:lumMod val="75000"/>
                    </a:schemeClr>
                  </a:solidFill>
                </a:rPr>
                <a:t>User interface layer</a:t>
              </a:r>
            </a:p>
            <a:p>
              <a:pPr algn="ctr"/>
              <a:r>
                <a:rPr lang="en-US" sz="2400" b="1" dirty="0">
                  <a:solidFill>
                    <a:schemeClr val="tx2">
                      <a:lumMod val="75000"/>
                    </a:schemeClr>
                  </a:solidFill>
                </a:rPr>
                <a:t>Asp.net </a:t>
              </a:r>
            </a:p>
          </p:txBody>
        </p:sp>
        <p:sp>
          <p:nvSpPr>
            <p:cNvPr id="6" name="Rectangle 5">
              <a:extLst>
                <a:ext uri="{FF2B5EF4-FFF2-40B4-BE49-F238E27FC236}">
                  <a16:creationId xmlns:a16="http://schemas.microsoft.com/office/drawing/2014/main" id="{A1F7D4AF-14B7-4F62-A582-2A0ED11CBD84}"/>
                </a:ext>
              </a:extLst>
            </p:cNvPr>
            <p:cNvSpPr/>
            <p:nvPr/>
          </p:nvSpPr>
          <p:spPr>
            <a:xfrm>
              <a:off x="2915729" y="2060848"/>
              <a:ext cx="1368153" cy="3560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2">
                      <a:lumMod val="75000"/>
                    </a:schemeClr>
                  </a:solidFill>
                </a:rPr>
                <a:t>Business Logic layer</a:t>
              </a:r>
            </a:p>
          </p:txBody>
        </p:sp>
        <p:sp>
          <p:nvSpPr>
            <p:cNvPr id="7" name="Rectangle 6">
              <a:extLst>
                <a:ext uri="{FF2B5EF4-FFF2-40B4-BE49-F238E27FC236}">
                  <a16:creationId xmlns:a16="http://schemas.microsoft.com/office/drawing/2014/main" id="{25CC29D0-E7BC-479F-B217-D92CF7A3E515}"/>
                </a:ext>
              </a:extLst>
            </p:cNvPr>
            <p:cNvSpPr/>
            <p:nvPr/>
          </p:nvSpPr>
          <p:spPr>
            <a:xfrm>
              <a:off x="4977529" y="2060848"/>
              <a:ext cx="1368154" cy="3560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2">
                      <a:lumMod val="75000"/>
                    </a:schemeClr>
                  </a:solidFill>
                </a:rPr>
                <a:t>Data Access Layer </a:t>
              </a:r>
            </a:p>
            <a:p>
              <a:pPr algn="ctr"/>
              <a:endParaRPr lang="en-US" sz="2400" b="1" dirty="0">
                <a:solidFill>
                  <a:schemeClr val="tx2">
                    <a:lumMod val="75000"/>
                  </a:schemeClr>
                </a:solidFill>
              </a:endParaRPr>
            </a:p>
            <a:p>
              <a:pPr algn="ctr"/>
              <a:r>
                <a:rPr lang="en-US" sz="2400" b="1" dirty="0">
                  <a:solidFill>
                    <a:schemeClr val="tx2">
                      <a:lumMod val="75000"/>
                    </a:schemeClr>
                  </a:solidFill>
                </a:rPr>
                <a:t>.NET Entity Framework</a:t>
              </a:r>
            </a:p>
          </p:txBody>
        </p:sp>
        <p:sp>
          <p:nvSpPr>
            <p:cNvPr id="8" name="Rectangle 7">
              <a:extLst>
                <a:ext uri="{FF2B5EF4-FFF2-40B4-BE49-F238E27FC236}">
                  <a16:creationId xmlns:a16="http://schemas.microsoft.com/office/drawing/2014/main" id="{826E468C-F4E9-4EC0-AE37-01E7AABA068D}"/>
                </a:ext>
              </a:extLst>
            </p:cNvPr>
            <p:cNvSpPr/>
            <p:nvPr/>
          </p:nvSpPr>
          <p:spPr>
            <a:xfrm>
              <a:off x="7020272" y="2068556"/>
              <a:ext cx="1368154" cy="3560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2">
                      <a:lumMod val="75000"/>
                    </a:schemeClr>
                  </a:solidFill>
                </a:rPr>
                <a:t>Database </a:t>
              </a:r>
            </a:p>
            <a:p>
              <a:pPr algn="ctr"/>
              <a:r>
                <a:rPr lang="en-US" sz="2400" b="1" dirty="0">
                  <a:solidFill>
                    <a:schemeClr val="tx2">
                      <a:lumMod val="75000"/>
                    </a:schemeClr>
                  </a:solidFill>
                </a:rPr>
                <a:t>MS  SQL</a:t>
              </a:r>
            </a:p>
          </p:txBody>
        </p:sp>
        <p:sp>
          <p:nvSpPr>
            <p:cNvPr id="10" name="Arrow: Right 9">
              <a:extLst>
                <a:ext uri="{FF2B5EF4-FFF2-40B4-BE49-F238E27FC236}">
                  <a16:creationId xmlns:a16="http://schemas.microsoft.com/office/drawing/2014/main" id="{80F575E3-FB45-4FA6-9594-AB05A9C1D2AF}"/>
                </a:ext>
              </a:extLst>
            </p:cNvPr>
            <p:cNvSpPr/>
            <p:nvPr/>
          </p:nvSpPr>
          <p:spPr>
            <a:xfrm>
              <a:off x="2299110" y="3573016"/>
              <a:ext cx="6166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Left 14">
              <a:extLst>
                <a:ext uri="{FF2B5EF4-FFF2-40B4-BE49-F238E27FC236}">
                  <a16:creationId xmlns:a16="http://schemas.microsoft.com/office/drawing/2014/main" id="{084410E7-772D-49E9-B0E6-A0FDC4E030A6}"/>
                </a:ext>
              </a:extLst>
            </p:cNvPr>
            <p:cNvSpPr/>
            <p:nvPr/>
          </p:nvSpPr>
          <p:spPr>
            <a:xfrm>
              <a:off x="2297582" y="4198499"/>
              <a:ext cx="65763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Arrow: Left 15">
            <a:extLst>
              <a:ext uri="{FF2B5EF4-FFF2-40B4-BE49-F238E27FC236}">
                <a16:creationId xmlns:a16="http://schemas.microsoft.com/office/drawing/2014/main" id="{2F491CB4-2C73-4360-9415-B179080F8F27}"/>
              </a:ext>
            </a:extLst>
          </p:cNvPr>
          <p:cNvSpPr/>
          <p:nvPr/>
        </p:nvSpPr>
        <p:spPr>
          <a:xfrm>
            <a:off x="4316914" y="4198228"/>
            <a:ext cx="65763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 17">
            <a:extLst>
              <a:ext uri="{FF2B5EF4-FFF2-40B4-BE49-F238E27FC236}">
                <a16:creationId xmlns:a16="http://schemas.microsoft.com/office/drawing/2014/main" id="{7F3D4E8B-8922-4829-BACB-F0D5C032CC51}"/>
              </a:ext>
            </a:extLst>
          </p:cNvPr>
          <p:cNvSpPr/>
          <p:nvPr/>
        </p:nvSpPr>
        <p:spPr>
          <a:xfrm>
            <a:off x="6354161" y="4221087"/>
            <a:ext cx="65763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9495ED51-6A97-482B-B29A-13FBCB020444}"/>
              </a:ext>
            </a:extLst>
          </p:cNvPr>
          <p:cNvSpPr/>
          <p:nvPr/>
        </p:nvSpPr>
        <p:spPr>
          <a:xfrm>
            <a:off x="4338343" y="3573016"/>
            <a:ext cx="65763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9DE3674D-2CB6-4C6E-A860-6DC68E763FB6}"/>
              </a:ext>
            </a:extLst>
          </p:cNvPr>
          <p:cNvSpPr/>
          <p:nvPr/>
        </p:nvSpPr>
        <p:spPr>
          <a:xfrm>
            <a:off x="6345683" y="3543679"/>
            <a:ext cx="65763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31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7433AF-7A54-4720-BD24-592DEFDF1A00}"/>
              </a:ext>
            </a:extLst>
          </p:cNvPr>
          <p:cNvPicPr>
            <a:picLocks noGrp="1" noChangeAspect="1"/>
          </p:cNvPicPr>
          <p:nvPr>
            <p:ph idx="1"/>
          </p:nvPr>
        </p:nvPicPr>
        <p:blipFill>
          <a:blip r:embed="rId2"/>
          <a:stretch>
            <a:fillRect/>
          </a:stretch>
        </p:blipFill>
        <p:spPr>
          <a:xfrm>
            <a:off x="-54260" y="0"/>
            <a:ext cx="9252519" cy="7203679"/>
          </a:xfrm>
          <a:noFill/>
        </p:spPr>
      </p:pic>
      <p:sp>
        <p:nvSpPr>
          <p:cNvPr id="6" name="Rectangle: Rounded Corners 5">
            <a:extLst>
              <a:ext uri="{FF2B5EF4-FFF2-40B4-BE49-F238E27FC236}">
                <a16:creationId xmlns:a16="http://schemas.microsoft.com/office/drawing/2014/main" id="{ADFD38C1-7189-4AF5-8591-F131477D2891}"/>
              </a:ext>
            </a:extLst>
          </p:cNvPr>
          <p:cNvSpPr/>
          <p:nvPr/>
        </p:nvSpPr>
        <p:spPr>
          <a:xfrm>
            <a:off x="323528" y="476672"/>
            <a:ext cx="3168352" cy="8640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spc="50" dirty="0">
                <a:ln w="0"/>
                <a:solidFill>
                  <a:schemeClr val="accent1">
                    <a:lumMod val="60000"/>
                    <a:lumOff val="40000"/>
                  </a:schemeClr>
                </a:solidFill>
                <a:effectLst>
                  <a:innerShdw blurRad="63500" dist="50800" dir="13500000">
                    <a:srgbClr val="000000">
                      <a:alpha val="50000"/>
                    </a:srgbClr>
                  </a:innerShdw>
                </a:effectLst>
              </a:rPr>
              <a:t>ER-Diagram</a:t>
            </a:r>
          </a:p>
        </p:txBody>
      </p:sp>
    </p:spTree>
    <p:extLst>
      <p:ext uri="{BB962C8B-B14F-4D97-AF65-F5344CB8AC3E}">
        <p14:creationId xmlns:p14="http://schemas.microsoft.com/office/powerpoint/2010/main" val="332566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5918" y="173629"/>
            <a:ext cx="7086600" cy="567463"/>
          </a:xfrm>
          <a:prstGeom prst="rect">
            <a:avLst/>
          </a:prstGeom>
        </p:spPr>
        <p:txBody>
          <a:bodyPr vert="horz" wrap="square" lIns="0" tIns="13335" rIns="0" bIns="0" rtlCol="0">
            <a:spAutoFit/>
          </a:bodyPr>
          <a:lstStyle/>
          <a:p>
            <a:pPr marL="12700">
              <a:lnSpc>
                <a:spcPct val="100000"/>
              </a:lnSpc>
              <a:spcBef>
                <a:spcPts val="105"/>
              </a:spcBef>
            </a:pPr>
            <a:r>
              <a:rPr lang="en-IN" b="1" spc="-45" dirty="0">
                <a:solidFill>
                  <a:schemeClr val="tx1"/>
                </a:solidFill>
                <a:latin typeface="Bookman Old Style" panose="02050604050505020204" pitchFamily="18" charset="0"/>
                <a:cs typeface="Arial" pitchFamily="34" charset="0"/>
              </a:rPr>
              <a:t>Highlights of the system</a:t>
            </a:r>
            <a:endParaRPr b="1" u="none" spc="-45" dirty="0">
              <a:solidFill>
                <a:schemeClr val="tx1"/>
              </a:solidFill>
              <a:latin typeface="Bookman Old Style" panose="02050604050505020204" pitchFamily="18" charset="0"/>
              <a:cs typeface="Arial" pitchFamily="34" charset="0"/>
            </a:endParaRPr>
          </a:p>
        </p:txBody>
      </p:sp>
      <p:sp>
        <p:nvSpPr>
          <p:cNvPr id="3" name="object 3"/>
          <p:cNvSpPr txBox="1"/>
          <p:nvPr/>
        </p:nvSpPr>
        <p:spPr>
          <a:xfrm>
            <a:off x="272567" y="1916832"/>
            <a:ext cx="8620437" cy="4071627"/>
          </a:xfrm>
          <a:prstGeom prst="rect">
            <a:avLst/>
          </a:prstGeom>
        </p:spPr>
        <p:txBody>
          <a:bodyPr vert="horz" wrap="square" lIns="0" tIns="12700" rIns="0" bIns="0" rtlCol="0">
            <a:spAutoFit/>
          </a:bodyPr>
          <a:lstStyle/>
          <a:p>
            <a:pPr marL="356870" marR="5080" indent="-344170">
              <a:lnSpc>
                <a:spcPct val="120100"/>
              </a:lnSpc>
              <a:spcBef>
                <a:spcPts val="100"/>
              </a:spcBef>
              <a:buChar char="•"/>
              <a:tabLst>
                <a:tab pos="354965" algn="l"/>
                <a:tab pos="355600" algn="l"/>
              </a:tabLst>
            </a:pPr>
            <a:r>
              <a:rPr lang="en-IN" dirty="0">
                <a:solidFill>
                  <a:srgbClr val="002060"/>
                </a:solidFill>
                <a:latin typeface="Arial"/>
                <a:cs typeface="Arial"/>
              </a:rPr>
              <a:t>Registration of customers and administrators.</a:t>
            </a:r>
            <a:endParaRPr dirty="0">
              <a:solidFill>
                <a:srgbClr val="002060"/>
              </a:solidFill>
              <a:latin typeface="Arial"/>
              <a:cs typeface="Arial"/>
            </a:endParaRPr>
          </a:p>
          <a:p>
            <a:pPr marL="356870" marR="156210" indent="-344170">
              <a:lnSpc>
                <a:spcPct val="120000"/>
              </a:lnSpc>
              <a:buFontTx/>
              <a:buChar char="•"/>
              <a:tabLst>
                <a:tab pos="354965" algn="l"/>
                <a:tab pos="355600" algn="l"/>
              </a:tabLst>
            </a:pPr>
            <a:r>
              <a:rPr lang="en-US" dirty="0">
                <a:solidFill>
                  <a:srgbClr val="002060"/>
                </a:solidFill>
                <a:latin typeface="Arial"/>
                <a:cs typeface="Arial"/>
              </a:rPr>
              <a:t>Access to authorized page only depending upon  Administrator and customer.</a:t>
            </a:r>
            <a:endParaRPr dirty="0">
              <a:solidFill>
                <a:srgbClr val="002060"/>
              </a:solidFill>
              <a:latin typeface="Arial"/>
              <a:cs typeface="Arial"/>
            </a:endParaRPr>
          </a:p>
          <a:p>
            <a:pPr marL="356870" marR="63500" indent="-344170">
              <a:lnSpc>
                <a:spcPct val="120000"/>
              </a:lnSpc>
              <a:buChar char="•"/>
              <a:tabLst>
                <a:tab pos="354965" algn="l"/>
                <a:tab pos="355600" algn="l"/>
              </a:tabLst>
            </a:pPr>
            <a:r>
              <a:rPr dirty="0">
                <a:solidFill>
                  <a:srgbClr val="002060"/>
                </a:solidFill>
                <a:latin typeface="Arial"/>
                <a:cs typeface="Arial"/>
              </a:rPr>
              <a:t>Customer operations like view different stores,  Add to cart, Select quantity, modify cart details,  place order, </a:t>
            </a:r>
            <a:r>
              <a:rPr lang="en-US" dirty="0">
                <a:solidFill>
                  <a:srgbClr val="002060"/>
                </a:solidFill>
                <a:latin typeface="Arial"/>
                <a:cs typeface="Arial"/>
              </a:rPr>
              <a:t>view orders.</a:t>
            </a:r>
          </a:p>
          <a:p>
            <a:pPr marL="356870" marR="63500" indent="-344170">
              <a:lnSpc>
                <a:spcPct val="120000"/>
              </a:lnSpc>
              <a:buChar char="•"/>
              <a:tabLst>
                <a:tab pos="354965" algn="l"/>
                <a:tab pos="355600" algn="l"/>
              </a:tabLst>
            </a:pPr>
            <a:r>
              <a:rPr lang="en-US" dirty="0">
                <a:solidFill>
                  <a:srgbClr val="002060"/>
                </a:solidFill>
                <a:latin typeface="Arial"/>
                <a:cs typeface="Arial"/>
              </a:rPr>
              <a:t>At backend this application is using a normalized and well design database for fast retrieval and better performance like using views instead of direct select statements.</a:t>
            </a:r>
          </a:p>
          <a:p>
            <a:pPr marL="356870" marR="63500" indent="-344170">
              <a:lnSpc>
                <a:spcPct val="120000"/>
              </a:lnSpc>
              <a:buChar char="•"/>
              <a:tabLst>
                <a:tab pos="354965" algn="l"/>
                <a:tab pos="355600" algn="l"/>
              </a:tabLst>
            </a:pPr>
            <a:r>
              <a:rPr lang="en-US" dirty="0">
                <a:solidFill>
                  <a:schemeClr val="tx2">
                    <a:lumMod val="50000"/>
                  </a:schemeClr>
                </a:solidFill>
                <a:latin typeface="Arial"/>
                <a:cs typeface="Arial"/>
              </a:rPr>
              <a:t>This application has very strong backend processing, business logics and validation has done on database, using parameterized store procedures for input sensitive information and avoid the situation of </a:t>
            </a:r>
            <a:r>
              <a:rPr lang="en-US" dirty="0" err="1">
                <a:solidFill>
                  <a:schemeClr val="tx2">
                    <a:lumMod val="50000"/>
                  </a:schemeClr>
                </a:solidFill>
                <a:latin typeface="Arial"/>
                <a:cs typeface="Arial"/>
              </a:rPr>
              <a:t>SQl</a:t>
            </a:r>
            <a:r>
              <a:rPr lang="en-US" dirty="0">
                <a:solidFill>
                  <a:schemeClr val="tx2">
                    <a:lumMod val="50000"/>
                  </a:schemeClr>
                </a:solidFill>
                <a:latin typeface="Arial"/>
                <a:cs typeface="Arial"/>
              </a:rPr>
              <a:t> injection.</a:t>
            </a:r>
          </a:p>
          <a:p>
            <a:pPr marL="12700" marR="63500">
              <a:lnSpc>
                <a:spcPct val="120000"/>
              </a:lnSpc>
              <a:tabLst>
                <a:tab pos="354965" algn="l"/>
                <a:tab pos="355600" algn="l"/>
              </a:tabLst>
            </a:pPr>
            <a:endParaRPr lang="en-US" dirty="0">
              <a:solidFill>
                <a:schemeClr val="tx2">
                  <a:lumMod val="50000"/>
                </a:schemeClr>
              </a:solidFill>
              <a:latin typeface="Arial"/>
              <a:cs typeface="Arial"/>
            </a:endParaRPr>
          </a:p>
          <a:p>
            <a:pPr marL="356870" marR="63500" indent="-344170">
              <a:lnSpc>
                <a:spcPct val="120000"/>
              </a:lnSpc>
              <a:buChar char="•"/>
              <a:tabLst>
                <a:tab pos="354965" algn="l"/>
                <a:tab pos="355600" algn="l"/>
              </a:tabLst>
            </a:pPr>
            <a:endParaRPr sz="2400" dirty="0">
              <a:solidFill>
                <a:schemeClr val="tx2">
                  <a:lumMod val="50000"/>
                </a:schemeClr>
              </a:solidFill>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01D537-0DBA-4B62-95C4-1024249EA615}"/>
              </a:ext>
            </a:extLst>
          </p:cNvPr>
          <p:cNvSpPr>
            <a:spLocks noGrp="1"/>
          </p:cNvSpPr>
          <p:nvPr>
            <p:ph type="title"/>
          </p:nvPr>
        </p:nvSpPr>
        <p:spPr>
          <a:xfrm>
            <a:off x="3886200" y="381000"/>
            <a:ext cx="5147265" cy="1524000"/>
          </a:xfrm>
        </p:spPr>
        <p:txBody>
          <a:bodyPr>
            <a:normAutofit fontScale="90000"/>
          </a:bodyPr>
          <a:lstStyle/>
          <a:p>
            <a:br>
              <a:rPr lang="en-IN" dirty="0"/>
            </a:br>
            <a:br>
              <a:rPr lang="en-IN" dirty="0">
                <a:latin typeface="Bookman Old Style" panose="02050604050505020204" pitchFamily="18" charset="0"/>
              </a:rPr>
            </a:br>
            <a:r>
              <a:rPr lang="en-IN" sz="4400" b="1" dirty="0">
                <a:solidFill>
                  <a:schemeClr val="tx1"/>
                </a:solidFill>
                <a:latin typeface="Bookman Old Style" panose="02050604050505020204" pitchFamily="18" charset="0"/>
              </a:rPr>
              <a:t>Tools &amp; Platforms</a:t>
            </a:r>
            <a:br>
              <a:rPr lang="en-IN" sz="3600" dirty="0">
                <a:solidFill>
                  <a:schemeClr val="tx2">
                    <a:lumMod val="60000"/>
                    <a:lumOff val="40000"/>
                  </a:schemeClr>
                </a:solidFill>
              </a:rPr>
            </a:br>
            <a:br>
              <a:rPr lang="en-IN" dirty="0"/>
            </a:br>
            <a:br>
              <a:rPr lang="en-IN" dirty="0"/>
            </a:br>
            <a:br>
              <a:rPr lang="en-IN" dirty="0"/>
            </a:br>
            <a:br>
              <a:rPr lang="en-IN" dirty="0"/>
            </a:br>
            <a:endParaRPr lang="en-IN" dirty="0"/>
          </a:p>
        </p:txBody>
      </p:sp>
      <p:sp>
        <p:nvSpPr>
          <p:cNvPr id="3" name="Text Placeholder 2">
            <a:extLst>
              <a:ext uri="{FF2B5EF4-FFF2-40B4-BE49-F238E27FC236}">
                <a16:creationId xmlns:a16="http://schemas.microsoft.com/office/drawing/2014/main" id="{BBC55577-D900-453C-9871-767E216ECF40}"/>
              </a:ext>
            </a:extLst>
          </p:cNvPr>
          <p:cNvSpPr>
            <a:spLocks noGrp="1"/>
          </p:cNvSpPr>
          <p:nvPr>
            <p:ph idx="1"/>
          </p:nvPr>
        </p:nvSpPr>
        <p:spPr>
          <a:xfrm>
            <a:off x="1247361" y="1752600"/>
            <a:ext cx="7765322" cy="4640017"/>
          </a:xfrm>
        </p:spPr>
        <p:txBody>
          <a:bodyPr>
            <a:normAutofit fontScale="70000" lnSpcReduction="20000"/>
          </a:bodyPr>
          <a:lstStyle/>
          <a:p>
            <a:pPr>
              <a:lnSpc>
                <a:spcPct val="115000"/>
              </a:lnSpc>
              <a:spcAft>
                <a:spcPts val="1000"/>
              </a:spcAft>
            </a:pPr>
            <a:r>
              <a:rPr lang="en-US" sz="3400" b="1" dirty="0">
                <a:solidFill>
                  <a:schemeClr val="accent1">
                    <a:lumMod val="50000"/>
                  </a:schemeClr>
                </a:solidFill>
              </a:rPr>
              <a:t> </a:t>
            </a:r>
            <a:r>
              <a:rPr lang="en-US" sz="4500" b="1" dirty="0">
                <a:solidFill>
                  <a:schemeClr val="accent1">
                    <a:lumMod val="50000"/>
                  </a:schemeClr>
                </a:solidFill>
                <a:effectLst/>
                <a:ea typeface="Calibri" panose="020F0502020204030204" pitchFamily="34" charset="0"/>
                <a:cs typeface="Times New Roman" panose="02020603050405020304" pitchFamily="18" charset="0"/>
              </a:rPr>
              <a:t>Software Requirements:</a:t>
            </a:r>
            <a:endParaRPr lang="en-IN" sz="4500" dirty="0">
              <a:solidFill>
                <a:schemeClr val="accent1">
                  <a:lumMod val="50000"/>
                </a:schemeClr>
              </a:solidFill>
              <a:effectLst/>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3400" dirty="0">
                <a:solidFill>
                  <a:schemeClr val="accent1">
                    <a:lumMod val="50000"/>
                  </a:schemeClr>
                </a:solidFill>
                <a:effectLst/>
                <a:ea typeface="Calibri" panose="020F0502020204030204" pitchFamily="34" charset="0"/>
                <a:cs typeface="Times New Roman" panose="02020603050405020304" pitchFamily="18" charset="0"/>
              </a:rPr>
              <a:t>Windows 10 </a:t>
            </a:r>
          </a:p>
          <a:p>
            <a:pPr marL="342900" lvl="0" indent="-342900">
              <a:lnSpc>
                <a:spcPct val="115000"/>
              </a:lnSpc>
              <a:spcAft>
                <a:spcPts val="0"/>
              </a:spcAft>
              <a:buFont typeface="Symbol" panose="05050102010706020507" pitchFamily="18" charset="2"/>
              <a:buChar char=""/>
            </a:pPr>
            <a:r>
              <a:rPr lang="en-US" sz="3400" dirty="0">
                <a:solidFill>
                  <a:schemeClr val="accent1">
                    <a:lumMod val="50000"/>
                  </a:schemeClr>
                </a:solidFill>
                <a:effectLst/>
                <a:ea typeface="Calibri" panose="020F0502020204030204" pitchFamily="34" charset="0"/>
                <a:cs typeface="Times New Roman" panose="02020603050405020304" pitchFamily="18" charset="0"/>
              </a:rPr>
              <a:t>MSSQL Server 2019</a:t>
            </a:r>
          </a:p>
          <a:p>
            <a:pPr marL="342900" lvl="0" indent="-342900">
              <a:lnSpc>
                <a:spcPct val="115000"/>
              </a:lnSpc>
              <a:spcAft>
                <a:spcPts val="0"/>
              </a:spcAft>
              <a:buFont typeface="Symbol" panose="05050102010706020507" pitchFamily="18" charset="2"/>
              <a:buChar char=""/>
            </a:pPr>
            <a:r>
              <a:rPr lang="en-IN" sz="3400" dirty="0">
                <a:solidFill>
                  <a:schemeClr val="accent1">
                    <a:lumMod val="50000"/>
                  </a:schemeClr>
                </a:solidFill>
                <a:ea typeface="Calibri" panose="020F0502020204030204" pitchFamily="34" charset="0"/>
                <a:cs typeface="Times New Roman" panose="02020603050405020304" pitchFamily="18" charset="0"/>
              </a:rPr>
              <a:t>.NET core 5.0</a:t>
            </a:r>
            <a:endParaRPr lang="en-IN" sz="3400" dirty="0">
              <a:solidFill>
                <a:schemeClr val="accent1">
                  <a:lumMod val="50000"/>
                </a:schemeClr>
              </a:solidFill>
              <a:effectLst/>
              <a:ea typeface="Calibri" panose="020F0502020204030204" pitchFamily="34" charset="0"/>
              <a:cs typeface="Times New Roman" panose="02020603050405020304" pitchFamily="18" charset="0"/>
            </a:endParaRPr>
          </a:p>
          <a:p>
            <a:pPr>
              <a:lnSpc>
                <a:spcPct val="115000"/>
              </a:lnSpc>
              <a:spcAft>
                <a:spcPts val="1000"/>
              </a:spcAft>
            </a:pPr>
            <a:r>
              <a:rPr lang="en-US" sz="4500" b="1" dirty="0">
                <a:solidFill>
                  <a:schemeClr val="accent1">
                    <a:lumMod val="50000"/>
                  </a:schemeClr>
                </a:solidFill>
                <a:effectLst/>
                <a:ea typeface="Calibri" panose="020F0502020204030204" pitchFamily="34" charset="0"/>
                <a:cs typeface="Times New Roman" panose="02020603050405020304" pitchFamily="18" charset="0"/>
              </a:rPr>
              <a:t>Hardware Components:</a:t>
            </a:r>
            <a:endParaRPr lang="en-IN" sz="3200" dirty="0">
              <a:solidFill>
                <a:schemeClr val="accent1">
                  <a:lumMod val="50000"/>
                </a:schemeClr>
              </a:solidFill>
              <a:effectLst/>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3400" dirty="0">
                <a:solidFill>
                  <a:schemeClr val="accent1">
                    <a:lumMod val="50000"/>
                  </a:schemeClr>
                </a:solidFill>
                <a:effectLst/>
                <a:ea typeface="Calibri" panose="020F0502020204030204" pitchFamily="34" charset="0"/>
                <a:cs typeface="Times New Roman" panose="02020603050405020304" pitchFamily="18" charset="0"/>
              </a:rPr>
              <a:t>Processor –2.40 GHz</a:t>
            </a:r>
            <a:endParaRPr lang="en-IN" sz="2600" dirty="0">
              <a:solidFill>
                <a:schemeClr val="accent1">
                  <a:lumMod val="50000"/>
                </a:schemeClr>
              </a:solidFill>
              <a:effectLst/>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3400" dirty="0">
                <a:solidFill>
                  <a:schemeClr val="accent1">
                    <a:lumMod val="50000"/>
                  </a:schemeClr>
                </a:solidFill>
                <a:effectLst/>
                <a:ea typeface="Calibri" panose="020F0502020204030204" pitchFamily="34" charset="0"/>
                <a:cs typeface="Times New Roman" panose="02020603050405020304" pitchFamily="18" charset="0"/>
              </a:rPr>
              <a:t>Hard Disk – 40 GB</a:t>
            </a:r>
            <a:endParaRPr lang="en-IN" sz="2600" dirty="0">
              <a:solidFill>
                <a:schemeClr val="accent1">
                  <a:lumMod val="50000"/>
                </a:schemeClr>
              </a:solidFill>
              <a:effectLst/>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3400" dirty="0">
                <a:solidFill>
                  <a:schemeClr val="accent1">
                    <a:lumMod val="50000"/>
                  </a:schemeClr>
                </a:solidFill>
                <a:effectLst/>
                <a:ea typeface="Calibri" panose="020F0502020204030204" pitchFamily="34" charset="0"/>
                <a:cs typeface="Times New Roman" panose="02020603050405020304" pitchFamily="18" charset="0"/>
              </a:rPr>
              <a:t>Memory – 1GB RAM</a:t>
            </a:r>
            <a:endParaRPr lang="en-IN" sz="2600" dirty="0">
              <a:solidFill>
                <a:schemeClr val="accent1">
                  <a:lumMod val="50000"/>
                </a:schemeClr>
              </a:solidFill>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3400" dirty="0">
                <a:solidFill>
                  <a:schemeClr val="accent1">
                    <a:lumMod val="50000"/>
                  </a:schemeClr>
                </a:solidFill>
                <a:effectLst/>
                <a:ea typeface="Calibri" panose="020F0502020204030204" pitchFamily="34" charset="0"/>
                <a:cs typeface="Times New Roman" panose="02020603050405020304" pitchFamily="18" charset="0"/>
              </a:rPr>
              <a:t>Internet Connection</a:t>
            </a:r>
            <a:endParaRPr lang="en-IN" sz="2600" dirty="0">
              <a:solidFill>
                <a:schemeClr val="accent1">
                  <a:lumMod val="50000"/>
                </a:schemeClr>
              </a:solidFill>
              <a:effectLst/>
              <a:ea typeface="Calibri" panose="020F0502020204030204" pitchFamily="34" charset="0"/>
              <a:cs typeface="Times New Roman" panose="02020603050405020304" pitchFamily="18" charset="0"/>
            </a:endParaRPr>
          </a:p>
          <a:p>
            <a:pPr marL="0" indent="0">
              <a:buNone/>
            </a:pPr>
            <a:endParaRPr lang="en-US" sz="3200" b="1" dirty="0">
              <a:solidFill>
                <a:schemeClr val="tx2">
                  <a:lumMod val="60000"/>
                  <a:lumOff val="40000"/>
                </a:schemeClr>
              </a:solidFill>
            </a:endParaRPr>
          </a:p>
          <a:p>
            <a:endParaRPr lang="en-IN" sz="3200" b="1" dirty="0">
              <a:solidFill>
                <a:schemeClr val="tx2">
                  <a:lumMod val="60000"/>
                  <a:lumOff val="40000"/>
                </a:schemeClr>
              </a:solidFill>
            </a:endParaRPr>
          </a:p>
        </p:txBody>
      </p:sp>
    </p:spTree>
    <p:extLst>
      <p:ext uri="{BB962C8B-B14F-4D97-AF65-F5344CB8AC3E}">
        <p14:creationId xmlns:p14="http://schemas.microsoft.com/office/powerpoint/2010/main" val="3640670884"/>
      </p:ext>
    </p:extLst>
  </p:cSld>
  <p:clrMapOvr>
    <a:masterClrMapping/>
  </p:clrMapOvr>
</p:sld>
</file>

<file path=ppt/theme/theme1.xml><?xml version="1.0" encoding="utf-8"?>
<a:theme xmlns:a="http://schemas.openxmlformats.org/drawingml/2006/main" name="586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1965</TotalTime>
  <Words>353</Words>
  <Application>Microsoft Office PowerPoint</Application>
  <PresentationFormat>On-screen Show (4:3)</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Symbol</vt:lpstr>
      <vt:lpstr>5863</vt:lpstr>
      <vt:lpstr>Introduction</vt:lpstr>
      <vt:lpstr>OBJECTIVES  </vt:lpstr>
      <vt:lpstr>Application Architecture</vt:lpstr>
      <vt:lpstr>PowerPoint Presentation</vt:lpstr>
      <vt:lpstr>Highlights of the system</vt:lpstr>
      <vt:lpstr>  Tools &amp; Platforms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dc:creator>
  <cp:lastModifiedBy>nirmal lodhi</cp:lastModifiedBy>
  <cp:revision>153</cp:revision>
  <dcterms:created xsi:type="dcterms:W3CDTF">2019-02-15T14:47:07Z</dcterms:created>
  <dcterms:modified xsi:type="dcterms:W3CDTF">2021-03-17T13:58:44Z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2018-06-25T00:00:00Z</vt:filetime>
  </property>
  <property fmtid="{D5CDD505-2E9C-101B-9397-08002B2CF9AE}" pid="3" name="Creator">
    <vt:lpwstr>Microsoft® PowerPoint® 2013</vt:lpwstr>
  </property>
  <property fmtid="{D5CDD505-2E9C-101B-9397-08002B2CF9AE}" pid="4" name="LastSaved">
    <vt:filetime>2019-02-15T00:00:00Z</vt:filetime>
  </property>
</Properties>
</file>