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8"/>
  </p:notesMasterIdLst>
  <p:sldIdLst>
    <p:sldId id="256" r:id="rId2"/>
    <p:sldId id="262" r:id="rId3"/>
    <p:sldId id="258" r:id="rId4"/>
    <p:sldId id="259" r:id="rId5"/>
    <p:sldId id="260" r:id="rId6"/>
    <p:sldId id="261" r:id="rId7"/>
  </p:sldIdLst>
  <p:sldSz cx="9144000" cy="5143500" type="screen16x9"/>
  <p:notesSz cx="6858000" cy="9144000"/>
  <p:embeddedFontLst>
    <p:embeddedFont>
      <p:font typeface="Century Gothic" panose="020B0502020202020204" pitchFamily="34" charset="0"/>
      <p:regular r:id="rId9"/>
      <p:bold r:id="rId10"/>
      <p:italic r:id="rId11"/>
      <p:boldItalic r:id="rId12"/>
    </p:embeddedFont>
    <p:embeddedFont>
      <p:font typeface="Lato" panose="020B0604020202020204" charset="0"/>
      <p:regular r:id="rId13"/>
      <p:bold r:id="rId14"/>
      <p:italic r:id="rId15"/>
      <p:boldItalic r:id="rId16"/>
    </p:embeddedFont>
    <p:embeddedFont>
      <p:font typeface="Wingdings 3" panose="05040102010807070707" pitchFamily="18" charset="2"/>
      <p:regular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ED4E60-7AA0-4973-8AFD-C81B4612F42A}" v="6" dt="2021-03-27T19:20:45.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microsoft.com/office/2015/10/relationships/revisionInfo" Target="revisionInfo.xml"/><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rmal lodhi" userId="41f07758c2fe1fa2" providerId="LiveId" clId="{A0ED4E60-7AA0-4973-8AFD-C81B4612F42A}"/>
    <pc:docChg chg="undo custSel addSld delSld modSld sldOrd modMainMaster">
      <pc:chgData name="nirmal lodhi" userId="41f07758c2fe1fa2" providerId="LiveId" clId="{A0ED4E60-7AA0-4973-8AFD-C81B4612F42A}" dt="2021-03-27T19:27:57.998" v="176" actId="2696"/>
      <pc:docMkLst>
        <pc:docMk/>
      </pc:docMkLst>
      <pc:sldChg chg="modSp modNotes">
        <pc:chgData name="nirmal lodhi" userId="41f07758c2fe1fa2" providerId="LiveId" clId="{A0ED4E60-7AA0-4973-8AFD-C81B4612F42A}" dt="2021-03-27T19:19:29.821" v="5"/>
        <pc:sldMkLst>
          <pc:docMk/>
          <pc:sldMk cId="0" sldId="256"/>
        </pc:sldMkLst>
        <pc:spChg chg="mod">
          <ac:chgData name="nirmal lodhi" userId="41f07758c2fe1fa2" providerId="LiveId" clId="{A0ED4E60-7AA0-4973-8AFD-C81B4612F42A}" dt="2021-03-27T19:19:29.821" v="5"/>
          <ac:spMkLst>
            <pc:docMk/>
            <pc:sldMk cId="0" sldId="256"/>
            <ac:spMk id="72" creationId="{00000000-0000-0000-0000-000000000000}"/>
          </ac:spMkLst>
        </pc:spChg>
        <pc:spChg chg="mod">
          <ac:chgData name="nirmal lodhi" userId="41f07758c2fe1fa2" providerId="LiveId" clId="{A0ED4E60-7AA0-4973-8AFD-C81B4612F42A}" dt="2021-03-27T19:19:29.821" v="5"/>
          <ac:spMkLst>
            <pc:docMk/>
            <pc:sldMk cId="0" sldId="256"/>
            <ac:spMk id="73" creationId="{00000000-0000-0000-0000-000000000000}"/>
          </ac:spMkLst>
        </pc:spChg>
      </pc:sldChg>
      <pc:sldChg chg="modSp del mod setBg modClrScheme setClrOvrMap chgLayout modNotes">
        <pc:chgData name="nirmal lodhi" userId="41f07758c2fe1fa2" providerId="LiveId" clId="{A0ED4E60-7AA0-4973-8AFD-C81B4612F42A}" dt="2021-03-27T19:27:57.998" v="176" actId="2696"/>
        <pc:sldMkLst>
          <pc:docMk/>
          <pc:sldMk cId="0" sldId="257"/>
        </pc:sldMkLst>
        <pc:spChg chg="mod">
          <ac:chgData name="nirmal lodhi" userId="41f07758c2fe1fa2" providerId="LiveId" clId="{A0ED4E60-7AA0-4973-8AFD-C81B4612F42A}" dt="2021-03-27T19:18:02.366" v="2" actId="26606"/>
          <ac:spMkLst>
            <pc:docMk/>
            <pc:sldMk cId="0" sldId="257"/>
            <ac:spMk id="78" creationId="{00000000-0000-0000-0000-000000000000}"/>
          </ac:spMkLst>
        </pc:spChg>
        <pc:spChg chg="mod">
          <ac:chgData name="nirmal lodhi" userId="41f07758c2fe1fa2" providerId="LiveId" clId="{A0ED4E60-7AA0-4973-8AFD-C81B4612F42A}" dt="2021-03-27T19:20:45.576" v="11" actId="20578"/>
          <ac:spMkLst>
            <pc:docMk/>
            <pc:sldMk cId="0" sldId="257"/>
            <ac:spMk id="79" creationId="{00000000-0000-0000-0000-000000000000}"/>
          </ac:spMkLst>
        </pc:spChg>
      </pc:sldChg>
      <pc:sldChg chg="modSp modNotes">
        <pc:chgData name="nirmal lodhi" userId="41f07758c2fe1fa2" providerId="LiveId" clId="{A0ED4E60-7AA0-4973-8AFD-C81B4612F42A}" dt="2021-03-27T19:19:19.458" v="4"/>
        <pc:sldMkLst>
          <pc:docMk/>
          <pc:sldMk cId="0" sldId="258"/>
        </pc:sldMkLst>
        <pc:spChg chg="mod">
          <ac:chgData name="nirmal lodhi" userId="41f07758c2fe1fa2" providerId="LiveId" clId="{A0ED4E60-7AA0-4973-8AFD-C81B4612F42A}" dt="2021-03-27T19:19:19.458" v="4"/>
          <ac:spMkLst>
            <pc:docMk/>
            <pc:sldMk cId="0" sldId="258"/>
            <ac:spMk id="84" creationId="{00000000-0000-0000-0000-000000000000}"/>
          </ac:spMkLst>
        </pc:spChg>
        <pc:spChg chg="mod">
          <ac:chgData name="nirmal lodhi" userId="41f07758c2fe1fa2" providerId="LiveId" clId="{A0ED4E60-7AA0-4973-8AFD-C81B4612F42A}" dt="2021-03-27T19:19:19.458" v="4"/>
          <ac:spMkLst>
            <pc:docMk/>
            <pc:sldMk cId="0" sldId="258"/>
            <ac:spMk id="85" creationId="{00000000-0000-0000-0000-000000000000}"/>
          </ac:spMkLst>
        </pc:spChg>
      </pc:sldChg>
      <pc:sldChg chg="modSp modNotes">
        <pc:chgData name="nirmal lodhi" userId="41f07758c2fe1fa2" providerId="LiveId" clId="{A0ED4E60-7AA0-4973-8AFD-C81B4612F42A}" dt="2021-03-27T19:19:19.458" v="4"/>
        <pc:sldMkLst>
          <pc:docMk/>
          <pc:sldMk cId="0" sldId="259"/>
        </pc:sldMkLst>
        <pc:spChg chg="mod">
          <ac:chgData name="nirmal lodhi" userId="41f07758c2fe1fa2" providerId="LiveId" clId="{A0ED4E60-7AA0-4973-8AFD-C81B4612F42A}" dt="2021-03-27T19:19:19.458" v="4"/>
          <ac:spMkLst>
            <pc:docMk/>
            <pc:sldMk cId="0" sldId="259"/>
            <ac:spMk id="90" creationId="{00000000-0000-0000-0000-000000000000}"/>
          </ac:spMkLst>
        </pc:spChg>
        <pc:spChg chg="mod">
          <ac:chgData name="nirmal lodhi" userId="41f07758c2fe1fa2" providerId="LiveId" clId="{A0ED4E60-7AA0-4973-8AFD-C81B4612F42A}" dt="2021-03-27T19:19:19.458" v="4"/>
          <ac:spMkLst>
            <pc:docMk/>
            <pc:sldMk cId="0" sldId="259"/>
            <ac:spMk id="91" creationId="{00000000-0000-0000-0000-000000000000}"/>
          </ac:spMkLst>
        </pc:spChg>
      </pc:sldChg>
      <pc:sldChg chg="modNotes">
        <pc:chgData name="nirmal lodhi" userId="41f07758c2fe1fa2" providerId="LiveId" clId="{A0ED4E60-7AA0-4973-8AFD-C81B4612F42A}" dt="2021-03-27T19:15:59.527" v="0"/>
        <pc:sldMkLst>
          <pc:docMk/>
          <pc:sldMk cId="0" sldId="260"/>
        </pc:sldMkLst>
      </pc:sldChg>
      <pc:sldChg chg="modNotes">
        <pc:chgData name="nirmal lodhi" userId="41f07758c2fe1fa2" providerId="LiveId" clId="{A0ED4E60-7AA0-4973-8AFD-C81B4612F42A}" dt="2021-03-27T19:15:59.527" v="0"/>
        <pc:sldMkLst>
          <pc:docMk/>
          <pc:sldMk cId="0" sldId="261"/>
        </pc:sldMkLst>
      </pc:sldChg>
      <pc:sldChg chg="modSp add mod ord">
        <pc:chgData name="nirmal lodhi" userId="41f07758c2fe1fa2" providerId="LiveId" clId="{A0ED4E60-7AA0-4973-8AFD-C81B4612F42A}" dt="2021-03-27T19:27:52.350" v="175" actId="1076"/>
        <pc:sldMkLst>
          <pc:docMk/>
          <pc:sldMk cId="1450189586" sldId="262"/>
        </pc:sldMkLst>
        <pc:spChg chg="mod">
          <ac:chgData name="nirmal lodhi" userId="41f07758c2fe1fa2" providerId="LiveId" clId="{A0ED4E60-7AA0-4973-8AFD-C81B4612F42A}" dt="2021-03-27T19:27:52.350" v="175" actId="1076"/>
          <ac:spMkLst>
            <pc:docMk/>
            <pc:sldMk cId="1450189586" sldId="262"/>
            <ac:spMk id="84" creationId="{00000000-0000-0000-0000-000000000000}"/>
          </ac:spMkLst>
        </pc:spChg>
        <pc:spChg chg="mod">
          <ac:chgData name="nirmal lodhi" userId="41f07758c2fe1fa2" providerId="LiveId" clId="{A0ED4E60-7AA0-4973-8AFD-C81B4612F42A}" dt="2021-03-27T19:27:38.209" v="174" actId="120"/>
          <ac:spMkLst>
            <pc:docMk/>
            <pc:sldMk cId="1450189586" sldId="262"/>
            <ac:spMk id="85" creationId="{00000000-0000-0000-0000-000000000000}"/>
          </ac:spMkLst>
        </pc:spChg>
      </pc:sldChg>
      <pc:sldMasterChg chg="modSldLayout">
        <pc:chgData name="nirmal lodhi" userId="41f07758c2fe1fa2" providerId="LiveId" clId="{A0ED4E60-7AA0-4973-8AFD-C81B4612F42A}" dt="2021-03-27T19:19:19.458" v="4"/>
        <pc:sldMasterMkLst>
          <pc:docMk/>
          <pc:sldMasterMk cId="4027549325" sldId="2147483660"/>
        </pc:sldMasterMkLst>
        <pc:sldLayoutChg chg="delSp">
          <pc:chgData name="nirmal lodhi" userId="41f07758c2fe1fa2" providerId="LiveId" clId="{A0ED4E60-7AA0-4973-8AFD-C81B4612F42A}" dt="2021-03-27T19:19:19.458" v="4"/>
          <pc:sldLayoutMkLst>
            <pc:docMk/>
            <pc:sldMasterMk cId="4027549325" sldId="2147483660"/>
            <pc:sldLayoutMk cId="2766760142" sldId="2147483678"/>
          </pc:sldLayoutMkLst>
          <pc:cxnChg chg="del">
            <ac:chgData name="nirmal lodhi" userId="41f07758c2fe1fa2" providerId="LiveId" clId="{A0ED4E60-7AA0-4973-8AFD-C81B4612F42A}" dt="2021-03-27T19:19:19.458" v="4"/>
            <ac:cxnSpMkLst>
              <pc:docMk/>
              <pc:sldMasterMk cId="4027549325" sldId="2147483660"/>
              <pc:sldLayoutMk cId="2766760142" sldId="2147483678"/>
              <ac:cxnSpMk id="45" creationId="{00000000-0000-0000-0000-000000000000}"/>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b971c28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b971c28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082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b971c28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b971c28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b971c285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b971c285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90139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34613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522760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3761196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36977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3/27/2021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26669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3/27/2021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59807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813622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097408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353535"/>
        </a:solidFill>
        <a:effectLst/>
      </p:bgPr>
    </p:bg>
    <p:spTree>
      <p:nvGrpSpPr>
        <p:cNvPr id="1" name="Shape 44"/>
        <p:cNvGrpSpPr/>
        <p:nvPr/>
      </p:nvGrpSpPr>
      <p:grpSpPr>
        <a:xfrm>
          <a:off x="0" y="0"/>
          <a:ext cx="0" cy="0"/>
          <a:chOff x="0" y="0"/>
          <a:chExt cx="0" cy="0"/>
        </a:xfrm>
      </p:grpSpPr>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45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47888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35038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925438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677634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3/27/2021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8157071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3/27/2021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9419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3/27/2021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68793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800792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smtClean="0"/>
              <a:t>3/27/2021</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5379811"/>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#1</a:t>
            </a:r>
            <a:endParaRPr/>
          </a:p>
          <a:p>
            <a:pPr marL="0" lvl="0" indent="0" algn="l" rtl="0">
              <a:spcBef>
                <a:spcPts val="0"/>
              </a:spcBef>
              <a:spcAft>
                <a:spcPts val="0"/>
              </a:spcAft>
              <a:buNone/>
            </a:pPr>
            <a:r>
              <a:rPr lang="en"/>
              <a:t>IaaS, PaaS, SaaS</a:t>
            </a:r>
            <a:endParaRPr/>
          </a:p>
        </p:txBody>
      </p:sp>
      <p:sp>
        <p:nvSpPr>
          <p:cNvPr id="73" name="Google Shape;73;p13"/>
          <p:cNvSpPr txBox="1">
            <a:spLocks noGrp="1"/>
          </p:cNvSpPr>
          <p:nvPr>
            <p:ph type="subTitle" idx="1"/>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A brief guide to cloud computing service models</a:t>
            </a:r>
            <a:endParaRPr sz="2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idx="4294967295"/>
          </p:nvPr>
        </p:nvSpPr>
        <p:spPr>
          <a:xfrm>
            <a:off x="1656723" y="48180"/>
            <a:ext cx="8380412" cy="77311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800" b="1" dirty="0">
                <a:solidFill>
                  <a:schemeClr val="dk1"/>
                </a:solidFill>
              </a:rPr>
              <a:t>Three types of Cloud Services</a:t>
            </a:r>
            <a:endParaRPr sz="2800" b="1" dirty="0"/>
          </a:p>
        </p:txBody>
      </p:sp>
      <p:sp>
        <p:nvSpPr>
          <p:cNvPr id="85" name="Google Shape;85;p15"/>
          <p:cNvSpPr txBox="1">
            <a:spLocks noGrp="1"/>
          </p:cNvSpPr>
          <p:nvPr>
            <p:ph type="title" idx="4294967295"/>
          </p:nvPr>
        </p:nvSpPr>
        <p:spPr>
          <a:xfrm>
            <a:off x="419099" y="821292"/>
            <a:ext cx="8522881" cy="4322208"/>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400" b="0" dirty="0">
                <a:latin typeface="Lato"/>
                <a:ea typeface="Lato"/>
                <a:cs typeface="Lato"/>
                <a:sym typeface="Lato"/>
              </a:rPr>
              <a:t>SaaS</a:t>
            </a:r>
            <a:br>
              <a:rPr lang="en" sz="1400" b="0" dirty="0">
                <a:latin typeface="Lato"/>
                <a:ea typeface="Lato"/>
                <a:cs typeface="Lato"/>
                <a:sym typeface="Lato"/>
              </a:rPr>
            </a:br>
            <a:r>
              <a:rPr lang="en-US" sz="1400" b="0" dirty="0">
                <a:latin typeface="Lato"/>
                <a:ea typeface="Lato"/>
                <a:cs typeface="Lato"/>
                <a:sym typeface="Lato"/>
              </a:rPr>
              <a:t>Users of SaaS rather than fully buy the license of various software hire the software at regular intervals and use it through an Internet browser. The variety of software Provided by SaaS is very broad. In this service model, the cloud-based applications are offered to the customer as a service on request. </a:t>
            </a:r>
            <a:br>
              <a:rPr lang="en-US" sz="1400" b="0" dirty="0">
                <a:latin typeface="Lato"/>
                <a:ea typeface="Lato"/>
                <a:cs typeface="Lato"/>
                <a:sym typeface="Lato"/>
              </a:rPr>
            </a:br>
            <a:br>
              <a:rPr lang="en-US" sz="1400" b="0" dirty="0">
                <a:latin typeface="Lato"/>
                <a:ea typeface="Lato"/>
                <a:cs typeface="Lato"/>
                <a:sym typeface="Lato"/>
              </a:rPr>
            </a:br>
            <a:r>
              <a:rPr lang="en-US" sz="1400" dirty="0">
                <a:latin typeface="Lato"/>
                <a:ea typeface="Lato"/>
                <a:cs typeface="Lato"/>
                <a:sym typeface="Lato"/>
              </a:rPr>
              <a:t>PaaS</a:t>
            </a:r>
            <a:br>
              <a:rPr lang="en-US" sz="1400" b="0" dirty="0">
                <a:latin typeface="Lato"/>
                <a:ea typeface="Lato"/>
                <a:cs typeface="Lato"/>
                <a:sym typeface="Lato"/>
              </a:rPr>
            </a:br>
            <a:r>
              <a:rPr lang="en-US" sz="1400" b="0" dirty="0">
                <a:latin typeface="Lato"/>
                <a:ea typeface="Lato"/>
                <a:cs typeface="Lato"/>
                <a:sym typeface="Lato"/>
              </a:rPr>
              <a:t> provides computers platforms for users of cloud computing. It is also the link between the other two services provided by cloud computing; SaaS and IaaS. Some of the facilities that PaaS provides include hosting, implementation, test and application development, and application design</a:t>
            </a:r>
            <a:br>
              <a:rPr lang="en-US" sz="1400" b="0" dirty="0">
                <a:latin typeface="Lato"/>
                <a:ea typeface="Lato"/>
                <a:cs typeface="Lato"/>
                <a:sym typeface="Lato"/>
              </a:rPr>
            </a:br>
            <a:br>
              <a:rPr lang="en-US" sz="1400" b="0" dirty="0">
                <a:latin typeface="Lato"/>
                <a:ea typeface="Lato"/>
                <a:cs typeface="Lato"/>
                <a:sym typeface="Lato"/>
              </a:rPr>
            </a:br>
            <a:r>
              <a:rPr lang="en-US" sz="1400" b="0" dirty="0">
                <a:latin typeface="Lato"/>
                <a:ea typeface="Lato"/>
                <a:cs typeface="Lato"/>
                <a:sym typeface="Lato"/>
              </a:rPr>
              <a:t>IaaS</a:t>
            </a:r>
            <a:br>
              <a:rPr lang="en-US" sz="1400" b="0" dirty="0">
                <a:latin typeface="Lato"/>
                <a:ea typeface="Lato"/>
                <a:cs typeface="Lato"/>
                <a:sym typeface="Lato"/>
              </a:rPr>
            </a:br>
            <a:r>
              <a:rPr lang="en-US" sz="1400" b="0" dirty="0">
                <a:latin typeface="Lato"/>
                <a:ea typeface="Lato"/>
                <a:cs typeface="Lato"/>
                <a:sym typeface="Lato"/>
              </a:rPr>
              <a:t>IaaS is the third type of computing across the cloud. Just like PaaS and SaaS, different software and hardware devices deliver on a cloud platform, while IaaS provides a virtualized platform. The process of hardware virtualization shows the users only the abstract computing platform instead of the physical functions.</a:t>
            </a:r>
            <a:br>
              <a:rPr lang="en-US" sz="1600" b="0" dirty="0">
                <a:latin typeface="Lato"/>
                <a:ea typeface="Lato"/>
                <a:cs typeface="Lato"/>
                <a:sym typeface="Lato"/>
              </a:rPr>
            </a:br>
            <a:br>
              <a:rPr lang="en-US" sz="1600" b="0" dirty="0">
                <a:latin typeface="Lato"/>
                <a:ea typeface="Lato"/>
                <a:cs typeface="Lato"/>
                <a:sym typeface="Lato"/>
              </a:rPr>
            </a:br>
            <a:br>
              <a:rPr lang="en-US" sz="1600" b="0" dirty="0">
                <a:latin typeface="Lato"/>
                <a:ea typeface="Lato"/>
                <a:cs typeface="Lato"/>
                <a:sym typeface="Lato"/>
              </a:rPr>
            </a:br>
            <a:endParaRPr lang="en-US" sz="1600" b="0" dirty="0">
              <a:latin typeface="Lato"/>
              <a:ea typeface="Lato"/>
              <a:cs typeface="Lato"/>
              <a:sym typeface="Lato"/>
            </a:endParaRPr>
          </a:p>
        </p:txBody>
      </p:sp>
    </p:spTree>
    <p:extLst>
      <p:ext uri="{BB962C8B-B14F-4D97-AF65-F5344CB8AC3E}">
        <p14:creationId xmlns:p14="http://schemas.microsoft.com/office/powerpoint/2010/main" val="1450189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idx="4294967295"/>
          </p:nvPr>
        </p:nvSpPr>
        <p:spPr>
          <a:xfrm>
            <a:off x="763588" y="271463"/>
            <a:ext cx="8380412" cy="77311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Real-life situations per service</a:t>
            </a:r>
            <a:endParaRPr sz="2400"/>
          </a:p>
        </p:txBody>
      </p:sp>
      <p:sp>
        <p:nvSpPr>
          <p:cNvPr id="85" name="Google Shape;85;p15"/>
          <p:cNvSpPr txBox="1">
            <a:spLocks noGrp="1"/>
          </p:cNvSpPr>
          <p:nvPr>
            <p:ph type="title" idx="4294967295"/>
          </p:nvPr>
        </p:nvSpPr>
        <p:spPr>
          <a:xfrm>
            <a:off x="838200" y="1044575"/>
            <a:ext cx="8305800" cy="3897313"/>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0" dirty="0">
                <a:latin typeface="Lato"/>
                <a:ea typeface="Lato"/>
                <a:cs typeface="Lato"/>
                <a:sym typeface="Lato"/>
              </a:rPr>
              <a:t>IaaS</a:t>
            </a:r>
            <a:endParaRPr sz="1800" b="0" dirty="0">
              <a:latin typeface="Lato"/>
              <a:ea typeface="Lato"/>
              <a:cs typeface="Lato"/>
              <a:sym typeface="Lato"/>
            </a:endParaRPr>
          </a:p>
          <a:p>
            <a:pPr marL="457200" lvl="0" indent="-342900" algn="l" rtl="0">
              <a:lnSpc>
                <a:spcPct val="115000"/>
              </a:lnSpc>
              <a:spcBef>
                <a:spcPts val="1600"/>
              </a:spcBef>
              <a:spcAft>
                <a:spcPts val="0"/>
              </a:spcAft>
              <a:buSzPts val="1800"/>
              <a:buFont typeface="Lato"/>
              <a:buChar char="●"/>
            </a:pPr>
            <a:r>
              <a:rPr lang="en" sz="1800" b="0" dirty="0">
                <a:latin typeface="Lato"/>
                <a:ea typeface="Lato"/>
                <a:cs typeface="Lato"/>
                <a:sym typeface="Lato"/>
              </a:rPr>
              <a:t>Home project that requires heavy computation</a:t>
            </a:r>
            <a:endParaRPr sz="1800" b="0" dirty="0">
              <a:latin typeface="Lato"/>
              <a:ea typeface="Lato"/>
              <a:cs typeface="Lato"/>
              <a:sym typeface="Lato"/>
            </a:endParaRPr>
          </a:p>
          <a:p>
            <a:pPr marL="914400" lvl="1" indent="-342900" algn="l" rtl="0">
              <a:lnSpc>
                <a:spcPct val="115000"/>
              </a:lnSpc>
              <a:spcBef>
                <a:spcPts val="0"/>
              </a:spcBef>
              <a:spcAft>
                <a:spcPts val="0"/>
              </a:spcAft>
              <a:buSzPts val="1800"/>
              <a:buFont typeface="Lato"/>
              <a:buChar char="○"/>
            </a:pPr>
            <a:r>
              <a:rPr lang="en" sz="1800" b="0" dirty="0">
                <a:latin typeface="Lato"/>
                <a:ea typeface="Lato"/>
                <a:cs typeface="Lato"/>
                <a:sym typeface="Lato"/>
              </a:rPr>
              <a:t>Image processing with raspberry pi (gcp)</a:t>
            </a:r>
            <a:endParaRPr sz="1800" b="0" dirty="0">
              <a:latin typeface="Lato"/>
              <a:ea typeface="Lato"/>
              <a:cs typeface="Lato"/>
              <a:sym typeface="Lato"/>
            </a:endParaRPr>
          </a:p>
          <a:p>
            <a:pPr marL="0" lvl="0" indent="0" algn="l" rtl="0">
              <a:lnSpc>
                <a:spcPct val="115000"/>
              </a:lnSpc>
              <a:spcBef>
                <a:spcPts val="1600"/>
              </a:spcBef>
              <a:spcAft>
                <a:spcPts val="0"/>
              </a:spcAft>
              <a:buNone/>
            </a:pPr>
            <a:r>
              <a:rPr lang="en" sz="1800" b="0" dirty="0">
                <a:latin typeface="Lato"/>
                <a:ea typeface="Lato"/>
                <a:cs typeface="Lato"/>
                <a:sym typeface="Lato"/>
              </a:rPr>
              <a:t>PaaS</a:t>
            </a:r>
            <a:endParaRPr sz="1800" b="0" dirty="0">
              <a:latin typeface="Lato"/>
              <a:ea typeface="Lato"/>
              <a:cs typeface="Lato"/>
              <a:sym typeface="Lato"/>
            </a:endParaRPr>
          </a:p>
          <a:p>
            <a:pPr marL="457200" lvl="0" indent="-342900" algn="l" rtl="0">
              <a:lnSpc>
                <a:spcPct val="115000"/>
              </a:lnSpc>
              <a:spcBef>
                <a:spcPts val="1600"/>
              </a:spcBef>
              <a:spcAft>
                <a:spcPts val="0"/>
              </a:spcAft>
              <a:buSzPts val="1800"/>
              <a:buFont typeface="Lato"/>
              <a:buChar char="●"/>
            </a:pPr>
            <a:r>
              <a:rPr lang="en" sz="1800" b="0" dirty="0">
                <a:latin typeface="Lato"/>
                <a:ea typeface="Lato"/>
                <a:cs typeface="Lato"/>
                <a:sym typeface="Lato"/>
              </a:rPr>
              <a:t>Cloud Gaming Service</a:t>
            </a:r>
            <a:endParaRPr sz="1800" b="0" dirty="0">
              <a:latin typeface="Lato"/>
              <a:ea typeface="Lato"/>
              <a:cs typeface="Lato"/>
              <a:sym typeface="Lato"/>
            </a:endParaRPr>
          </a:p>
          <a:p>
            <a:pPr marL="914400" lvl="1" indent="-342900" algn="l" rtl="0">
              <a:lnSpc>
                <a:spcPct val="115000"/>
              </a:lnSpc>
              <a:spcBef>
                <a:spcPts val="0"/>
              </a:spcBef>
              <a:spcAft>
                <a:spcPts val="0"/>
              </a:spcAft>
              <a:buSzPts val="1800"/>
              <a:buFont typeface="Lato"/>
              <a:buChar char="○"/>
            </a:pPr>
            <a:r>
              <a:rPr lang="en" sz="1800" b="0" dirty="0">
                <a:latin typeface="Lato"/>
                <a:ea typeface="Lato"/>
                <a:cs typeface="Lato"/>
                <a:sym typeface="Lato"/>
              </a:rPr>
              <a:t>Runs the games on the cloud. Streamed back to user</a:t>
            </a:r>
            <a:endParaRPr sz="1800" b="0" dirty="0">
              <a:latin typeface="Lato"/>
              <a:ea typeface="Lato"/>
              <a:cs typeface="Lato"/>
              <a:sym typeface="Lato"/>
            </a:endParaRPr>
          </a:p>
          <a:p>
            <a:pPr marL="0" lvl="0" indent="0" algn="l" rtl="0">
              <a:lnSpc>
                <a:spcPct val="115000"/>
              </a:lnSpc>
              <a:spcBef>
                <a:spcPts val="1600"/>
              </a:spcBef>
              <a:spcAft>
                <a:spcPts val="0"/>
              </a:spcAft>
              <a:buNone/>
            </a:pPr>
            <a:r>
              <a:rPr lang="en" sz="1800" b="0" dirty="0">
                <a:latin typeface="Lato"/>
                <a:ea typeface="Lato"/>
                <a:cs typeface="Lato"/>
                <a:sym typeface="Lato"/>
              </a:rPr>
              <a:t>SaaS</a:t>
            </a:r>
            <a:endParaRPr sz="1800" b="0" dirty="0">
              <a:latin typeface="Lato"/>
              <a:ea typeface="Lato"/>
              <a:cs typeface="Lato"/>
              <a:sym typeface="Lato"/>
            </a:endParaRPr>
          </a:p>
          <a:p>
            <a:pPr marL="457200" lvl="0" indent="-342900" algn="l" rtl="0">
              <a:lnSpc>
                <a:spcPct val="115000"/>
              </a:lnSpc>
              <a:spcBef>
                <a:spcPts val="1600"/>
              </a:spcBef>
              <a:spcAft>
                <a:spcPts val="0"/>
              </a:spcAft>
              <a:buSzPts val="1800"/>
              <a:buFont typeface="Lato"/>
              <a:buChar char="●"/>
            </a:pPr>
            <a:r>
              <a:rPr lang="en" sz="1800" b="0" dirty="0">
                <a:latin typeface="Lato"/>
                <a:ea typeface="Lato"/>
                <a:cs typeface="Lato"/>
                <a:sym typeface="Lato"/>
              </a:rPr>
              <a:t>This assignment where we all need to use one software together(Slide/Doc)</a:t>
            </a:r>
            <a:endParaRPr sz="1800" b="0" dirty="0">
              <a:latin typeface="Lato"/>
              <a:ea typeface="Lato"/>
              <a:cs typeface="Lato"/>
              <a:sym typeface="Lato"/>
            </a:endParaRPr>
          </a:p>
          <a:p>
            <a:pPr marL="914400" lvl="1" indent="-342900" algn="l" rtl="0">
              <a:lnSpc>
                <a:spcPct val="115000"/>
              </a:lnSpc>
              <a:spcBef>
                <a:spcPts val="0"/>
              </a:spcBef>
              <a:spcAft>
                <a:spcPts val="0"/>
              </a:spcAft>
              <a:buSzPts val="1800"/>
              <a:buFont typeface="Lato"/>
              <a:buChar char="○"/>
            </a:pPr>
            <a:r>
              <a:rPr lang="en" sz="1800" b="0" dirty="0">
                <a:latin typeface="Lato"/>
                <a:ea typeface="Lato"/>
                <a:cs typeface="Lato"/>
                <a:sym typeface="Lato"/>
              </a:rPr>
              <a:t>Google hosts these software on their platform</a:t>
            </a:r>
            <a:endParaRPr sz="1800" b="0"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idx="4294967295"/>
          </p:nvPr>
        </p:nvSpPr>
        <p:spPr>
          <a:xfrm>
            <a:off x="763588" y="271463"/>
            <a:ext cx="8380412" cy="7731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solidFill>
                  <a:schemeClr val="lt2"/>
                </a:solidFill>
              </a:rPr>
              <a:t>Why these services</a:t>
            </a:r>
            <a:endParaRPr>
              <a:solidFill>
                <a:schemeClr val="lt2"/>
              </a:solidFill>
            </a:endParaRPr>
          </a:p>
          <a:p>
            <a:pPr marL="0" lvl="0" indent="0" algn="l" rtl="0">
              <a:spcBef>
                <a:spcPts val="0"/>
              </a:spcBef>
              <a:spcAft>
                <a:spcPts val="1600"/>
              </a:spcAft>
              <a:buNone/>
            </a:pPr>
            <a:endParaRPr sz="3600">
              <a:solidFill>
                <a:schemeClr val="dk1"/>
              </a:solidFill>
            </a:endParaRPr>
          </a:p>
        </p:txBody>
      </p:sp>
      <p:sp>
        <p:nvSpPr>
          <p:cNvPr id="91" name="Google Shape;91;p16"/>
          <p:cNvSpPr txBox="1">
            <a:spLocks noGrp="1"/>
          </p:cNvSpPr>
          <p:nvPr>
            <p:ph type="title" idx="4294967295"/>
          </p:nvPr>
        </p:nvSpPr>
        <p:spPr>
          <a:xfrm>
            <a:off x="0" y="1044575"/>
            <a:ext cx="6251575" cy="3897313"/>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0">
                <a:latin typeface="Lato"/>
                <a:ea typeface="Lato"/>
                <a:cs typeface="Lato"/>
                <a:sym typeface="Lato"/>
              </a:rPr>
              <a:t>IaaS</a:t>
            </a:r>
            <a:endParaRPr sz="1800" b="0">
              <a:latin typeface="Lato"/>
              <a:ea typeface="Lato"/>
              <a:cs typeface="Lato"/>
              <a:sym typeface="Lato"/>
            </a:endParaRPr>
          </a:p>
          <a:p>
            <a:pPr marL="457200" lvl="0" indent="-298450" algn="l" rtl="0">
              <a:lnSpc>
                <a:spcPct val="115000"/>
              </a:lnSpc>
              <a:spcBef>
                <a:spcPts val="1600"/>
              </a:spcBef>
              <a:spcAft>
                <a:spcPts val="0"/>
              </a:spcAft>
              <a:buSzPts val="1100"/>
              <a:buFont typeface="Lato"/>
              <a:buChar char="●"/>
            </a:pPr>
            <a:r>
              <a:rPr lang="en" sz="1100" b="0">
                <a:solidFill>
                  <a:srgbClr val="1D1D1D"/>
                </a:solidFill>
                <a:highlight>
                  <a:srgbClr val="FFFFFF"/>
                </a:highlight>
              </a:rPr>
              <a:t>For and example like Rasberry PI a microprocessor and operating system.  </a:t>
            </a:r>
            <a:r>
              <a:rPr lang="en" sz="1100" b="0"/>
              <a:t>IaaS saves the business having to buy the server and expense equipment. Instead you can just rent the space. </a:t>
            </a:r>
            <a:endParaRPr sz="1100" b="0"/>
          </a:p>
          <a:p>
            <a:pPr marL="0" lvl="0" indent="0" algn="l" rtl="0">
              <a:lnSpc>
                <a:spcPct val="115000"/>
              </a:lnSpc>
              <a:spcBef>
                <a:spcPts val="1000"/>
              </a:spcBef>
              <a:spcAft>
                <a:spcPts val="0"/>
              </a:spcAft>
              <a:buNone/>
            </a:pPr>
            <a:r>
              <a:rPr lang="en" sz="1800" b="0">
                <a:latin typeface="Lato"/>
                <a:ea typeface="Lato"/>
                <a:cs typeface="Lato"/>
                <a:sym typeface="Lato"/>
              </a:rPr>
              <a:t>PaaS</a:t>
            </a:r>
            <a:endParaRPr sz="1800" b="0">
              <a:latin typeface="Lato"/>
              <a:ea typeface="Lato"/>
              <a:cs typeface="Lato"/>
              <a:sym typeface="Lato"/>
            </a:endParaRPr>
          </a:p>
          <a:p>
            <a:pPr marL="457200" lvl="0" indent="-298450" algn="l" rtl="0">
              <a:lnSpc>
                <a:spcPct val="115000"/>
              </a:lnSpc>
              <a:spcBef>
                <a:spcPts val="1600"/>
              </a:spcBef>
              <a:spcAft>
                <a:spcPts val="0"/>
              </a:spcAft>
              <a:buClr>
                <a:srgbClr val="000000"/>
              </a:buClr>
              <a:buSzPts val="1100"/>
              <a:buChar char="●"/>
            </a:pPr>
            <a:r>
              <a:rPr lang="en" sz="1100" b="0">
                <a:solidFill>
                  <a:srgbClr val="000000"/>
                </a:solidFill>
                <a:highlight>
                  <a:srgbClr val="FFFFFF"/>
                </a:highlight>
              </a:rPr>
              <a:t>Saves the user having to run the game on their computer and take up memory.</a:t>
            </a:r>
            <a:endParaRPr sz="1100" b="0">
              <a:solidFill>
                <a:srgbClr val="000000"/>
              </a:solidFill>
              <a:highlight>
                <a:srgbClr val="FFFFFF"/>
              </a:highlight>
            </a:endParaRPr>
          </a:p>
          <a:p>
            <a:pPr marL="457200" lvl="0" indent="-298450" algn="l" rtl="0">
              <a:lnSpc>
                <a:spcPct val="115000"/>
              </a:lnSpc>
              <a:spcBef>
                <a:spcPts val="1000"/>
              </a:spcBef>
              <a:spcAft>
                <a:spcPts val="0"/>
              </a:spcAft>
              <a:buClr>
                <a:srgbClr val="000000"/>
              </a:buClr>
              <a:buSzPts val="1100"/>
              <a:buChar char="●"/>
            </a:pPr>
            <a:r>
              <a:rPr lang="en" sz="1100" b="0">
                <a:solidFill>
                  <a:srgbClr val="000000"/>
                </a:solidFill>
                <a:highlight>
                  <a:srgbClr val="FFFFFF"/>
                </a:highlight>
              </a:rPr>
              <a:t>Software is separate from platform. All servers, storage, and networking can be managed by the enterprise or a third-party provider while the developers can maintain management of the applications.</a:t>
            </a:r>
            <a:endParaRPr sz="1100" b="0">
              <a:solidFill>
                <a:srgbClr val="000000"/>
              </a:solidFill>
            </a:endParaRPr>
          </a:p>
          <a:p>
            <a:pPr marL="0" lvl="0" indent="0" algn="l" rtl="0">
              <a:lnSpc>
                <a:spcPct val="115000"/>
              </a:lnSpc>
              <a:spcBef>
                <a:spcPts val="1000"/>
              </a:spcBef>
              <a:spcAft>
                <a:spcPts val="0"/>
              </a:spcAft>
              <a:buNone/>
            </a:pPr>
            <a:r>
              <a:rPr lang="en" sz="1800" b="0">
                <a:latin typeface="Lato"/>
                <a:ea typeface="Lato"/>
                <a:cs typeface="Lato"/>
                <a:sym typeface="Lato"/>
              </a:rPr>
              <a:t>SaaS</a:t>
            </a:r>
            <a:endParaRPr sz="1800" b="0">
              <a:latin typeface="Lato"/>
              <a:ea typeface="Lato"/>
              <a:cs typeface="Lato"/>
              <a:sym typeface="Lato"/>
            </a:endParaRPr>
          </a:p>
          <a:p>
            <a:pPr marL="457200" lvl="0" indent="-298450" algn="l" rtl="0">
              <a:lnSpc>
                <a:spcPct val="115000"/>
              </a:lnSpc>
              <a:spcBef>
                <a:spcPts val="1600"/>
              </a:spcBef>
              <a:spcAft>
                <a:spcPts val="0"/>
              </a:spcAft>
              <a:buSzPts val="1100"/>
              <a:buFont typeface="Lato"/>
              <a:buChar char="●"/>
            </a:pPr>
            <a:r>
              <a:rPr lang="en" sz="1100" b="0"/>
              <a:t>Google workspace is hosted by google on their platform. </a:t>
            </a:r>
            <a:endParaRPr sz="1100" b="0"/>
          </a:p>
          <a:p>
            <a:pPr marL="457200" lvl="0" indent="-298450" algn="l" rtl="0">
              <a:lnSpc>
                <a:spcPct val="115000"/>
              </a:lnSpc>
              <a:spcBef>
                <a:spcPts val="1000"/>
              </a:spcBef>
              <a:spcAft>
                <a:spcPts val="0"/>
              </a:spcAft>
              <a:buSzPts val="1100"/>
              <a:buFont typeface="Lato"/>
              <a:buChar char="●"/>
            </a:pPr>
            <a:r>
              <a:rPr lang="en" sz="1100" b="0">
                <a:solidFill>
                  <a:srgbClr val="1D1D1D"/>
                </a:solidFill>
                <a:highlight>
                  <a:srgbClr val="FFFFFF"/>
                </a:highlight>
              </a:rPr>
              <a:t>managed by a third-party vendor, to its users. It means they do not require any downloads or installations on the client side.</a:t>
            </a:r>
            <a:endParaRPr sz="1100" b="0"/>
          </a:p>
          <a:p>
            <a:pPr marL="457200" lvl="0" indent="0" algn="l" rtl="0">
              <a:lnSpc>
                <a:spcPct val="115000"/>
              </a:lnSpc>
              <a:spcBef>
                <a:spcPts val="1000"/>
              </a:spcBef>
              <a:spcAft>
                <a:spcPts val="1600"/>
              </a:spcAft>
              <a:buNone/>
            </a:pPr>
            <a:endParaRPr sz="1800" b="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83100" y="712150"/>
            <a:ext cx="86316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chemeClr val="accent5"/>
                </a:solidFill>
              </a:rPr>
              <a:t>Which type of cloud (private, public, hybrid) is the best for each situation.</a:t>
            </a:r>
            <a:endParaRPr sz="1400" dirty="0">
              <a:solidFill>
                <a:schemeClr val="accent5"/>
              </a:solidFill>
            </a:endParaRPr>
          </a:p>
          <a:p>
            <a:pPr marL="0" lvl="0" indent="0" algn="l" rtl="0">
              <a:spcBef>
                <a:spcPts val="0"/>
              </a:spcBef>
              <a:spcAft>
                <a:spcPts val="0"/>
              </a:spcAft>
              <a:buNone/>
            </a:pPr>
            <a:endParaRPr sz="1400" dirty="0">
              <a:solidFill>
                <a:schemeClr val="accent5"/>
              </a:solidFill>
            </a:endParaRPr>
          </a:p>
          <a:p>
            <a:pPr marL="457200" lvl="0" indent="-342900" algn="l" rtl="0">
              <a:spcBef>
                <a:spcPts val="0"/>
              </a:spcBef>
              <a:spcAft>
                <a:spcPts val="0"/>
              </a:spcAft>
              <a:buClr>
                <a:schemeClr val="accent5"/>
              </a:buClr>
              <a:buSzPts val="1800"/>
              <a:buChar char="●"/>
            </a:pPr>
            <a:r>
              <a:rPr lang="en" sz="1800" b="0" dirty="0">
                <a:solidFill>
                  <a:schemeClr val="accent5"/>
                </a:solidFill>
              </a:rPr>
              <a:t>IaaS - For Home project that requires heavy computation, </a:t>
            </a:r>
            <a:r>
              <a:rPr lang="en" sz="1800" dirty="0">
                <a:solidFill>
                  <a:schemeClr val="accent5"/>
                </a:solidFill>
              </a:rPr>
              <a:t>Private Cloud </a:t>
            </a:r>
            <a:r>
              <a:rPr lang="en" sz="1800" b="0" dirty="0">
                <a:solidFill>
                  <a:schemeClr val="accent5"/>
                </a:solidFill>
              </a:rPr>
              <a:t>is the best cloud type. </a:t>
            </a:r>
            <a:endParaRPr sz="1800" b="0" dirty="0">
              <a:solidFill>
                <a:schemeClr val="accent5"/>
              </a:solidFill>
            </a:endParaRPr>
          </a:p>
          <a:p>
            <a:pPr marL="0" lvl="0" indent="0" algn="l" rtl="0">
              <a:spcBef>
                <a:spcPts val="0"/>
              </a:spcBef>
              <a:spcAft>
                <a:spcPts val="0"/>
              </a:spcAft>
              <a:buNone/>
            </a:pPr>
            <a:endParaRPr sz="1800" b="0" dirty="0">
              <a:solidFill>
                <a:schemeClr val="accent5"/>
              </a:solidFill>
            </a:endParaRPr>
          </a:p>
          <a:p>
            <a:pPr marL="0" lvl="0" indent="0" algn="l" rtl="0">
              <a:spcBef>
                <a:spcPts val="0"/>
              </a:spcBef>
              <a:spcAft>
                <a:spcPts val="0"/>
              </a:spcAft>
              <a:buNone/>
            </a:pPr>
            <a:endParaRPr sz="1800" b="0" dirty="0">
              <a:solidFill>
                <a:schemeClr val="accent5"/>
              </a:solidFill>
            </a:endParaRPr>
          </a:p>
          <a:p>
            <a:pPr marL="457200" lvl="0" indent="-342900" algn="l" rtl="0">
              <a:spcBef>
                <a:spcPts val="0"/>
              </a:spcBef>
              <a:spcAft>
                <a:spcPts val="0"/>
              </a:spcAft>
              <a:buClr>
                <a:schemeClr val="accent5"/>
              </a:buClr>
              <a:buSzPts val="1800"/>
              <a:buChar char="●"/>
            </a:pPr>
            <a:r>
              <a:rPr lang="en" sz="1800" b="0" dirty="0">
                <a:solidFill>
                  <a:schemeClr val="accent5"/>
                </a:solidFill>
              </a:rPr>
              <a:t>PaaS - For Cloud Gaming Service, </a:t>
            </a:r>
            <a:r>
              <a:rPr lang="en" sz="1800" dirty="0">
                <a:solidFill>
                  <a:schemeClr val="accent5"/>
                </a:solidFill>
              </a:rPr>
              <a:t>Private Cloud </a:t>
            </a:r>
            <a:r>
              <a:rPr lang="en" sz="1800" b="0" dirty="0">
                <a:solidFill>
                  <a:schemeClr val="accent5"/>
                </a:solidFill>
              </a:rPr>
              <a:t>would be the best. </a:t>
            </a:r>
            <a:endParaRPr sz="1800" b="0" dirty="0">
              <a:solidFill>
                <a:schemeClr val="accent5"/>
              </a:solidFill>
            </a:endParaRPr>
          </a:p>
          <a:p>
            <a:pPr marL="0" lvl="0" indent="0" algn="l" rtl="0">
              <a:spcBef>
                <a:spcPts val="0"/>
              </a:spcBef>
              <a:spcAft>
                <a:spcPts val="0"/>
              </a:spcAft>
              <a:buNone/>
            </a:pPr>
            <a:endParaRPr sz="1800" b="0" dirty="0">
              <a:solidFill>
                <a:schemeClr val="accent5"/>
              </a:solidFill>
            </a:endParaRPr>
          </a:p>
          <a:p>
            <a:pPr marL="0" lvl="0" indent="0" algn="l" rtl="0">
              <a:spcBef>
                <a:spcPts val="0"/>
              </a:spcBef>
              <a:spcAft>
                <a:spcPts val="0"/>
              </a:spcAft>
              <a:buNone/>
            </a:pPr>
            <a:endParaRPr sz="1800" b="0" dirty="0">
              <a:solidFill>
                <a:schemeClr val="accent5"/>
              </a:solidFill>
            </a:endParaRPr>
          </a:p>
          <a:p>
            <a:pPr marL="457200" lvl="0" indent="-342900" algn="l" rtl="0">
              <a:spcBef>
                <a:spcPts val="0"/>
              </a:spcBef>
              <a:spcAft>
                <a:spcPts val="0"/>
              </a:spcAft>
              <a:buClr>
                <a:schemeClr val="accent5"/>
              </a:buClr>
              <a:buSzPts val="1800"/>
              <a:buChar char="●"/>
            </a:pPr>
            <a:r>
              <a:rPr lang="en" sz="1800" b="0" dirty="0">
                <a:solidFill>
                  <a:schemeClr val="accent5"/>
                </a:solidFill>
              </a:rPr>
              <a:t>SaaS - For Google Slides/docs, </a:t>
            </a:r>
            <a:r>
              <a:rPr lang="en" sz="1800" dirty="0">
                <a:solidFill>
                  <a:schemeClr val="accent5"/>
                </a:solidFill>
              </a:rPr>
              <a:t>Public Cloud</a:t>
            </a:r>
            <a:r>
              <a:rPr lang="en" sz="1800" b="0" dirty="0">
                <a:solidFill>
                  <a:schemeClr val="accent5"/>
                </a:solidFill>
              </a:rPr>
              <a:t> would be the best because everyone with the link can access and edit the docs. </a:t>
            </a:r>
            <a:endParaRPr sz="1800" b="0" dirty="0">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solidFill>
                  <a:schemeClr val="accent5"/>
                </a:solidFill>
              </a:rPr>
              <a:t>Identify specific services</a:t>
            </a:r>
            <a:endParaRPr sz="4000"/>
          </a:p>
          <a:p>
            <a:pPr marL="0" lvl="0" indent="0" algn="l" rtl="0">
              <a:spcBef>
                <a:spcPts val="1000"/>
              </a:spcBef>
              <a:spcAft>
                <a:spcPts val="0"/>
              </a:spcAft>
              <a:buNone/>
            </a:pPr>
            <a:r>
              <a:rPr lang="en" sz="2400" b="0"/>
              <a:t>IaaS</a:t>
            </a:r>
            <a:endParaRPr sz="2400" b="0"/>
          </a:p>
          <a:p>
            <a:pPr marL="0" lvl="0" indent="0" algn="l" rtl="0">
              <a:spcBef>
                <a:spcPts val="1000"/>
              </a:spcBef>
              <a:spcAft>
                <a:spcPts val="0"/>
              </a:spcAft>
              <a:buNone/>
            </a:pPr>
            <a:r>
              <a:rPr lang="en" sz="2400" b="0"/>
              <a:t>	Google Cloud Storage - Private access</a:t>
            </a:r>
            <a:endParaRPr sz="2400" b="0"/>
          </a:p>
          <a:p>
            <a:pPr marL="0" lvl="0" indent="0" algn="l" rtl="0">
              <a:spcBef>
                <a:spcPts val="1000"/>
              </a:spcBef>
              <a:spcAft>
                <a:spcPts val="0"/>
              </a:spcAft>
              <a:buNone/>
            </a:pPr>
            <a:r>
              <a:rPr lang="en" sz="2400" b="0"/>
              <a:t>PaaS</a:t>
            </a:r>
            <a:endParaRPr sz="2400" b="0"/>
          </a:p>
          <a:p>
            <a:pPr marL="0" lvl="0" indent="0" algn="l" rtl="0">
              <a:spcBef>
                <a:spcPts val="1000"/>
              </a:spcBef>
              <a:spcAft>
                <a:spcPts val="0"/>
              </a:spcAft>
              <a:buNone/>
            </a:pPr>
            <a:r>
              <a:rPr lang="en" sz="2400" b="0"/>
              <a:t>	AWS Cloud9 - Hybrid access</a:t>
            </a:r>
            <a:endParaRPr sz="2400" b="0"/>
          </a:p>
          <a:p>
            <a:pPr marL="0" lvl="0" indent="0" algn="l" rtl="0">
              <a:spcBef>
                <a:spcPts val="1000"/>
              </a:spcBef>
              <a:spcAft>
                <a:spcPts val="0"/>
              </a:spcAft>
              <a:buNone/>
            </a:pPr>
            <a:r>
              <a:rPr lang="en" sz="2400" b="0"/>
              <a:t>SaaS</a:t>
            </a:r>
            <a:endParaRPr sz="2400" b="0"/>
          </a:p>
          <a:p>
            <a:pPr marL="0" lvl="0" indent="0" algn="l" rtl="0">
              <a:spcBef>
                <a:spcPts val="1000"/>
              </a:spcBef>
              <a:spcAft>
                <a:spcPts val="1000"/>
              </a:spcAft>
              <a:buNone/>
            </a:pPr>
            <a:r>
              <a:rPr lang="en" sz="2400" b="0"/>
              <a:t>	Github - Public Access</a:t>
            </a:r>
            <a:endParaRPr sz="2400" b="0"/>
          </a:p>
        </p:txBody>
      </p:sp>
      <p:pic>
        <p:nvPicPr>
          <p:cNvPr id="102" name="Google Shape;102;p18"/>
          <p:cNvPicPr preferRelativeResize="0"/>
          <p:nvPr/>
        </p:nvPicPr>
        <p:blipFill rotWithShape="1">
          <a:blip r:embed="rId3">
            <a:alphaModFix/>
          </a:blip>
          <a:srcRect t="2700" b="-2700"/>
          <a:stretch/>
        </p:blipFill>
        <p:spPr>
          <a:xfrm>
            <a:off x="7110625" y="1806825"/>
            <a:ext cx="1529875" cy="1529852"/>
          </a:xfrm>
          <a:prstGeom prst="rect">
            <a:avLst/>
          </a:prstGeom>
          <a:noFill/>
          <a:ln>
            <a:noFill/>
          </a:ln>
        </p:spPr>
      </p:pic>
      <p:pic>
        <p:nvPicPr>
          <p:cNvPr id="103" name="Google Shape;103;p18"/>
          <p:cNvPicPr preferRelativeResize="0"/>
          <p:nvPr/>
        </p:nvPicPr>
        <p:blipFill>
          <a:blip r:embed="rId4">
            <a:alphaModFix/>
          </a:blip>
          <a:stretch>
            <a:fillRect/>
          </a:stretch>
        </p:blipFill>
        <p:spPr>
          <a:xfrm>
            <a:off x="7110625" y="106800"/>
            <a:ext cx="1529874" cy="1529874"/>
          </a:xfrm>
          <a:prstGeom prst="rect">
            <a:avLst/>
          </a:prstGeom>
          <a:noFill/>
          <a:ln>
            <a:noFill/>
          </a:ln>
        </p:spPr>
      </p:pic>
      <p:pic>
        <p:nvPicPr>
          <p:cNvPr id="104" name="Google Shape;104;p18"/>
          <p:cNvPicPr preferRelativeResize="0"/>
          <p:nvPr/>
        </p:nvPicPr>
        <p:blipFill>
          <a:blip r:embed="rId5">
            <a:alphaModFix/>
          </a:blip>
          <a:stretch>
            <a:fillRect/>
          </a:stretch>
        </p:blipFill>
        <p:spPr>
          <a:xfrm>
            <a:off x="7110625" y="3451200"/>
            <a:ext cx="1529875" cy="1529875"/>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474</Words>
  <Application>Microsoft Office PowerPoint</Application>
  <PresentationFormat>On-screen Show (16:9)</PresentationFormat>
  <Paragraphs>40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Century Gothic</vt:lpstr>
      <vt:lpstr>Wingdings 3</vt:lpstr>
      <vt:lpstr>Lato</vt:lpstr>
      <vt:lpstr>Arial</vt:lpstr>
      <vt:lpstr>Ion</vt:lpstr>
      <vt:lpstr>Group #1 IaaS, PaaS, SaaS</vt:lpstr>
      <vt:lpstr>Three types of Cloud Services</vt:lpstr>
      <vt:lpstr>Real-life situations per service</vt:lpstr>
      <vt:lpstr>Why these services </vt:lpstr>
      <vt:lpstr>Which type of cloud (private, public, hybrid) is the best for each situation.  IaaS - For Home project that requires heavy computation, Private Cloud is the best cloud type.    PaaS - For Cloud Gaming Service, Private Cloud would be the best.    SaaS - For Google Slides/docs, Public Cloud would be the best because everyone with the link can access and edit the docs. </vt:lpstr>
      <vt:lpstr>Identify specific services IaaS  Google Cloud Storage - Private access PaaS  AWS Cloud9 - Hybrid access SaaS  Github - Public Access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 IaaS, PaaS, SaaS</dc:title>
  <cp:lastModifiedBy>nirmal lodhi</cp:lastModifiedBy>
  <cp:revision>1</cp:revision>
  <dcterms:modified xsi:type="dcterms:W3CDTF">2021-03-27T19:28:08Z</dcterms:modified>
</cp:coreProperties>
</file>