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6" autoAdjust="0"/>
    <p:restoredTop sz="94660"/>
  </p:normalViewPr>
  <p:slideViewPr>
    <p:cSldViewPr snapToGrid="0">
      <p:cViewPr varScale="1">
        <p:scale>
          <a:sx n="82" d="100"/>
          <a:sy n="82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5ECA5-1104-4B05-8F1F-CD4FEDAB6D0D}" type="datetimeFigureOut">
              <a:rPr lang="en-US" smtClean="0"/>
              <a:t>2021-05-11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DA958-8509-46C5-8F0D-C584B7E3A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59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05C43-CF53-4D1A-BF00-08AE28F12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B5634-C12C-405F-9EAE-2BCF77A66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5B2BF-70DD-48A6-BB7D-4105E010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A736-0673-4DCE-ABF9-C67D5500DA64}" type="datetimeFigureOut">
              <a:rPr lang="en-US" smtClean="0"/>
              <a:t>2021-05-11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191A1-D9FC-4460-A210-A6C56AEC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C76E6-F36B-4748-9DF2-3F4B1ED3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871A-E3D0-4E86-8B76-03DBACFB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76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EC767-A948-4496-A54B-B6A461E44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57345-B4D2-4A6B-99AE-8D7037344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C1775-E372-4ADE-9897-5C52017C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A736-0673-4DCE-ABF9-C67D5500DA64}" type="datetimeFigureOut">
              <a:rPr lang="en-US" smtClean="0"/>
              <a:t>2021-05-11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B878B-4CC3-4F15-8CA3-B3199C04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AAEEF-DBF5-40E1-B18E-75D07ED6A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871A-E3D0-4E86-8B76-03DBACFB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4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B4F8C8-579E-4D37-BD62-130292B54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44349-8DA6-4CCF-A9E6-5339D78B2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61F1C-BC1A-484C-9F82-16573EF4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A736-0673-4DCE-ABF9-C67D5500DA64}" type="datetimeFigureOut">
              <a:rPr lang="en-US" smtClean="0"/>
              <a:t>2021-05-11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6BDB2-28CF-49FB-84AC-881EFF996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02E60-8093-4F19-93FC-441E7BB6B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871A-E3D0-4E86-8B76-03DBACFB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03E14-80F5-4013-8F40-2520F6A6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FC423-96EA-4A3A-A48D-5FA0E9A1F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04407-E0CF-48D1-B979-62CEADE55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A736-0673-4DCE-ABF9-C67D5500DA64}" type="datetimeFigureOut">
              <a:rPr lang="en-US" smtClean="0"/>
              <a:t>2021-05-11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CC8FD-4F44-4C94-B901-E4FFCE33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338E0-1FAE-4B1A-9BA2-2DAE9C66E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871A-E3D0-4E86-8B76-03DBACFB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22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E645-17EE-4C51-83AB-12FE4E28A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36672-D9F3-4514-89B6-E77CE6D51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1A6EF-C543-4F3C-BA07-5AAE82C35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A736-0673-4DCE-ABF9-C67D5500DA64}" type="datetimeFigureOut">
              <a:rPr lang="en-US" smtClean="0"/>
              <a:t>2021-05-11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248A2-3EFF-4A02-A56B-085A20CFC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9E1A8-C308-4E0E-9E5C-BF1E2564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871A-E3D0-4E86-8B76-03DBACFB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66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1642F-6794-4B98-AA3E-DB1715DBA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56ED2-6356-479F-AC5E-947D67D1D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640D2-A2ED-4AEB-88A3-84DCB0B9C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424C3-8EF2-42A8-9B7C-34F2FABC8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A736-0673-4DCE-ABF9-C67D5500DA64}" type="datetimeFigureOut">
              <a:rPr lang="en-US" smtClean="0"/>
              <a:t>2021-05-11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EA165-8256-4A82-B223-999E5EEEA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5C274-1F22-415E-B40F-5BF1B8F3C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871A-E3D0-4E86-8B76-03DBACFB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9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4FE94-ACF9-4C79-BCF3-ABE35EBE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FDA-D9A0-4443-96B9-4D6AD6B80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82859-B59E-4E95-9ED3-510EDFBA7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2D6905-2C03-4D47-AB98-0D8CBB0A6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027E27-05B4-4BBC-BB1F-9E54D28F47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6A4789-2451-4C74-8A1A-F4D06C543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A736-0673-4DCE-ABF9-C67D5500DA64}" type="datetimeFigureOut">
              <a:rPr lang="en-US" smtClean="0"/>
              <a:t>2021-05-11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87A35-9485-4B8E-BF89-2E9602B3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2C0BD7-DA47-4C5D-9ECB-FA965123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871A-E3D0-4E86-8B76-03DBACFB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3504E-E6FC-4EBD-9F9B-5B0A0A265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DE601F-503B-4E12-90F7-A89C75BC0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A736-0673-4DCE-ABF9-C67D5500DA64}" type="datetimeFigureOut">
              <a:rPr lang="en-US" smtClean="0"/>
              <a:t>2021-05-11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EC60D-C4B4-498C-AF89-28E7FB9CB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6256B-9C1A-4F3D-9756-A8177965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871A-E3D0-4E86-8B76-03DBACFB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6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1747C3-49E5-41EE-BE5B-EA526A644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A736-0673-4DCE-ABF9-C67D5500DA64}" type="datetimeFigureOut">
              <a:rPr lang="en-US" smtClean="0"/>
              <a:t>2021-05-11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931BE8-2B00-4089-9297-B202F9969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13E22-4F78-4619-8840-1B6658B92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871A-E3D0-4E86-8B76-03DBACFB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0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E173E-A6FF-41A5-9CBA-A838C59D3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4ED75-DD73-46B1-93EE-536CBFC82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AB5AB-2DFF-4E34-9BF1-4CB748C34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7C5B1-D40D-471A-B292-6D26BA989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A736-0673-4DCE-ABF9-C67D5500DA64}" type="datetimeFigureOut">
              <a:rPr lang="en-US" smtClean="0"/>
              <a:t>2021-05-11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45A26-267B-4411-BAFE-2B6473A39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ABA89-A260-4D31-B01D-DDA05F001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871A-E3D0-4E86-8B76-03DBACFB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9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BAA77-EFCE-4DD1-8C48-86173DB64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46D41-8ECF-4E77-921B-17566F44F8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E69D8-75FC-4646-8E7A-B77E39AB2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6FAA0-F589-469F-AA0F-EA1DF437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A736-0673-4DCE-ABF9-C67D5500DA64}" type="datetimeFigureOut">
              <a:rPr lang="en-US" smtClean="0"/>
              <a:t>2021-05-11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52A63-2C8E-4DBE-8748-2BB06ECD9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3C416-316D-4A3F-8A64-168AFD9E9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871A-E3D0-4E86-8B76-03DBACFB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5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929FD8-1551-4D07-B479-477D1527A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69B6B-DB8A-49A7-A1F5-385C88B89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52C44-478A-4393-BF55-166D54B83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5A736-0673-4DCE-ABF9-C67D5500DA64}" type="datetimeFigureOut">
              <a:rPr lang="en-US" smtClean="0"/>
              <a:t>2021-05-11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52831-312F-4E36-B57A-9F760FE6C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577D8-C687-4B2E-A22B-6612E75BA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3871A-E3D0-4E86-8B76-03DBACFB0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1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97E8-D58C-47FD-A53B-2654BD5EC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0525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RGB COLOR SENSOR PROJECT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Team Sagittarius </a:t>
            </a:r>
            <a:endParaRPr lang="en-US" sz="4400" b="1" dirty="0">
              <a:solidFill>
                <a:schemeClr val="tx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871BA-69E4-4C7A-A1CB-35C50615E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Progress and summary until week 2</a:t>
            </a:r>
          </a:p>
        </p:txBody>
      </p:sp>
    </p:spTree>
    <p:extLst>
      <p:ext uri="{BB962C8B-B14F-4D97-AF65-F5344CB8AC3E}">
        <p14:creationId xmlns:p14="http://schemas.microsoft.com/office/powerpoint/2010/main" val="128829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1B80631-6674-47CE-8262-D571E22F5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8" t="29608" r="37827" b="13325"/>
          <a:stretch/>
        </p:blipFill>
        <p:spPr>
          <a:xfrm>
            <a:off x="426085" y="1946076"/>
            <a:ext cx="8469381" cy="438727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BBC9A6-26A7-48C5-B35C-EA649C509453}"/>
                  </a:ext>
                </a:extLst>
              </p:cNvPr>
              <p:cNvSpPr txBox="1"/>
              <p:nvPr/>
            </p:nvSpPr>
            <p:spPr>
              <a:xfrm>
                <a:off x="559292" y="656711"/>
                <a:ext cx="10963924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By assuming 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𝒃𝑿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as relationship between </a:t>
                </a:r>
                <a:r>
                  <a:rPr lang="en-US" b="1" dirty="0"/>
                  <a:t>Reading</a:t>
                </a:r>
                <a:r>
                  <a:rPr lang="en-US" dirty="0"/>
                  <a:t> and </a:t>
                </a:r>
                <a:r>
                  <a:rPr lang="en-US" b="1" dirty="0"/>
                  <a:t>Intensity, </a:t>
                </a:r>
                <a:r>
                  <a:rPr lang="en-US" dirty="0"/>
                  <a:t>following equation were derived from a graphical approach using DESMOS.</a:t>
                </a:r>
                <a:r>
                  <a:rPr lang="en-US" b="1" dirty="0"/>
                  <a:t>   &lt;</a:t>
                </a:r>
                <a:r>
                  <a:rPr lang="en-US" b="1" dirty="0" err="1"/>
                  <a:t>desmos</a:t>
                </a:r>
                <a:r>
                  <a:rPr lang="en-US" b="1" dirty="0"/>
                  <a:t> link&gt;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BBC9A6-26A7-48C5-B35C-EA649C509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92" y="656711"/>
                <a:ext cx="10963924" cy="669992"/>
              </a:xfrm>
              <a:prstGeom prst="rect">
                <a:avLst/>
              </a:prstGeom>
              <a:blipFill>
                <a:blip r:embed="rId3"/>
                <a:stretch>
                  <a:fillRect l="-501" t="-3636" r="-612" b="-1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47E266-E527-4E74-923B-974344A5F14C}"/>
              </a:ext>
            </a:extLst>
          </p:cNvPr>
          <p:cNvCxnSpPr>
            <a:cxnSpLocks/>
          </p:cNvCxnSpPr>
          <p:nvPr/>
        </p:nvCxnSpPr>
        <p:spPr>
          <a:xfrm flipH="1">
            <a:off x="7190914" y="1893859"/>
            <a:ext cx="2281560" cy="4942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3360C2-BE95-4F5C-AB6A-32B24036973E}"/>
              </a:ext>
            </a:extLst>
          </p:cNvPr>
          <p:cNvCxnSpPr>
            <a:cxnSpLocks/>
          </p:cNvCxnSpPr>
          <p:nvPr/>
        </p:nvCxnSpPr>
        <p:spPr>
          <a:xfrm flipH="1">
            <a:off x="7057790" y="1893859"/>
            <a:ext cx="2414684" cy="8919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69FC55-2A1B-4EF2-B8A9-B2A967B9AA26}"/>
              </a:ext>
            </a:extLst>
          </p:cNvPr>
          <p:cNvCxnSpPr>
            <a:cxnSpLocks/>
          </p:cNvCxnSpPr>
          <p:nvPr/>
        </p:nvCxnSpPr>
        <p:spPr>
          <a:xfrm flipH="1">
            <a:off x="7057789" y="1893859"/>
            <a:ext cx="2414685" cy="12066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9058AA-7A8C-412B-B967-E64A85A1FF86}"/>
              </a:ext>
            </a:extLst>
          </p:cNvPr>
          <p:cNvCxnSpPr>
            <a:cxnSpLocks/>
          </p:cNvCxnSpPr>
          <p:nvPr/>
        </p:nvCxnSpPr>
        <p:spPr>
          <a:xfrm flipV="1">
            <a:off x="3755254" y="2414626"/>
            <a:ext cx="2175028" cy="825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DB3E5D-9DE8-4CA0-A1F4-73EC279129DE}"/>
              </a:ext>
            </a:extLst>
          </p:cNvPr>
          <p:cNvCxnSpPr>
            <a:cxnSpLocks/>
          </p:cNvCxnSpPr>
          <p:nvPr/>
        </p:nvCxnSpPr>
        <p:spPr>
          <a:xfrm>
            <a:off x="3755254" y="2497195"/>
            <a:ext cx="2175028" cy="2886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585B09-02C5-4C32-B994-71AF799F33BC}"/>
              </a:ext>
            </a:extLst>
          </p:cNvPr>
          <p:cNvCxnSpPr>
            <a:cxnSpLocks/>
          </p:cNvCxnSpPr>
          <p:nvPr/>
        </p:nvCxnSpPr>
        <p:spPr>
          <a:xfrm>
            <a:off x="3755254" y="2497195"/>
            <a:ext cx="2175028" cy="6017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13F6F0-099B-4FB4-9C9B-1E07ABC3649F}"/>
              </a:ext>
            </a:extLst>
          </p:cNvPr>
          <p:cNvSpPr txBox="1"/>
          <p:nvPr/>
        </p:nvSpPr>
        <p:spPr>
          <a:xfrm>
            <a:off x="942468" y="2286421"/>
            <a:ext cx="317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Raw readings for each color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BB512C-2CAE-4F91-B854-16FB72E44DD8}"/>
              </a:ext>
            </a:extLst>
          </p:cNvPr>
          <p:cNvSpPr txBox="1"/>
          <p:nvPr/>
        </p:nvSpPr>
        <p:spPr>
          <a:xfrm>
            <a:off x="9472474" y="1570693"/>
            <a:ext cx="2539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Corresponding average for each color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9704F6-4EFE-4C94-ADAF-9B3D5B971E46}"/>
              </a:ext>
            </a:extLst>
          </p:cNvPr>
          <p:cNvSpPr txBox="1"/>
          <p:nvPr/>
        </p:nvSpPr>
        <p:spPr>
          <a:xfrm>
            <a:off x="713826" y="4968452"/>
            <a:ext cx="3780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 the case of white light,</a:t>
            </a:r>
          </a:p>
          <a:p>
            <a:r>
              <a:rPr lang="en-US" b="1" dirty="0">
                <a:solidFill>
                  <a:srgbClr val="FF0000"/>
                </a:solidFill>
              </a:rPr>
              <a:t>These values are equal and depend only on the light intensity.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95FB717-9615-4F23-83E8-00790898BAD1}"/>
              </a:ext>
            </a:extLst>
          </p:cNvPr>
          <p:cNvCxnSpPr>
            <a:cxnSpLocks/>
          </p:cNvCxnSpPr>
          <p:nvPr/>
        </p:nvCxnSpPr>
        <p:spPr>
          <a:xfrm flipV="1">
            <a:off x="4298271" y="4199833"/>
            <a:ext cx="1797729" cy="13123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5B99ABE-C98D-48DA-86A1-641AECACA1C3}"/>
              </a:ext>
            </a:extLst>
          </p:cNvPr>
          <p:cNvCxnSpPr>
            <a:cxnSpLocks/>
          </p:cNvCxnSpPr>
          <p:nvPr/>
        </p:nvCxnSpPr>
        <p:spPr>
          <a:xfrm flipV="1">
            <a:off x="4298271" y="5051394"/>
            <a:ext cx="1797729" cy="4607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2BDBCE2-EAB0-4F67-8AF6-5DEA16D78778}"/>
              </a:ext>
            </a:extLst>
          </p:cNvPr>
          <p:cNvCxnSpPr>
            <a:cxnSpLocks/>
          </p:cNvCxnSpPr>
          <p:nvPr/>
        </p:nvCxnSpPr>
        <p:spPr>
          <a:xfrm>
            <a:off x="4298271" y="5512190"/>
            <a:ext cx="1797729" cy="4624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48C85E76-D7D6-434C-BDE3-7172013F0E3B}"/>
              </a:ext>
            </a:extLst>
          </p:cNvPr>
          <p:cNvSpPr/>
          <p:nvPr/>
        </p:nvSpPr>
        <p:spPr>
          <a:xfrm>
            <a:off x="6764784" y="4065562"/>
            <a:ext cx="701336" cy="3366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48B03F6-D413-430C-BFBA-C92DA12DF00A}"/>
              </a:ext>
            </a:extLst>
          </p:cNvPr>
          <p:cNvSpPr/>
          <p:nvPr/>
        </p:nvSpPr>
        <p:spPr>
          <a:xfrm>
            <a:off x="6794397" y="5013782"/>
            <a:ext cx="701336" cy="3366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2FFAEEF-F7CE-41C2-AB8F-928112A9AF19}"/>
              </a:ext>
            </a:extLst>
          </p:cNvPr>
          <p:cNvSpPr/>
          <p:nvPr/>
        </p:nvSpPr>
        <p:spPr>
          <a:xfrm>
            <a:off x="6794397" y="5962002"/>
            <a:ext cx="701336" cy="3366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9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41" grpId="0" animBg="1"/>
      <p:bldP spid="42" grpId="0" animBg="1"/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8546-88E8-4C8E-B76A-30C02E677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18"/>
            <a:ext cx="10515600" cy="737702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It worked out fine!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6BCC4-71A6-47D3-AF75-B146C9E50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9466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Without this calibration, green line always deviated from the expectations. </a:t>
            </a:r>
          </a:p>
          <a:p>
            <a:pPr marL="0" indent="0">
              <a:buNone/>
            </a:pPr>
            <a:r>
              <a:rPr lang="en-US" sz="2000" dirty="0"/>
              <a:t>     But now that is also settled.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60B06028-55C7-4A08-B476-08E423A7FE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06"/>
          <a:stretch/>
        </p:blipFill>
        <p:spPr>
          <a:xfrm>
            <a:off x="3145182" y="1952638"/>
            <a:ext cx="6256360" cy="46864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662D56-A5B9-4AF3-96CF-66D0BA9C79E6}"/>
              </a:ext>
            </a:extLst>
          </p:cNvPr>
          <p:cNvSpPr txBox="1"/>
          <p:nvPr/>
        </p:nvSpPr>
        <p:spPr>
          <a:xfrm>
            <a:off x="494345" y="2433894"/>
            <a:ext cx="255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transform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6C860A-E845-4C0C-851E-9FDD6C365A6A}"/>
              </a:ext>
            </a:extLst>
          </p:cNvPr>
          <p:cNvSpPr txBox="1"/>
          <p:nvPr/>
        </p:nvSpPr>
        <p:spPr>
          <a:xfrm>
            <a:off x="494345" y="4817822"/>
            <a:ext cx="255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transform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6EC3A5-C894-43B0-9ED1-49102CCE03A9}"/>
              </a:ext>
            </a:extLst>
          </p:cNvPr>
          <p:cNvSpPr txBox="1"/>
          <p:nvPr/>
        </p:nvSpPr>
        <p:spPr>
          <a:xfrm>
            <a:off x="10324701" y="4633156"/>
            <a:ext cx="148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 Object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A52F7-A0CB-4C0B-BD0D-CB1EC06F589E}"/>
              </a:ext>
            </a:extLst>
          </p:cNvPr>
          <p:cNvSpPr txBox="1"/>
          <p:nvPr/>
        </p:nvSpPr>
        <p:spPr>
          <a:xfrm>
            <a:off x="9401542" y="906187"/>
            <a:ext cx="1478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White Object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C78138-821B-41C6-BF4D-E06D5CF65240}"/>
              </a:ext>
            </a:extLst>
          </p:cNvPr>
          <p:cNvCxnSpPr>
            <a:cxnSpLocks/>
          </p:cNvCxnSpPr>
          <p:nvPr/>
        </p:nvCxnSpPr>
        <p:spPr>
          <a:xfrm flipH="1">
            <a:off x="6226010" y="1104926"/>
            <a:ext cx="3175532" cy="7505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9DBAC3-B934-4E50-B085-751EBCBB4600}"/>
              </a:ext>
            </a:extLst>
          </p:cNvPr>
          <p:cNvCxnSpPr>
            <a:cxnSpLocks/>
          </p:cNvCxnSpPr>
          <p:nvPr/>
        </p:nvCxnSpPr>
        <p:spPr>
          <a:xfrm flipH="1" flipV="1">
            <a:off x="8120674" y="4003672"/>
            <a:ext cx="2184657" cy="7085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F16454-CD88-483A-B19F-6F2F48894FB7}"/>
              </a:ext>
            </a:extLst>
          </p:cNvPr>
          <p:cNvCxnSpPr>
            <a:cxnSpLocks/>
          </p:cNvCxnSpPr>
          <p:nvPr/>
        </p:nvCxnSpPr>
        <p:spPr>
          <a:xfrm>
            <a:off x="6226008" y="1783080"/>
            <a:ext cx="0" cy="4617720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51F677E-5754-488E-AD65-3FABC46B55B8}"/>
              </a:ext>
            </a:extLst>
          </p:cNvPr>
          <p:cNvCxnSpPr>
            <a:cxnSpLocks/>
          </p:cNvCxnSpPr>
          <p:nvPr/>
        </p:nvCxnSpPr>
        <p:spPr>
          <a:xfrm>
            <a:off x="8033587" y="1758389"/>
            <a:ext cx="0" cy="4642411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33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12019-2788-4552-8BFF-C09BD26B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03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This calibration is only for current 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4D76-9DE7-4C7F-9825-F6ABD6918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1023"/>
            <a:ext cx="10515600" cy="4351338"/>
          </a:xfrm>
        </p:spPr>
        <p:txBody>
          <a:bodyPr/>
          <a:lstStyle/>
          <a:p>
            <a:r>
              <a:rPr lang="en-US" sz="2000" dirty="0"/>
              <a:t>After assembling every component to the enclosure, we will have to calibrate the system once again (same as this).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505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5DBD-01ED-4834-BE04-EC4F1EBA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Keypad and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0E11D-2F20-4098-A8BF-2CA1E3ED8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415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0EB7C-7959-4A01-8F69-4398E107B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Digital display and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809B7-5443-4D77-B705-3CF91F97D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635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72B58-F854-40EC-BFC0-7A8871EE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Output LED and managing with 1 PWM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2FED-3C33-4AE3-8985-4E22FA95E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0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DC7E1-1895-4AB6-B147-238AB953A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Two basic ideas for the sensing 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95585-B61C-4228-B451-CB213130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one LDR &amp; RGB LED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(Later found out as not the best method)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8906C-5649-4F3C-BF25-5A8746B357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15" t="32458" r="18472" b="29966"/>
          <a:stretch/>
        </p:blipFill>
        <p:spPr>
          <a:xfrm rot="164194">
            <a:off x="8799940" y="2140527"/>
            <a:ext cx="2687782" cy="257694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5DF79A-0BC2-4B49-A3CF-1C996439F964}"/>
              </a:ext>
            </a:extLst>
          </p:cNvPr>
          <p:cNvCxnSpPr/>
          <p:nvPr/>
        </p:nvCxnSpPr>
        <p:spPr>
          <a:xfrm>
            <a:off x="8269699" y="2935505"/>
            <a:ext cx="1677880" cy="4934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636637-7194-4F6F-BF48-5D407EB76D29}"/>
              </a:ext>
            </a:extLst>
          </p:cNvPr>
          <p:cNvCxnSpPr/>
          <p:nvPr/>
        </p:nvCxnSpPr>
        <p:spPr>
          <a:xfrm flipV="1">
            <a:off x="7745916" y="4071847"/>
            <a:ext cx="2032987" cy="21306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C2E2FB7-5371-4640-AE39-5A0286F94809}"/>
              </a:ext>
            </a:extLst>
          </p:cNvPr>
          <p:cNvSpPr txBox="1"/>
          <p:nvPr/>
        </p:nvSpPr>
        <p:spPr>
          <a:xfrm>
            <a:off x="7267002" y="2750838"/>
            <a:ext cx="1118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RBG LED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53BF6F-CE39-4612-9F38-0E0AC1C1D9A8}"/>
              </a:ext>
            </a:extLst>
          </p:cNvPr>
          <p:cNvSpPr txBox="1"/>
          <p:nvPr/>
        </p:nvSpPr>
        <p:spPr>
          <a:xfrm>
            <a:off x="6690063" y="4169501"/>
            <a:ext cx="15796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LDR </a:t>
            </a:r>
          </a:p>
          <a:p>
            <a:r>
              <a:rPr lang="en-US" sz="1200" b="1" dirty="0"/>
              <a:t>(covered to avoid background noise)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239B90-F6B2-4D5B-8E92-208553E82746}"/>
              </a:ext>
            </a:extLst>
          </p:cNvPr>
          <p:cNvSpPr txBox="1"/>
          <p:nvPr/>
        </p:nvSpPr>
        <p:spPr>
          <a:xfrm>
            <a:off x="1100831" y="3160450"/>
            <a:ext cx="53266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Idea was that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object of a given color X, reflects most of the X color light while absorbing most of the other colors.</a:t>
            </a:r>
          </a:p>
          <a:p>
            <a:endParaRPr lang="en-US" dirty="0"/>
          </a:p>
          <a:p>
            <a:r>
              <a:rPr lang="en-US" dirty="0"/>
              <a:t>Therefore,  if we can detect the amount of reflection for each Red, Green and Blue light we can roughly estimate the color-composition of the given object.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776979-394C-46D2-B36C-42DB33535387}"/>
              </a:ext>
            </a:extLst>
          </p:cNvPr>
          <p:cNvSpPr txBox="1"/>
          <p:nvPr/>
        </p:nvSpPr>
        <p:spPr>
          <a:xfrm>
            <a:off x="1100831" y="5619565"/>
            <a:ext cx="10252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practically, even with proper calibration </a:t>
            </a:r>
            <a:r>
              <a:rPr lang="en-US" b="1" dirty="0"/>
              <a:t>we were not able to detect some reddish-colors (pink, orange) in an appreciable manner</a:t>
            </a:r>
            <a:r>
              <a:rPr lang="en-US" dirty="0"/>
              <a:t>. So, we  sticked to our next idea.</a:t>
            </a:r>
          </a:p>
        </p:txBody>
      </p:sp>
    </p:spTree>
    <p:extLst>
      <p:ext uri="{BB962C8B-B14F-4D97-AF65-F5344CB8AC3E}">
        <p14:creationId xmlns:p14="http://schemas.microsoft.com/office/powerpoint/2010/main" val="349470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0492E-4861-4207-A8AC-A9C4A81BB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166"/>
            <a:ext cx="10515600" cy="5759713"/>
          </a:xfrm>
        </p:spPr>
        <p:txBody>
          <a:bodyPr/>
          <a:lstStyle/>
          <a:p>
            <a:r>
              <a:rPr lang="en-US" dirty="0"/>
              <a:t>Using  one white LED and 3 LDRs with RBG filters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(Selected to implement, because results were accurate enough!)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BA893E-7C0C-4DB1-9802-5277BD7C39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14" r="24859" b="40337"/>
          <a:stretch/>
        </p:blipFill>
        <p:spPr>
          <a:xfrm>
            <a:off x="8455169" y="2557093"/>
            <a:ext cx="2898631" cy="299342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D7F887E-8195-4AAE-8466-3CE283A24BBA}"/>
              </a:ext>
            </a:extLst>
          </p:cNvPr>
          <p:cNvCxnSpPr>
            <a:cxnSpLocks/>
          </p:cNvCxnSpPr>
          <p:nvPr/>
        </p:nvCxnSpPr>
        <p:spPr>
          <a:xfrm flipV="1">
            <a:off x="7776839" y="4248189"/>
            <a:ext cx="1053125" cy="56572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3EFFCB-A5A5-41EF-B459-7E01D41EEC22}"/>
              </a:ext>
            </a:extLst>
          </p:cNvPr>
          <p:cNvCxnSpPr>
            <a:cxnSpLocks/>
          </p:cNvCxnSpPr>
          <p:nvPr/>
        </p:nvCxnSpPr>
        <p:spPr>
          <a:xfrm flipV="1">
            <a:off x="8829964" y="5005571"/>
            <a:ext cx="500467" cy="116440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129B5C-CB79-4FAD-B677-B44A7DAEFFFC}"/>
              </a:ext>
            </a:extLst>
          </p:cNvPr>
          <p:cNvCxnSpPr>
            <a:cxnSpLocks/>
          </p:cNvCxnSpPr>
          <p:nvPr/>
        </p:nvCxnSpPr>
        <p:spPr>
          <a:xfrm flipV="1">
            <a:off x="9923133" y="4527585"/>
            <a:ext cx="0" cy="15501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108F62-9B08-4A27-8976-B6C4ED1FEF99}"/>
              </a:ext>
            </a:extLst>
          </p:cNvPr>
          <p:cNvCxnSpPr>
            <a:cxnSpLocks/>
          </p:cNvCxnSpPr>
          <p:nvPr/>
        </p:nvCxnSpPr>
        <p:spPr>
          <a:xfrm flipH="1" flipV="1">
            <a:off x="10399963" y="4053804"/>
            <a:ext cx="707255" cy="181069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75E5876-6050-4FD2-AE30-4ECD31C6054B}"/>
              </a:ext>
            </a:extLst>
          </p:cNvPr>
          <p:cNvSpPr txBox="1"/>
          <p:nvPr/>
        </p:nvSpPr>
        <p:spPr>
          <a:xfrm>
            <a:off x="6633569" y="4749553"/>
            <a:ext cx="1275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White LED</a:t>
            </a:r>
          </a:p>
          <a:p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1B28AA-624D-43E2-83B6-3DDF48B27AB4}"/>
              </a:ext>
            </a:extLst>
          </p:cNvPr>
          <p:cNvSpPr txBox="1"/>
          <p:nvPr/>
        </p:nvSpPr>
        <p:spPr>
          <a:xfrm>
            <a:off x="7651131" y="6248420"/>
            <a:ext cx="21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LDR with </a:t>
            </a:r>
          </a:p>
          <a:p>
            <a:pPr algn="ctr"/>
            <a:r>
              <a:rPr lang="en-US" sz="1400" b="1" dirty="0"/>
              <a:t>Green filter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CDE090-C248-4EA0-9BB9-5C784250C85C}"/>
              </a:ext>
            </a:extLst>
          </p:cNvPr>
          <p:cNvSpPr txBox="1"/>
          <p:nvPr/>
        </p:nvSpPr>
        <p:spPr>
          <a:xfrm>
            <a:off x="8926939" y="6159304"/>
            <a:ext cx="21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LDR with</a:t>
            </a:r>
          </a:p>
          <a:p>
            <a:pPr algn="ctr"/>
            <a:r>
              <a:rPr lang="en-US" sz="1400" b="1" dirty="0"/>
              <a:t>Blue filter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87FC73-FDA9-4060-A916-C11AE868B7F4}"/>
              </a:ext>
            </a:extLst>
          </p:cNvPr>
          <p:cNvSpPr txBox="1"/>
          <p:nvPr/>
        </p:nvSpPr>
        <p:spPr>
          <a:xfrm>
            <a:off x="10185205" y="5950062"/>
            <a:ext cx="21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LDR with </a:t>
            </a:r>
          </a:p>
          <a:p>
            <a:pPr algn="ctr"/>
            <a:r>
              <a:rPr lang="en-US" sz="1400" b="1" dirty="0"/>
              <a:t>Red filter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98429B-7171-4B58-BD49-815CD4858FEA}"/>
              </a:ext>
            </a:extLst>
          </p:cNvPr>
          <p:cNvSpPr txBox="1"/>
          <p:nvPr/>
        </p:nvSpPr>
        <p:spPr>
          <a:xfrm>
            <a:off x="987348" y="3204556"/>
            <a:ext cx="6789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color filter lets pass only one main color (R,G or B).Therefore, using each LDRs resistance values at a given time we can measure </a:t>
            </a:r>
          </a:p>
          <a:p>
            <a:r>
              <a:rPr lang="en-US" dirty="0"/>
              <a:t>the amount of each color reflected from the object.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7E43F8-65A5-4BF6-BB3E-2F9CA7513E45}"/>
              </a:ext>
            </a:extLst>
          </p:cNvPr>
          <p:cNvSpPr txBox="1"/>
          <p:nvPr/>
        </p:nvSpPr>
        <p:spPr>
          <a:xfrm>
            <a:off x="961491" y="4459861"/>
            <a:ext cx="5548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experimenting with several calibration procedures,  we could detect both primary colors and secondary colors accurately.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F71491F-4DFE-4B62-A43E-4D73E19E0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Two basic ideas for the sensing part (contd.)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62D6B9-8F88-49ED-B564-DE50B40D1FB8}"/>
              </a:ext>
            </a:extLst>
          </p:cNvPr>
          <p:cNvSpPr txBox="1"/>
          <p:nvPr/>
        </p:nvSpPr>
        <p:spPr>
          <a:xfrm>
            <a:off x="987348" y="5717219"/>
            <a:ext cx="6927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visualizing the almost equal color of the object (on the screen), we verified that the sensor is working correctly.</a:t>
            </a:r>
          </a:p>
        </p:txBody>
      </p:sp>
    </p:spTree>
    <p:extLst>
      <p:ext uri="{BB962C8B-B14F-4D97-AF65-F5344CB8AC3E}">
        <p14:creationId xmlns:p14="http://schemas.microsoft.com/office/powerpoint/2010/main" val="2467680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E601A-F3B6-4CA0-A3C9-67E69CFD8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Problems came on the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D50A9-77BD-4C84-BF67-9F70D4BC5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US" sz="7200" dirty="0">
                <a:solidFill>
                  <a:schemeClr val="bg1">
                    <a:lumMod val="50000"/>
                  </a:schemeClr>
                </a:solidFill>
              </a:rPr>
              <a:t>                       Here we are focused on the problems we experienced in the selected prototype</a:t>
            </a:r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endParaRPr lang="en-US" sz="7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7200" dirty="0"/>
              <a:t>Filters used for each LDR was not doing the filtering process equally</a:t>
            </a:r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r>
              <a:rPr lang="en-US" sz="7200" dirty="0"/>
              <a:t>     (The amount of passing of light per each color in each  filter was different due to selecting various materials</a:t>
            </a:r>
          </a:p>
          <a:p>
            <a:pPr marL="0" indent="0">
              <a:buNone/>
            </a:pPr>
            <a:r>
              <a:rPr lang="en-US" sz="7200" dirty="0"/>
              <a:t>      and thicknesses of filters.)</a:t>
            </a:r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r>
              <a:rPr lang="en-US" sz="7200" dirty="0"/>
              <a:t>     </a:t>
            </a:r>
          </a:p>
          <a:p>
            <a:pPr marL="0" indent="0">
              <a:buNone/>
            </a:pPr>
            <a:r>
              <a:rPr lang="en-US" sz="7200" dirty="0">
                <a:solidFill>
                  <a:schemeClr val="accent1">
                    <a:lumMod val="75000"/>
                  </a:schemeClr>
                </a:solidFill>
              </a:rPr>
              <a:t>    We are experimenting for a proper filter  </a:t>
            </a:r>
          </a:p>
          <a:p>
            <a:pPr marL="0" indent="0">
              <a:buNone/>
            </a:pPr>
            <a:r>
              <a:rPr lang="en-US" sz="7200" dirty="0">
                <a:solidFill>
                  <a:schemeClr val="accent1">
                    <a:lumMod val="75000"/>
                  </a:schemeClr>
                </a:solidFill>
              </a:rPr>
              <a:t>    material and accurate calibration technique.</a:t>
            </a:r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CF904-EC9A-4B53-A82E-C872565E2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139" y="3692642"/>
            <a:ext cx="5635690" cy="280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88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D3AFB-B0A9-4C5C-BFCD-3792A2574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65024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Limited number of available  pins</a:t>
            </a:r>
          </a:p>
          <a:p>
            <a:pPr marL="0" indent="0">
              <a:buNone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To connect the keypad, we had to use  7 pins leaving us only one pin for other tasks</a:t>
            </a:r>
          </a:p>
          <a:p>
            <a:pPr marL="457200" lvl="1" indent="0">
              <a:buNone/>
            </a:pPr>
            <a:r>
              <a:rPr lang="en-US" sz="1900" dirty="0"/>
              <a:t>         </a:t>
            </a:r>
            <a:r>
              <a:rPr lang="en-US" sz="1900" dirty="0">
                <a:solidFill>
                  <a:schemeClr val="accent1">
                    <a:lumMod val="75000"/>
                  </a:schemeClr>
                </a:solidFill>
              </a:rPr>
              <a:t>Using resistors and implementing another circuit we were able to connect keypad with only one         	 analog pin</a:t>
            </a:r>
          </a:p>
          <a:p>
            <a:pPr marL="457200" lvl="1" indent="0">
              <a:buNone/>
            </a:pPr>
            <a:endParaRPr lang="en-US" sz="19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To connect the display , we wanted 7 more pins</a:t>
            </a:r>
          </a:p>
          <a:p>
            <a:pPr marL="457200" lvl="1" indent="0">
              <a:buNone/>
            </a:pPr>
            <a:r>
              <a:rPr lang="en-US" sz="1900" dirty="0">
                <a:solidFill>
                  <a:schemeClr val="accent1">
                    <a:lumMod val="75000"/>
                  </a:schemeClr>
                </a:solidFill>
              </a:rPr>
              <a:t>         Using I2C or SPI protocols to minimize the pins required.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C49C377-9F0B-45B1-802B-BBD419CE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Problems came on the way (Contd.)</a:t>
            </a:r>
          </a:p>
        </p:txBody>
      </p:sp>
    </p:spTree>
    <p:extLst>
      <p:ext uri="{BB962C8B-B14F-4D97-AF65-F5344CB8AC3E}">
        <p14:creationId xmlns:p14="http://schemas.microsoft.com/office/powerpoint/2010/main" val="2385195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D3D98D-9845-4453-A6E0-A7CC26DF9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4163" y="2416629"/>
            <a:ext cx="7210466" cy="45590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DFE3DC-907B-4F93-BEAC-5087A42234D1}"/>
              </a:ext>
            </a:extLst>
          </p:cNvPr>
          <p:cNvSpPr txBox="1"/>
          <p:nvPr/>
        </p:nvSpPr>
        <p:spPr>
          <a:xfrm>
            <a:off x="744894" y="326572"/>
            <a:ext cx="1103033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  Using only one PWM pin to control the OUTPUT LED was a requirement.</a:t>
            </a:r>
          </a:p>
          <a:p>
            <a:endParaRPr lang="en-US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     We used a CD4017 to switch between RGBs at 1kHz frequency. And we changed the   PWM    	synchronously.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     We used a separate circuit for generate PWM.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2111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C2793-333F-4F2F-8EF5-798D28257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9976"/>
            <a:ext cx="10515600" cy="38069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  The distance from the sensor to the object affect the RGB values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We  have two possible solutions.</a:t>
            </a:r>
          </a:p>
          <a:p>
            <a:pPr marL="0" indent="0">
              <a:buNone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Making the enclosure to have a fixed distance between sensor and object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Using proximity sensor and program it to measure the distance and re-scale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      the RBG values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83D6B4-ECA6-4838-A994-4479056F8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Problems came on the way (Contd.)</a:t>
            </a:r>
          </a:p>
        </p:txBody>
      </p:sp>
    </p:spTree>
    <p:extLst>
      <p:ext uri="{BB962C8B-B14F-4D97-AF65-F5344CB8AC3E}">
        <p14:creationId xmlns:p14="http://schemas.microsoft.com/office/powerpoint/2010/main" val="915425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97E8-D58C-47FD-A53B-2654BD5EC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0525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RGB COLOR SENSOR PROJECT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Team Sagittarius </a:t>
            </a:r>
            <a:endParaRPr lang="en-US" sz="4400" b="1" dirty="0">
              <a:solidFill>
                <a:schemeClr val="tx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871BA-69E4-4C7A-A1CB-35C50615E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Progress and summary – Week 04</a:t>
            </a:r>
          </a:p>
        </p:txBody>
      </p:sp>
    </p:spTree>
    <p:extLst>
      <p:ext uri="{BB962C8B-B14F-4D97-AF65-F5344CB8AC3E}">
        <p14:creationId xmlns:p14="http://schemas.microsoft.com/office/powerpoint/2010/main" val="966933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AF734-8C00-4C24-96AB-E9F877F44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52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Calibration of the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2ADD9-2C4B-4937-9FE4-54B201EAA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884" y="1343818"/>
            <a:ext cx="11412985" cy="4351338"/>
          </a:xfrm>
        </p:spPr>
        <p:txBody>
          <a:bodyPr/>
          <a:lstStyle/>
          <a:p>
            <a:r>
              <a:rPr lang="en-US" sz="2000" dirty="0"/>
              <a:t>Calibration was essential because each of the filters did not response to white light equally.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Therefore, non-linear regression methods were used to transform RGB values to a common ground.</a:t>
            </a:r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5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B62CF67E-D21B-4234-A1D2-58E0F649CE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2" t="734" r="462" b="50542"/>
          <a:stretch/>
        </p:blipFill>
        <p:spPr>
          <a:xfrm>
            <a:off x="392545" y="3083374"/>
            <a:ext cx="5318644" cy="3534929"/>
          </a:xfrm>
          <a:prstGeom prst="rect">
            <a:avLst/>
          </a:prstGeom>
        </p:spPr>
      </p:pic>
      <p:pic>
        <p:nvPicPr>
          <p:cNvPr id="7" name="Picture 6" descr="Chart, line chart, histogram&#10;&#10;Description automatically generated">
            <a:extLst>
              <a:ext uri="{FF2B5EF4-FFF2-40B4-BE49-F238E27FC236}">
                <a16:creationId xmlns:a16="http://schemas.microsoft.com/office/drawing/2014/main" id="{BD0DF4D6-74F3-4F61-BF4F-FC6FE56990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6060489" y="3008328"/>
            <a:ext cx="5394036" cy="3609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967195-97F1-4C4C-94BB-7F032CE35969}"/>
              </a:ext>
            </a:extLst>
          </p:cNvPr>
          <p:cNvSpPr txBox="1"/>
          <p:nvPr/>
        </p:nvSpPr>
        <p:spPr>
          <a:xfrm>
            <a:off x="2006981" y="2475624"/>
            <a:ext cx="8481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 white light  -  Changing the distance between sensor and object (hence the ripples)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530F17-718D-4528-A4EB-A78A5503BEDA}"/>
              </a:ext>
            </a:extLst>
          </p:cNvPr>
          <p:cNvSpPr txBox="1"/>
          <p:nvPr/>
        </p:nvSpPr>
        <p:spPr>
          <a:xfrm>
            <a:off x="207884" y="2372644"/>
            <a:ext cx="317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Hyperactive RED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AFE95D-ECE0-49C8-B9C9-F77EC50A0CF6}"/>
              </a:ext>
            </a:extLst>
          </p:cNvPr>
          <p:cNvCxnSpPr/>
          <p:nvPr/>
        </p:nvCxnSpPr>
        <p:spPr>
          <a:xfrm>
            <a:off x="1074198" y="2665326"/>
            <a:ext cx="932783" cy="9478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06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725</Words>
  <Application>Microsoft Office PowerPoint</Application>
  <PresentationFormat>Widescreen</PresentationFormat>
  <Paragraphs>100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Helvetica</vt:lpstr>
      <vt:lpstr>Wingdings</vt:lpstr>
      <vt:lpstr>Office Theme</vt:lpstr>
      <vt:lpstr>RGB COLOR SENSOR PROJECT Team Sagittarius </vt:lpstr>
      <vt:lpstr>Two basic ideas for the sensing part</vt:lpstr>
      <vt:lpstr>Two basic ideas for the sensing part (contd.)</vt:lpstr>
      <vt:lpstr>Problems came on the way</vt:lpstr>
      <vt:lpstr>Problems came on the way (Contd.)</vt:lpstr>
      <vt:lpstr>PowerPoint Presentation</vt:lpstr>
      <vt:lpstr>Problems came on the way (Contd.)</vt:lpstr>
      <vt:lpstr>RGB COLOR SENSOR PROJECT Team Sagittarius </vt:lpstr>
      <vt:lpstr>Calibration of the Sensor</vt:lpstr>
      <vt:lpstr>PowerPoint Presentation</vt:lpstr>
      <vt:lpstr>It worked out fine!</vt:lpstr>
      <vt:lpstr>This calibration is only for current set up</vt:lpstr>
      <vt:lpstr>Keypad and connections</vt:lpstr>
      <vt:lpstr>Digital display and connections</vt:lpstr>
      <vt:lpstr>Output LED and managing with 1 PWM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RGB COLOR SENSOR PROJECT Team Sagittarius</dc:title>
  <dc:creator>Pasindu Prabhashwara</dc:creator>
  <cp:lastModifiedBy>Pasindu Prabhashwara</cp:lastModifiedBy>
  <cp:revision>31</cp:revision>
  <dcterms:created xsi:type="dcterms:W3CDTF">2021-04-20T14:47:29Z</dcterms:created>
  <dcterms:modified xsi:type="dcterms:W3CDTF">2021-05-11T17:21:52Z</dcterms:modified>
</cp:coreProperties>
</file>