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89" r:id="rId11"/>
    <p:sldId id="281" r:id="rId12"/>
    <p:sldId id="266" r:id="rId13"/>
    <p:sldId id="286" r:id="rId14"/>
    <p:sldId id="271" r:id="rId15"/>
    <p:sldId id="287" r:id="rId16"/>
    <p:sldId id="272" r:id="rId17"/>
    <p:sldId id="273" r:id="rId18"/>
    <p:sldId id="283" r:id="rId19"/>
    <p:sldId id="268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indu Prabhashwara" initials="PP" lastIdx="1" clrIdx="0">
    <p:extLst>
      <p:ext uri="{19B8F6BF-5375-455C-9EA6-DF929625EA0E}">
        <p15:presenceInfo xmlns:p15="http://schemas.microsoft.com/office/powerpoint/2012/main" userId="S::kahawalageapp.19@uom.lk::1c99b9ef-f0ed-4a96-b83c-de0040046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1110B-D23F-40C8-B9AA-7802F9A1A657}" v="4" dt="2021-08-09T16:32:44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9T08:23:35.522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F68F-4107-4937-AABA-21482E18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743A0-E666-41E1-81FC-80133DAA9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761A-C459-4478-921C-0AF6807A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8FD1-E74A-4F89-A590-4639965E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256D-FF36-46D7-BA61-61F85B1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3C4F-D766-4082-A625-2C07F7A6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46848-5AA4-4D47-BE2D-D9CD3B6A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4C80-3064-4B73-B244-77B8AF8C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E532-BF8C-4D88-8773-BD4EC892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508C-9678-475E-AF6D-1E51530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AAAA7-0C94-4554-840B-5B6D1A69D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E81A-7841-4A34-A233-85804EAEE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F935-6D2A-4A7D-A568-2A5ADE3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77A4-FD2C-45F1-812E-25A4A570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D22C-93B3-452F-9E99-29CD653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4AD0-869B-4986-A0F9-FD631BE0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3303-DCEF-4ACD-ACCF-E9CDA20B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2C3E-9836-46C7-844C-006B1932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B768-74C6-4A7A-A79E-9D922B04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B80DC-6570-4E15-A5C4-BF60AF6B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DD66-B276-4EA1-A038-49390A5D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8A38-9A86-4079-AF8A-5B8A6BA6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78918-5254-4C33-80FA-15AD954B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77D7-FBE3-4BC5-B820-0FFA7E5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D671-615D-44A3-810D-73A820FE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EE0-B1F3-465E-8F3F-04A4B2E7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5CDD-2629-422F-9124-C7322D4F9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FDB67-EDAC-4235-9D2B-346AB0F2C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942C-FABD-402F-9909-958789F0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7721-020C-4A34-97AD-FCF27A53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F9F5-F6CE-4E2F-9C10-35F731B4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F007-C326-402A-B414-ADEC63AB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121C-F3FF-461A-8FA8-30873368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8A83B-FA44-42DF-A374-765DB27A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507E0-2A94-444F-BAD6-CB6F54EBA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D164F-AB12-4FB5-A124-0461E896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3899F-CA1C-403D-B41D-BA7B20F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44995-97F1-4FEB-A9F9-4EF99D50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4BF9-211F-45FF-9D7A-89B0645F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4EA8-41C8-4EDB-9D45-7A8CF21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A58FE-D98D-4723-A7CD-638BF717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1547C-8023-4FC3-81BA-DD2F6BD7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4C8F6-620E-4E70-A8F2-E4EE2665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28D48-45AC-4F24-9439-017E9DA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E6AA5-010E-492B-93C3-7E1B3F95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80596-571D-4317-B787-0E57261C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5C6-B921-4C8F-A54D-703ADAB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F952-3972-441C-A392-DD18A4BE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DDFC7-F8E6-4C98-86A4-54238926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6395D-F4A8-4728-94B1-0B5588A8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4ADD9-4B4B-4F1D-906E-0ED87A4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6DCF-1C5B-478E-9A2F-359191A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DFCF-B247-43A5-8447-2C67EA2E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A4895-3BE3-4F26-A08D-4D8110764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DBAB-299E-4807-8DF0-1D7745E3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5A61-8F03-48B8-9318-6E25C034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6E67-943A-4CF5-B673-04EC8990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A5A6-B66B-470D-A56D-10014699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06008-6A11-4C27-8B8E-3C5885B4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950B5-4DE3-44A2-AACF-B4771E72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FBC4-B6F2-454D-8BD3-3ABE5916E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9D47-A0D0-4F85-A987-D31F7CCBFEDA}" type="datetimeFigureOut">
              <a:rPr lang="en-US" smtClean="0"/>
              <a:t>2021-08-09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C547-7352-455E-8ECA-813AD9940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F9CF-169D-447A-B782-6EF860B99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138F-7B56-4895-B770-3EC10750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6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Final Evaluation - 10</a:t>
            </a:r>
            <a:r>
              <a:rPr lang="en-US" sz="3200" baseline="30000" dirty="0"/>
              <a:t>th</a:t>
            </a:r>
            <a:r>
              <a:rPr lang="en-US" sz="3200" dirty="0"/>
              <a:t> August</a:t>
            </a:r>
          </a:p>
        </p:txBody>
      </p:sp>
    </p:spTree>
    <p:extLst>
      <p:ext uri="{BB962C8B-B14F-4D97-AF65-F5344CB8AC3E}">
        <p14:creationId xmlns:p14="http://schemas.microsoft.com/office/powerpoint/2010/main" val="1288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3DEDDCA-4A45-4D10-BA3B-82B54B50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29" y="284649"/>
            <a:ext cx="2314898" cy="95263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A8D4E9D-76FC-4A71-9983-D658E7A2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53" y="2197533"/>
            <a:ext cx="2305372" cy="971686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B43CB377-A9FD-45E4-9430-568C9F7D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0232"/>
            <a:ext cx="2286319" cy="943107"/>
          </a:xfrm>
          <a:prstGeom prst="rect">
            <a:avLst/>
          </a:prstGeom>
        </p:spPr>
      </p:pic>
      <p:pic>
        <p:nvPicPr>
          <p:cNvPr id="11" name="Picture 10" descr="A picture containing text, clock, mounted&#10;&#10;Description automatically generated">
            <a:extLst>
              <a:ext uri="{FF2B5EF4-FFF2-40B4-BE49-F238E27FC236}">
                <a16:creationId xmlns:a16="http://schemas.microsoft.com/office/drawing/2014/main" id="{48C6DDBA-6D8F-4C3D-9F39-FAF3F9482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04" y="4036471"/>
            <a:ext cx="2305372" cy="971686"/>
          </a:xfrm>
          <a:prstGeom prst="rect">
            <a:avLst/>
          </a:prstGeom>
        </p:spPr>
      </p:pic>
      <p:pic>
        <p:nvPicPr>
          <p:cNvPr id="13" name="Picture 12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44953844-618B-43BF-BC54-145F96A7C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58" y="2221349"/>
            <a:ext cx="2276793" cy="924054"/>
          </a:xfrm>
          <a:prstGeom prst="rect">
            <a:avLst/>
          </a:prstGeom>
        </p:spPr>
      </p:pic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408C6D6-5992-4C67-99F9-CE1D72A25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1" y="4065050"/>
            <a:ext cx="2276793" cy="914528"/>
          </a:xfrm>
          <a:prstGeom prst="rect">
            <a:avLst/>
          </a:prstGeom>
        </p:spPr>
      </p:pic>
      <p:pic>
        <p:nvPicPr>
          <p:cNvPr id="17" name="Picture 1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D3A31BD-6072-4458-8272-9A01243D0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17" y="5933946"/>
            <a:ext cx="2295845" cy="924054"/>
          </a:xfrm>
          <a:prstGeom prst="rect">
            <a:avLst/>
          </a:prstGeom>
        </p:spPr>
      </p:pic>
      <p:pic>
        <p:nvPicPr>
          <p:cNvPr id="19" name="Picture 18" descr="A picture containing text, clock, mounted&#10;&#10;Description automatically generated">
            <a:extLst>
              <a:ext uri="{FF2B5EF4-FFF2-40B4-BE49-F238E27FC236}">
                <a16:creationId xmlns:a16="http://schemas.microsoft.com/office/drawing/2014/main" id="{07E4F7C9-4226-4D1A-80AD-9FD4A9CEDD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50" y="4011180"/>
            <a:ext cx="2305372" cy="96215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09654B-D2D3-498C-B2E9-37B5B3537D79}"/>
              </a:ext>
            </a:extLst>
          </p:cNvPr>
          <p:cNvCxnSpPr>
            <a:cxnSpLocks/>
          </p:cNvCxnSpPr>
          <p:nvPr/>
        </p:nvCxnSpPr>
        <p:spPr>
          <a:xfrm flipH="1">
            <a:off x="3797711" y="1353748"/>
            <a:ext cx="790112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5708B-552C-4760-97A9-ABDBC425F74C}"/>
              </a:ext>
            </a:extLst>
          </p:cNvPr>
          <p:cNvCxnSpPr>
            <a:cxnSpLocks/>
          </p:cNvCxnSpPr>
          <p:nvPr/>
        </p:nvCxnSpPr>
        <p:spPr>
          <a:xfrm flipH="1">
            <a:off x="993197" y="3189934"/>
            <a:ext cx="790112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0E315-B3A7-4A3D-AC00-5F8DB001BAC6}"/>
              </a:ext>
            </a:extLst>
          </p:cNvPr>
          <p:cNvCxnSpPr>
            <a:cxnSpLocks/>
          </p:cNvCxnSpPr>
          <p:nvPr/>
        </p:nvCxnSpPr>
        <p:spPr>
          <a:xfrm>
            <a:off x="3248192" y="3220278"/>
            <a:ext cx="727331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AABBC-CCF4-4FAB-90EA-6C655FBEE4CB}"/>
              </a:ext>
            </a:extLst>
          </p:cNvPr>
          <p:cNvCxnSpPr>
            <a:cxnSpLocks/>
          </p:cNvCxnSpPr>
          <p:nvPr/>
        </p:nvCxnSpPr>
        <p:spPr>
          <a:xfrm>
            <a:off x="7262657" y="5113836"/>
            <a:ext cx="0" cy="6966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F452D3-2271-4504-94DB-4553FFAEDD9F}"/>
              </a:ext>
            </a:extLst>
          </p:cNvPr>
          <p:cNvCxnSpPr>
            <a:cxnSpLocks/>
          </p:cNvCxnSpPr>
          <p:nvPr/>
        </p:nvCxnSpPr>
        <p:spPr>
          <a:xfrm flipH="1">
            <a:off x="7423798" y="3284508"/>
            <a:ext cx="790112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04BB78-D457-4ED0-9240-201EF0792AC6}"/>
              </a:ext>
            </a:extLst>
          </p:cNvPr>
          <p:cNvCxnSpPr>
            <a:cxnSpLocks/>
          </p:cNvCxnSpPr>
          <p:nvPr/>
        </p:nvCxnSpPr>
        <p:spPr>
          <a:xfrm>
            <a:off x="7082327" y="1366403"/>
            <a:ext cx="727331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E8763E-2B3D-46C9-BAB9-CBED5DDF2B8F}"/>
              </a:ext>
            </a:extLst>
          </p:cNvPr>
          <p:cNvCxnSpPr>
            <a:cxnSpLocks/>
          </p:cNvCxnSpPr>
          <p:nvPr/>
        </p:nvCxnSpPr>
        <p:spPr>
          <a:xfrm>
            <a:off x="9486309" y="3265456"/>
            <a:ext cx="727331" cy="745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4EAF8-73BA-4E2F-858E-5DBF939D17E5}"/>
              </a:ext>
            </a:extLst>
          </p:cNvPr>
          <p:cNvSpPr txBox="1"/>
          <p:nvPr/>
        </p:nvSpPr>
        <p:spPr>
          <a:xfrm>
            <a:off x="2901066" y="1353748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 Sensor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96CFF-549A-44F1-8EC1-1857AA279E22}"/>
              </a:ext>
            </a:extLst>
          </p:cNvPr>
          <p:cNvSpPr txBox="1"/>
          <p:nvPr/>
        </p:nvSpPr>
        <p:spPr>
          <a:xfrm>
            <a:off x="6498956" y="3235894"/>
            <a:ext cx="15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 Color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15DA85-0E56-4360-A103-BAEEA82859EB}"/>
              </a:ext>
            </a:extLst>
          </p:cNvPr>
          <p:cNvSpPr txBox="1"/>
          <p:nvPr/>
        </p:nvSpPr>
        <p:spPr>
          <a:xfrm>
            <a:off x="420587" y="3180196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 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5BFC8C-28DA-4E3F-BFAC-6052C3041E65}"/>
              </a:ext>
            </a:extLst>
          </p:cNvPr>
          <p:cNvSpPr txBox="1"/>
          <p:nvPr/>
        </p:nvSpPr>
        <p:spPr>
          <a:xfrm>
            <a:off x="3709839" y="3169219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30A484-BD12-41E1-817B-4B4F150720E0}"/>
              </a:ext>
            </a:extLst>
          </p:cNvPr>
          <p:cNvSpPr txBox="1"/>
          <p:nvPr/>
        </p:nvSpPr>
        <p:spPr>
          <a:xfrm>
            <a:off x="7793699" y="1506148"/>
            <a:ext cx="15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RGB LED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764532-C322-44D3-A788-436D9236CD0B}"/>
              </a:ext>
            </a:extLst>
          </p:cNvPr>
          <p:cNvSpPr txBox="1"/>
          <p:nvPr/>
        </p:nvSpPr>
        <p:spPr>
          <a:xfrm>
            <a:off x="9903213" y="3203675"/>
            <a:ext cx="210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Real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(Show sensed color)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35D9D-6788-4408-BEC5-F86120DA9CAB}"/>
              </a:ext>
            </a:extLst>
          </p:cNvPr>
          <p:cNvSpPr txBox="1"/>
          <p:nvPr/>
        </p:nvSpPr>
        <p:spPr>
          <a:xfrm>
            <a:off x="6402302" y="5277476"/>
            <a:ext cx="15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 </a:t>
            </a:r>
          </a:p>
        </p:txBody>
      </p:sp>
    </p:spTree>
    <p:extLst>
      <p:ext uri="{BB962C8B-B14F-4D97-AF65-F5344CB8AC3E}">
        <p14:creationId xmlns:p14="http://schemas.microsoft.com/office/powerpoint/2010/main" val="10596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FED-3C33-4AE3-8985-4E22FA95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94" y="1387887"/>
            <a:ext cx="10515600" cy="4351338"/>
          </a:xfrm>
        </p:spPr>
        <p:txBody>
          <a:bodyPr/>
          <a:lstStyle/>
          <a:p>
            <a:r>
              <a:rPr lang="en-US" sz="2000" dirty="0"/>
              <a:t>Using </a:t>
            </a:r>
            <a:r>
              <a:rPr lang="en-US" sz="2000" b="1" dirty="0"/>
              <a:t>1 PWM </a:t>
            </a:r>
            <a:r>
              <a:rPr lang="en-US" sz="2000" dirty="0"/>
              <a:t>and 2 digital output pins.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F70108-D51E-40C0-838C-98DD4A62D56B}"/>
              </a:ext>
            </a:extLst>
          </p:cNvPr>
          <p:cNvGraphicFramePr>
            <a:graphicFrameLocks noGrp="1"/>
          </p:cNvGraphicFramePr>
          <p:nvPr/>
        </p:nvGraphicFramePr>
        <p:xfrm>
          <a:off x="2070963" y="1937723"/>
          <a:ext cx="8128000" cy="147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85">
                  <a:extLst>
                    <a:ext uri="{9D8B030D-6E8A-4147-A177-3AD203B41FA5}">
                      <a16:colId xmlns:a16="http://schemas.microsoft.com/office/drawing/2014/main" val="2352075291"/>
                    </a:ext>
                  </a:extLst>
                </a:gridCol>
                <a:gridCol w="5224015">
                  <a:extLst>
                    <a:ext uri="{9D8B030D-6E8A-4147-A177-3AD203B41FA5}">
                      <a16:colId xmlns:a16="http://schemas.microsoft.com/office/drawing/2014/main" val="3243534496"/>
                    </a:ext>
                  </a:extLst>
                </a:gridCol>
              </a:tblGrid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69406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 the corresponding intensity of each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53590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Digital Output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Switching to the right color at the right moment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7583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AA08A7-855C-46C6-A0CC-8FFB871E905A}"/>
              </a:ext>
            </a:extLst>
          </p:cNvPr>
          <p:cNvSpPr/>
          <p:nvPr/>
        </p:nvSpPr>
        <p:spPr>
          <a:xfrm>
            <a:off x="1936812" y="4134567"/>
            <a:ext cx="2095130" cy="122511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ATMega 328p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A68A0-854B-4475-9EB2-F17B497F89F1}"/>
              </a:ext>
            </a:extLst>
          </p:cNvPr>
          <p:cNvSpPr/>
          <p:nvPr/>
        </p:nvSpPr>
        <p:spPr>
          <a:xfrm>
            <a:off x="5745332" y="4038808"/>
            <a:ext cx="1890944" cy="141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041A73-C041-4650-8986-986256423204}"/>
              </a:ext>
            </a:extLst>
          </p:cNvPr>
          <p:cNvSpPr/>
          <p:nvPr/>
        </p:nvSpPr>
        <p:spPr>
          <a:xfrm>
            <a:off x="9442882" y="4283061"/>
            <a:ext cx="1083076" cy="102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462DC9-1725-48C5-92E7-E48038FE4585}"/>
              </a:ext>
            </a:extLst>
          </p:cNvPr>
          <p:cNvCxnSpPr/>
          <p:nvPr/>
        </p:nvCxnSpPr>
        <p:spPr>
          <a:xfrm>
            <a:off x="4031942" y="4374265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753C1B-01EF-484B-A699-F7F575D47771}"/>
              </a:ext>
            </a:extLst>
          </p:cNvPr>
          <p:cNvCxnSpPr/>
          <p:nvPr/>
        </p:nvCxnSpPr>
        <p:spPr>
          <a:xfrm>
            <a:off x="4031942" y="4899527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B112D-204C-44A6-9510-7DEEEC030A45}"/>
              </a:ext>
            </a:extLst>
          </p:cNvPr>
          <p:cNvCxnSpPr/>
          <p:nvPr/>
        </p:nvCxnSpPr>
        <p:spPr>
          <a:xfrm>
            <a:off x="4031942" y="5131826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F60BE-E871-44D8-8F4D-E48CD81641A6}"/>
              </a:ext>
            </a:extLst>
          </p:cNvPr>
          <p:cNvCxnSpPr/>
          <p:nvPr/>
        </p:nvCxnSpPr>
        <p:spPr>
          <a:xfrm>
            <a:off x="7649224" y="4568626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85F3E7-4536-4C5E-BED9-112721174C97}"/>
              </a:ext>
            </a:extLst>
          </p:cNvPr>
          <p:cNvCxnSpPr/>
          <p:nvPr/>
        </p:nvCxnSpPr>
        <p:spPr>
          <a:xfrm>
            <a:off x="7649223" y="4800925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9F8204-126F-45F0-A6CC-FBEC8FCFA8FA}"/>
              </a:ext>
            </a:extLst>
          </p:cNvPr>
          <p:cNvCxnSpPr/>
          <p:nvPr/>
        </p:nvCxnSpPr>
        <p:spPr>
          <a:xfrm>
            <a:off x="7649223" y="5040622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85A929-6973-4668-8A62-AAE0B6AB3931}"/>
              </a:ext>
            </a:extLst>
          </p:cNvPr>
          <p:cNvSpPr txBox="1"/>
          <p:nvPr/>
        </p:nvSpPr>
        <p:spPr>
          <a:xfrm>
            <a:off x="4387079" y="409527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CA3BF-0BE2-4FEE-8A84-2FD2CD3454AC}"/>
              </a:ext>
            </a:extLst>
          </p:cNvPr>
          <p:cNvSpPr txBox="1"/>
          <p:nvPr/>
        </p:nvSpPr>
        <p:spPr>
          <a:xfrm>
            <a:off x="4138599" y="4831937"/>
            <a:ext cx="14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outputs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05A1E-B703-4F24-8696-35C9989B932A}"/>
              </a:ext>
            </a:extLst>
          </p:cNvPr>
          <p:cNvSpPr txBox="1"/>
          <p:nvPr/>
        </p:nvSpPr>
        <p:spPr>
          <a:xfrm>
            <a:off x="6260237" y="5555774"/>
            <a:ext cx="1105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Blue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1599CB-3B84-4FAB-BFF8-002574E7BE7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0525958" y="4793527"/>
            <a:ext cx="53561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A5A11C-2FF7-4A7F-B211-F09D39DFABF2}"/>
              </a:ext>
            </a:extLst>
          </p:cNvPr>
          <p:cNvCxnSpPr>
            <a:cxnSpLocks/>
          </p:cNvCxnSpPr>
          <p:nvPr/>
        </p:nvCxnSpPr>
        <p:spPr>
          <a:xfrm>
            <a:off x="11050851" y="4780743"/>
            <a:ext cx="0" cy="44794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35815F-8E77-4184-9361-8FF544974138}"/>
              </a:ext>
            </a:extLst>
          </p:cNvPr>
          <p:cNvSpPr txBox="1"/>
          <p:nvPr/>
        </p:nvSpPr>
        <p:spPr>
          <a:xfrm>
            <a:off x="8353415" y="4539107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DDC61-D76B-49CC-A533-245565C7C62A}"/>
              </a:ext>
            </a:extLst>
          </p:cNvPr>
          <p:cNvSpPr txBox="1"/>
          <p:nvPr/>
        </p:nvSpPr>
        <p:spPr>
          <a:xfrm>
            <a:off x="8335736" y="50266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D80B6E-58A9-41B4-8976-ECACDCBA02A6}"/>
              </a:ext>
            </a:extLst>
          </p:cNvPr>
          <p:cNvSpPr txBox="1"/>
          <p:nvPr/>
        </p:nvSpPr>
        <p:spPr>
          <a:xfrm>
            <a:off x="8353415" y="421668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0A5415-4D91-42BF-A5C1-983445709447}"/>
              </a:ext>
            </a:extLst>
          </p:cNvPr>
          <p:cNvSpPr txBox="1"/>
          <p:nvPr/>
        </p:nvSpPr>
        <p:spPr>
          <a:xfrm>
            <a:off x="11093396" y="500121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GND</a:t>
            </a: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E044ABA1-8BAE-4116-B8C7-897B43EC7B48}"/>
              </a:ext>
            </a:extLst>
          </p:cNvPr>
          <p:cNvSpPr/>
          <p:nvPr/>
        </p:nvSpPr>
        <p:spPr>
          <a:xfrm rot="10516256">
            <a:off x="7350672" y="5699610"/>
            <a:ext cx="200815" cy="4849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0560F1B6-D142-47EF-9D7E-31B3925BA4D6}"/>
              </a:ext>
            </a:extLst>
          </p:cNvPr>
          <p:cNvSpPr/>
          <p:nvPr/>
        </p:nvSpPr>
        <p:spPr>
          <a:xfrm rot="21396345">
            <a:off x="5942682" y="5721617"/>
            <a:ext cx="217902" cy="48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35BFD8D-5628-48BF-B1C1-17CEC0943301}"/>
              </a:ext>
            </a:extLst>
          </p:cNvPr>
          <p:cNvSpPr txBox="1">
            <a:spLocks/>
          </p:cNvSpPr>
          <p:nvPr/>
        </p:nvSpPr>
        <p:spPr>
          <a:xfrm>
            <a:off x="1151992" y="596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Output RGB LED</a:t>
            </a:r>
          </a:p>
        </p:txBody>
      </p:sp>
    </p:spTree>
    <p:extLst>
      <p:ext uri="{BB962C8B-B14F-4D97-AF65-F5344CB8AC3E}">
        <p14:creationId xmlns:p14="http://schemas.microsoft.com/office/powerpoint/2010/main" val="2313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17" grpId="0"/>
      <p:bldP spid="18" grpId="0"/>
      <p:bldP spid="26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51C8D-17C5-400F-B410-2099AEE7333D}"/>
              </a:ext>
            </a:extLst>
          </p:cNvPr>
          <p:cNvSpPr/>
          <p:nvPr/>
        </p:nvSpPr>
        <p:spPr>
          <a:xfrm>
            <a:off x="1689428" y="3504644"/>
            <a:ext cx="2095130" cy="122511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ATMega 328p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A9FE8-4F39-41A7-8420-3987C35FAAD8}"/>
              </a:ext>
            </a:extLst>
          </p:cNvPr>
          <p:cNvSpPr/>
          <p:nvPr/>
        </p:nvSpPr>
        <p:spPr>
          <a:xfrm>
            <a:off x="5497948" y="3408885"/>
            <a:ext cx="1890944" cy="141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1EEF2D-8CAD-4DD5-A506-5C3A3E1DA203}"/>
              </a:ext>
            </a:extLst>
          </p:cNvPr>
          <p:cNvSpPr/>
          <p:nvPr/>
        </p:nvSpPr>
        <p:spPr>
          <a:xfrm>
            <a:off x="9195498" y="3653138"/>
            <a:ext cx="1083076" cy="102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DA7F4-132F-481E-ACBC-B7925909BE29}"/>
              </a:ext>
            </a:extLst>
          </p:cNvPr>
          <p:cNvCxnSpPr/>
          <p:nvPr/>
        </p:nvCxnSpPr>
        <p:spPr>
          <a:xfrm>
            <a:off x="3784558" y="3744342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7272F2-3738-4F81-AA75-FD25E7CD8E25}"/>
              </a:ext>
            </a:extLst>
          </p:cNvPr>
          <p:cNvCxnSpPr/>
          <p:nvPr/>
        </p:nvCxnSpPr>
        <p:spPr>
          <a:xfrm>
            <a:off x="3784558" y="4269604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2927E-D7D8-4AA1-82C4-7BDFEB6D4103}"/>
              </a:ext>
            </a:extLst>
          </p:cNvPr>
          <p:cNvCxnSpPr/>
          <p:nvPr/>
        </p:nvCxnSpPr>
        <p:spPr>
          <a:xfrm>
            <a:off x="3784558" y="4501903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D2CA0-8257-4CA2-B52D-99BAAEAB6A00}"/>
              </a:ext>
            </a:extLst>
          </p:cNvPr>
          <p:cNvCxnSpPr/>
          <p:nvPr/>
        </p:nvCxnSpPr>
        <p:spPr>
          <a:xfrm>
            <a:off x="7401840" y="3938703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90332A-2372-4DCC-AE97-F875197AC686}"/>
              </a:ext>
            </a:extLst>
          </p:cNvPr>
          <p:cNvCxnSpPr/>
          <p:nvPr/>
        </p:nvCxnSpPr>
        <p:spPr>
          <a:xfrm>
            <a:off x="7401839" y="4171002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7B3F4-D5BC-483B-A765-1CE48B589D46}"/>
              </a:ext>
            </a:extLst>
          </p:cNvPr>
          <p:cNvCxnSpPr/>
          <p:nvPr/>
        </p:nvCxnSpPr>
        <p:spPr>
          <a:xfrm>
            <a:off x="7401839" y="4410699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33256A-DC62-468F-B3E9-0D4646F0C70A}"/>
              </a:ext>
            </a:extLst>
          </p:cNvPr>
          <p:cNvSpPr txBox="1"/>
          <p:nvPr/>
        </p:nvSpPr>
        <p:spPr>
          <a:xfrm>
            <a:off x="4139695" y="3465348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6F0C8-D27F-4A8D-8B72-C391C4ECE09F}"/>
              </a:ext>
            </a:extLst>
          </p:cNvPr>
          <p:cNvSpPr txBox="1"/>
          <p:nvPr/>
        </p:nvSpPr>
        <p:spPr>
          <a:xfrm>
            <a:off x="3891215" y="4202014"/>
            <a:ext cx="14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625B0-6C9F-4A78-9DE4-C7AF19DCF280}"/>
              </a:ext>
            </a:extLst>
          </p:cNvPr>
          <p:cNvSpPr txBox="1"/>
          <p:nvPr/>
        </p:nvSpPr>
        <p:spPr>
          <a:xfrm>
            <a:off x="5949267" y="3375010"/>
            <a:ext cx="1105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Blue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12277-5905-4416-A006-B528366D2E3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0278574" y="4163604"/>
            <a:ext cx="53561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9E29E-A1C9-4403-B682-08807501FD17}"/>
              </a:ext>
            </a:extLst>
          </p:cNvPr>
          <p:cNvCxnSpPr>
            <a:cxnSpLocks/>
          </p:cNvCxnSpPr>
          <p:nvPr/>
        </p:nvCxnSpPr>
        <p:spPr>
          <a:xfrm>
            <a:off x="10803467" y="4150820"/>
            <a:ext cx="0" cy="44794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28F56E-1DFF-448D-A77C-B641712D019D}"/>
              </a:ext>
            </a:extLst>
          </p:cNvPr>
          <p:cNvSpPr txBox="1"/>
          <p:nvPr/>
        </p:nvSpPr>
        <p:spPr>
          <a:xfrm>
            <a:off x="8106031" y="390918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6FB6C-6C2B-431D-A674-F103F4188C7F}"/>
              </a:ext>
            </a:extLst>
          </p:cNvPr>
          <p:cNvSpPr txBox="1"/>
          <p:nvPr/>
        </p:nvSpPr>
        <p:spPr>
          <a:xfrm>
            <a:off x="8088352" y="43967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2E802-1D22-4171-BE52-4349BCBE7913}"/>
              </a:ext>
            </a:extLst>
          </p:cNvPr>
          <p:cNvSpPr txBox="1"/>
          <p:nvPr/>
        </p:nvSpPr>
        <p:spPr>
          <a:xfrm>
            <a:off x="8106031" y="358676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70A5DC32-5445-49E9-9E1C-6A5EA50ABB08}"/>
              </a:ext>
            </a:extLst>
          </p:cNvPr>
          <p:cNvSpPr/>
          <p:nvPr/>
        </p:nvSpPr>
        <p:spPr>
          <a:xfrm rot="10516256">
            <a:off x="7039702" y="3518846"/>
            <a:ext cx="200815" cy="484938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13FA7046-9788-49C1-8B98-A45E17919227}"/>
              </a:ext>
            </a:extLst>
          </p:cNvPr>
          <p:cNvSpPr/>
          <p:nvPr/>
        </p:nvSpPr>
        <p:spPr>
          <a:xfrm rot="21396345">
            <a:off x="5631712" y="3540853"/>
            <a:ext cx="217902" cy="48132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CBB14E90-74A7-402F-828A-72472204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60" y="1273350"/>
            <a:ext cx="3517202" cy="12251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AA9FF0-85B3-4E1F-BD6A-46CFA8653AA2}"/>
              </a:ext>
            </a:extLst>
          </p:cNvPr>
          <p:cNvSpPr txBox="1"/>
          <p:nvPr/>
        </p:nvSpPr>
        <p:spPr>
          <a:xfrm>
            <a:off x="4917421" y="142575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255,255,255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9C5753-8EE0-4281-9E54-FE576945581D}"/>
              </a:ext>
            </a:extLst>
          </p:cNvPr>
          <p:cNvSpPr txBox="1"/>
          <p:nvPr/>
        </p:nvSpPr>
        <p:spPr>
          <a:xfrm>
            <a:off x="4933466" y="1716760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255,    0,     0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33F9F7-AA42-4752-8FD3-F474E724C09E}"/>
              </a:ext>
            </a:extLst>
          </p:cNvPr>
          <p:cNvSpPr txBox="1"/>
          <p:nvPr/>
        </p:nvSpPr>
        <p:spPr>
          <a:xfrm>
            <a:off x="4917421" y="205412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128,   50, 200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09064-2756-4786-89C7-59DDC23920AD}"/>
              </a:ext>
            </a:extLst>
          </p:cNvPr>
          <p:cNvSpPr txBox="1"/>
          <p:nvPr/>
        </p:nvSpPr>
        <p:spPr>
          <a:xfrm>
            <a:off x="2335601" y="234175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 Time Frame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73B689-0FBE-4A48-A069-6E7879CCD063}"/>
              </a:ext>
            </a:extLst>
          </p:cNvPr>
          <p:cNvSpPr txBox="1"/>
          <p:nvPr/>
        </p:nvSpPr>
        <p:spPr>
          <a:xfrm>
            <a:off x="1806507" y="1088684"/>
            <a:ext cx="85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68E4D-44B8-4AFB-BC80-23F677C42273}"/>
              </a:ext>
            </a:extLst>
          </p:cNvPr>
          <p:cNvSpPr txBox="1"/>
          <p:nvPr/>
        </p:nvSpPr>
        <p:spPr>
          <a:xfrm>
            <a:off x="2771468" y="1057499"/>
            <a:ext cx="108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green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B4DC11-988D-4CFA-A0DA-5E03F6F3363F}"/>
              </a:ext>
            </a:extLst>
          </p:cNvPr>
          <p:cNvSpPr txBox="1"/>
          <p:nvPr/>
        </p:nvSpPr>
        <p:spPr>
          <a:xfrm>
            <a:off x="3784558" y="1056418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blue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D4C520C-9BE7-4C90-B236-444B900C0067}"/>
              </a:ext>
            </a:extLst>
          </p:cNvPr>
          <p:cNvSpPr/>
          <p:nvPr/>
        </p:nvSpPr>
        <p:spPr>
          <a:xfrm rot="16200000">
            <a:off x="3940600" y="2892922"/>
            <a:ext cx="983243" cy="1943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91E535-8F46-4D1C-8146-A1627CD93076}"/>
              </a:ext>
            </a:extLst>
          </p:cNvPr>
          <p:cNvSpPr txBox="1"/>
          <p:nvPr/>
        </p:nvSpPr>
        <p:spPr>
          <a:xfrm>
            <a:off x="5009497" y="1064087"/>
            <a:ext cx="113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 value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F3029E23-4727-42B5-AD3A-D167ACF53C71}"/>
              </a:ext>
            </a:extLst>
          </p:cNvPr>
          <p:cNvSpPr/>
          <p:nvPr/>
        </p:nvSpPr>
        <p:spPr>
          <a:xfrm rot="16200000">
            <a:off x="1846037" y="2341860"/>
            <a:ext cx="98504" cy="4445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DB4F70-2F87-4B77-BF16-B2242E0913E5}"/>
              </a:ext>
            </a:extLst>
          </p:cNvPr>
          <p:cNvSpPr txBox="1"/>
          <p:nvPr/>
        </p:nvSpPr>
        <p:spPr>
          <a:xfrm>
            <a:off x="976447" y="2724579"/>
            <a:ext cx="2718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PWM time period (50% duty cycle)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CA850FF-95CC-46BC-BF41-CD9718EC4AA1}"/>
              </a:ext>
            </a:extLst>
          </p:cNvPr>
          <p:cNvSpPr/>
          <p:nvPr/>
        </p:nvSpPr>
        <p:spPr>
          <a:xfrm rot="16200000">
            <a:off x="9245414" y="2877339"/>
            <a:ext cx="983243" cy="1943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E57382-83AE-41BD-B10F-0A1EBA5A4CDD}"/>
              </a:ext>
            </a:extLst>
          </p:cNvPr>
          <p:cNvSpPr txBox="1"/>
          <p:nvPr/>
        </p:nvSpPr>
        <p:spPr>
          <a:xfrm>
            <a:off x="8263286" y="1633305"/>
            <a:ext cx="351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10- time frames per second</a:t>
            </a:r>
          </a:p>
          <a:p>
            <a:r>
              <a:rPr lang="en-US" dirty="0"/>
              <a:t> is required to avoid blinking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4A2142D6-31A6-4286-8BB9-99D94042FEC9}"/>
              </a:ext>
            </a:extLst>
          </p:cNvPr>
          <p:cNvSpPr/>
          <p:nvPr/>
        </p:nvSpPr>
        <p:spPr>
          <a:xfrm rot="16200000" flipH="1">
            <a:off x="3049853" y="-524620"/>
            <a:ext cx="328453" cy="30493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8D0D8-29F8-49EF-9270-4A407E17E6BD}"/>
              </a:ext>
            </a:extLst>
          </p:cNvPr>
          <p:cNvSpPr txBox="1"/>
          <p:nvPr/>
        </p:nvSpPr>
        <p:spPr>
          <a:xfrm>
            <a:off x="8322864" y="945467"/>
            <a:ext cx="261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Switching freq. 10Hz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 = 0.1s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2AE37D-F34E-44BA-8770-325F449F922B}"/>
              </a:ext>
            </a:extLst>
          </p:cNvPr>
          <p:cNvSpPr txBox="1"/>
          <p:nvPr/>
        </p:nvSpPr>
        <p:spPr>
          <a:xfrm>
            <a:off x="771210" y="1133337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30Hz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0386C5F-5684-4A64-8175-89F73B089213}"/>
              </a:ext>
            </a:extLst>
          </p:cNvPr>
          <p:cNvCxnSpPr/>
          <p:nvPr/>
        </p:nvCxnSpPr>
        <p:spPr>
          <a:xfrm>
            <a:off x="2426267" y="1425750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296012-13C4-490A-B95E-D4CD9E506563}"/>
              </a:ext>
            </a:extLst>
          </p:cNvPr>
          <p:cNvCxnSpPr/>
          <p:nvPr/>
        </p:nvCxnSpPr>
        <p:spPr>
          <a:xfrm>
            <a:off x="3508069" y="1375190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DBF1207-44B4-4451-8C01-956671A64F50}"/>
              </a:ext>
            </a:extLst>
          </p:cNvPr>
          <p:cNvCxnSpPr/>
          <p:nvPr/>
        </p:nvCxnSpPr>
        <p:spPr>
          <a:xfrm>
            <a:off x="4434508" y="1395469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0C12A44-9291-4F34-A84F-71F35BA3BDBC}"/>
              </a:ext>
            </a:extLst>
          </p:cNvPr>
          <p:cNvCxnSpPr/>
          <p:nvPr/>
        </p:nvCxnSpPr>
        <p:spPr>
          <a:xfrm>
            <a:off x="2395611" y="1773255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9519DBE-3CAD-46F9-B732-C979CFAFE6F6}"/>
              </a:ext>
            </a:extLst>
          </p:cNvPr>
          <p:cNvCxnSpPr/>
          <p:nvPr/>
        </p:nvCxnSpPr>
        <p:spPr>
          <a:xfrm>
            <a:off x="3477413" y="1722695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D361A05-C967-4759-B1C1-99670E001048}"/>
              </a:ext>
            </a:extLst>
          </p:cNvPr>
          <p:cNvCxnSpPr/>
          <p:nvPr/>
        </p:nvCxnSpPr>
        <p:spPr>
          <a:xfrm>
            <a:off x="4403852" y="1742974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894FBCA-4541-48AF-B765-61D809585215}"/>
              </a:ext>
            </a:extLst>
          </p:cNvPr>
          <p:cNvCxnSpPr/>
          <p:nvPr/>
        </p:nvCxnSpPr>
        <p:spPr>
          <a:xfrm>
            <a:off x="2421414" y="2156465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14EF14C-8DEF-4DA2-839D-A208347AB4D1}"/>
              </a:ext>
            </a:extLst>
          </p:cNvPr>
          <p:cNvCxnSpPr/>
          <p:nvPr/>
        </p:nvCxnSpPr>
        <p:spPr>
          <a:xfrm>
            <a:off x="3503216" y="2105905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A10004C-16AD-4B8C-BD3D-989E0BAEE17D}"/>
              </a:ext>
            </a:extLst>
          </p:cNvPr>
          <p:cNvCxnSpPr/>
          <p:nvPr/>
        </p:nvCxnSpPr>
        <p:spPr>
          <a:xfrm>
            <a:off x="4429655" y="2126184"/>
            <a:ext cx="310726" cy="29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1F15DB-D8B7-4368-A591-9656AF957D95}"/>
              </a:ext>
            </a:extLst>
          </p:cNvPr>
          <p:cNvSpPr txBox="1"/>
          <p:nvPr/>
        </p:nvSpPr>
        <p:spPr>
          <a:xfrm>
            <a:off x="5497948" y="2634927"/>
            <a:ext cx="2162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Switching freq. </a:t>
            </a:r>
            <a:r>
              <a:rPr lang="en-US" sz="2400" dirty="0">
                <a:solidFill>
                  <a:srgbClr val="FF0000"/>
                </a:solidFill>
              </a:rPr>
              <a:t>30Hz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 =33.33ms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C00804-D9AC-469B-A651-435A382A14D1}"/>
              </a:ext>
            </a:extLst>
          </p:cNvPr>
          <p:cNvSpPr txBox="1"/>
          <p:nvPr/>
        </p:nvSpPr>
        <p:spPr>
          <a:xfrm>
            <a:off x="1199577" y="4880554"/>
            <a:ext cx="32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Max PWM freq. = 980Hz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5D8C7EA-4DB2-43B3-ACE1-A33AC20E1B76}"/>
              </a:ext>
            </a:extLst>
          </p:cNvPr>
          <p:cNvSpPr/>
          <p:nvPr/>
        </p:nvSpPr>
        <p:spPr>
          <a:xfrm rot="5400000">
            <a:off x="2431813" y="5455370"/>
            <a:ext cx="600654" cy="301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1AAE42-8D9A-431B-A505-AE6CF125C32F}"/>
              </a:ext>
            </a:extLst>
          </p:cNvPr>
          <p:cNvSpPr txBox="1"/>
          <p:nvPr/>
        </p:nvSpPr>
        <p:spPr>
          <a:xfrm>
            <a:off x="1011591" y="5944851"/>
            <a:ext cx="617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Totally enough but we obtained the highest frequency as follows</a:t>
            </a:r>
          </a:p>
        </p:txBody>
      </p:sp>
    </p:spTree>
    <p:extLst>
      <p:ext uri="{BB962C8B-B14F-4D97-AF65-F5344CB8AC3E}">
        <p14:creationId xmlns:p14="http://schemas.microsoft.com/office/powerpoint/2010/main" val="295935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  <p:bldP spid="55" grpId="0"/>
      <p:bldP spid="56" grpId="0"/>
      <p:bldP spid="57" grpId="0" animBg="1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10C26B-B8AC-4CE9-8E6C-C771309D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t="39652" r="25427" b="35997"/>
          <a:stretch/>
        </p:blipFill>
        <p:spPr>
          <a:xfrm>
            <a:off x="330740" y="1173019"/>
            <a:ext cx="9045378" cy="3114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8B6E4-1B10-4285-8BB1-27A2C48A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5318" cy="591120"/>
          </a:xfrm>
        </p:spPr>
        <p:txBody>
          <a:bodyPr>
            <a:normAutofit/>
          </a:bodyPr>
          <a:lstStyle/>
          <a:p>
            <a:r>
              <a:rPr lang="en-US" sz="3200" dirty="0"/>
              <a:t>Getting the maximum switching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1694-79BC-4294-9629-6BFFF6BB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82" y="864391"/>
            <a:ext cx="10702771" cy="5760344"/>
          </a:xfrm>
        </p:spPr>
        <p:txBody>
          <a:bodyPr/>
          <a:lstStyle/>
          <a:p>
            <a:r>
              <a:rPr lang="en-US" sz="2000" dirty="0"/>
              <a:t>With the 16MHz oscillator maximum counter with 256 states have the frequency 31.125kHz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7A972-12AF-40BF-85E9-5CF1E431E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60" t="50000" r="26210" b="24310"/>
          <a:stretch/>
        </p:blipFill>
        <p:spPr>
          <a:xfrm>
            <a:off x="739806" y="4287861"/>
            <a:ext cx="8460420" cy="24727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EDA14F-B343-4CF4-8D33-F15CBAD6BCDF}"/>
              </a:ext>
            </a:extLst>
          </p:cNvPr>
          <p:cNvSpPr/>
          <p:nvPr/>
        </p:nvSpPr>
        <p:spPr>
          <a:xfrm>
            <a:off x="1068282" y="5120629"/>
            <a:ext cx="7874493" cy="25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7F206-2EF8-46E4-9B98-3C106E224F6F}"/>
              </a:ext>
            </a:extLst>
          </p:cNvPr>
          <p:cNvSpPr/>
          <p:nvPr/>
        </p:nvSpPr>
        <p:spPr>
          <a:xfrm>
            <a:off x="1068282" y="2129917"/>
            <a:ext cx="7874493" cy="25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43F20D-27FF-40C5-8C70-577931835BE5}"/>
              </a:ext>
            </a:extLst>
          </p:cNvPr>
          <p:cNvSpPr/>
          <p:nvPr/>
        </p:nvSpPr>
        <p:spPr>
          <a:xfrm>
            <a:off x="5945947" y="2054457"/>
            <a:ext cx="559293" cy="408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C83029-26F6-453A-B14C-5F45D3FBB877}"/>
              </a:ext>
            </a:extLst>
          </p:cNvPr>
          <p:cNvCxnSpPr>
            <a:cxnSpLocks/>
          </p:cNvCxnSpPr>
          <p:nvPr/>
        </p:nvCxnSpPr>
        <p:spPr>
          <a:xfrm flipH="1" flipV="1">
            <a:off x="6603632" y="2314129"/>
            <a:ext cx="3705161" cy="293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45626A-03EC-4BCD-8F2C-D6DFE1DCEFFF}"/>
              </a:ext>
            </a:extLst>
          </p:cNvPr>
          <p:cNvSpPr txBox="1"/>
          <p:nvPr/>
        </p:nvSpPr>
        <p:spPr>
          <a:xfrm>
            <a:off x="10142294" y="2460320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8-bit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138E1C-3371-4536-8931-2E85A89D1EA9}"/>
              </a:ext>
            </a:extLst>
          </p:cNvPr>
          <p:cNvSpPr/>
          <p:nvPr/>
        </p:nvSpPr>
        <p:spPr>
          <a:xfrm>
            <a:off x="4151548" y="2051948"/>
            <a:ext cx="1538178" cy="408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0D871-A17C-4B71-B4BB-9D2FC858D80B}"/>
                  </a:ext>
                </a:extLst>
              </p:cNvPr>
              <p:cNvSpPr txBox="1"/>
              <p:nvPr/>
            </p:nvSpPr>
            <p:spPr>
              <a:xfrm>
                <a:off x="10308793" y="3867584"/>
                <a:ext cx="1462260" cy="150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𝟏𝟔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  <m:sSup>
                          <m:sSup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𝟏𝟎</m:t>
                            </m:r>
                          </m:e>
                          <m:sup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𝟐𝟓𝟔</m:t>
                        </m:r>
                      </m:den>
                    </m:f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 31.25kHz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0D871-A17C-4B71-B4BB-9D2FC858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793" y="3867584"/>
                <a:ext cx="1462260" cy="1506310"/>
              </a:xfrm>
              <a:prstGeom prst="rect">
                <a:avLst/>
              </a:prstGeom>
              <a:blipFill>
                <a:blip r:embed="rId4"/>
                <a:stretch>
                  <a:fillRect l="-4167"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677E9AC-D65F-4871-914E-9151BE9789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5" t="58356" r="59133" b="34551"/>
          <a:stretch/>
        </p:blipFill>
        <p:spPr>
          <a:xfrm>
            <a:off x="8970838" y="3029830"/>
            <a:ext cx="2750930" cy="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/>
      <p:bldP spid="17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5CEB-E793-4873-8DFE-00348118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31"/>
            <a:ext cx="10515600" cy="1219415"/>
          </a:xfrm>
        </p:spPr>
        <p:txBody>
          <a:bodyPr/>
          <a:lstStyle/>
          <a:p>
            <a:pPr marL="0" indent="0" algn="ctr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BDD18-D010-4068-AF5F-644919A6FA67}"/>
              </a:ext>
            </a:extLst>
          </p:cNvPr>
          <p:cNvSpPr txBox="1"/>
          <p:nvPr/>
        </p:nvSpPr>
        <p:spPr>
          <a:xfrm>
            <a:off x="1572768" y="2039112"/>
            <a:ext cx="374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22A027-7E22-4942-9A70-093FC49A3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4" t="19965" r="4906" b="24547"/>
          <a:stretch/>
        </p:blipFill>
        <p:spPr>
          <a:xfrm>
            <a:off x="1088736" y="1277007"/>
            <a:ext cx="10014527" cy="3805382"/>
          </a:xfrm>
          <a:prstGeom prst="rect">
            <a:avLst/>
          </a:prstGeom>
        </p:spPr>
      </p:pic>
      <p:sp>
        <p:nvSpPr>
          <p:cNvPr id="10" name="Left Bracket 9">
            <a:extLst>
              <a:ext uri="{FF2B5EF4-FFF2-40B4-BE49-F238E27FC236}">
                <a16:creationId xmlns:a16="http://schemas.microsoft.com/office/drawing/2014/main" id="{F647BE04-6F80-4FB5-A0FA-E056E3084033}"/>
              </a:ext>
            </a:extLst>
          </p:cNvPr>
          <p:cNvSpPr/>
          <p:nvPr/>
        </p:nvSpPr>
        <p:spPr>
          <a:xfrm rot="16200000">
            <a:off x="7066640" y="3900674"/>
            <a:ext cx="88777" cy="76348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70005-570E-4DE7-9420-2FA54CBA171D}"/>
              </a:ext>
            </a:extLst>
          </p:cNvPr>
          <p:cNvSpPr txBox="1"/>
          <p:nvPr/>
        </p:nvSpPr>
        <p:spPr>
          <a:xfrm>
            <a:off x="6747052" y="428241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~32us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FB0C7-E304-4BBC-AC4D-5DBD4A337C84}"/>
              </a:ext>
            </a:extLst>
          </p:cNvPr>
          <p:cNvSpPr txBox="1"/>
          <p:nvPr/>
        </p:nvSpPr>
        <p:spPr>
          <a:xfrm>
            <a:off x="1189608" y="431831"/>
            <a:ext cx="374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 it is working correctly in Proteus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72269-C0B6-40EB-86C7-36791218B37E}"/>
              </a:ext>
            </a:extLst>
          </p:cNvPr>
          <p:cNvSpPr txBox="1"/>
          <p:nvPr/>
        </p:nvSpPr>
        <p:spPr>
          <a:xfrm>
            <a:off x="3921214" y="5741934"/>
            <a:ext cx="28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128 (50% duty cycle)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F62D86-ED88-4C63-BA88-9A6B9A65F179}"/>
              </a:ext>
            </a:extLst>
          </p:cNvPr>
          <p:cNvCxnSpPr/>
          <p:nvPr/>
        </p:nvCxnSpPr>
        <p:spPr>
          <a:xfrm flipV="1">
            <a:off x="5183324" y="4466274"/>
            <a:ext cx="1463090" cy="1232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6B3B00B-4A11-4531-BF44-174EB35618E5}"/>
              </a:ext>
            </a:extLst>
          </p:cNvPr>
          <p:cNvSpPr/>
          <p:nvPr/>
        </p:nvSpPr>
        <p:spPr>
          <a:xfrm>
            <a:off x="9144061" y="4651746"/>
            <a:ext cx="307910" cy="162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770625-712A-4115-9E74-45AC042F303E}"/>
              </a:ext>
            </a:extLst>
          </p:cNvPr>
          <p:cNvCxnSpPr>
            <a:cxnSpLocks/>
          </p:cNvCxnSpPr>
          <p:nvPr/>
        </p:nvCxnSpPr>
        <p:spPr>
          <a:xfrm flipH="1" flipV="1">
            <a:off x="9298016" y="4869964"/>
            <a:ext cx="881682" cy="711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C110EB-604D-4944-83D3-8F5F48ACC686}"/>
              </a:ext>
            </a:extLst>
          </p:cNvPr>
          <p:cNvSpPr txBox="1"/>
          <p:nvPr/>
        </p:nvSpPr>
        <p:spPr>
          <a:xfrm>
            <a:off x="10179698" y="558099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5us</a:t>
            </a:r>
          </a:p>
        </p:txBody>
      </p:sp>
    </p:spTree>
    <p:extLst>
      <p:ext uri="{BB962C8B-B14F-4D97-AF65-F5344CB8AC3E}">
        <p14:creationId xmlns:p14="http://schemas.microsoft.com/office/powerpoint/2010/main" val="366733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EE74-F06C-4F5F-8912-81BBC29B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3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Bluetooth and User Interface for 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D1A38-47F4-4655-86A2-30D6BF492A4C}"/>
              </a:ext>
            </a:extLst>
          </p:cNvPr>
          <p:cNvSpPr txBox="1"/>
          <p:nvPr/>
        </p:nvSpPr>
        <p:spPr>
          <a:xfrm>
            <a:off x="6419632" y="1629709"/>
            <a:ext cx="524830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created a user interface for windows using C#.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Connecting to sensor via Bluetooth.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(Can be disconnected from both pc and sensor itself.)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Reading real time color and recording in a log file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Sending  a specified color and lighting the LED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Sending any message to display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87DD5-5495-43C6-83E0-8BC162E8A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24" y="1629709"/>
            <a:ext cx="5248307" cy="36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51BC-2B42-412E-AF72-CF4EC9DA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PCB Design</a:t>
            </a:r>
          </a:p>
        </p:txBody>
      </p:sp>
      <p:pic>
        <p:nvPicPr>
          <p:cNvPr id="5" name="Picture 4" descr="Schematic&#10;&#10;Description automatically generated">
            <a:extLst>
              <a:ext uri="{FF2B5EF4-FFF2-40B4-BE49-F238E27FC236}">
                <a16:creationId xmlns:a16="http://schemas.microsoft.com/office/drawing/2014/main" id="{30BD2421-043D-4CA8-A578-E3860145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51" y="1581873"/>
            <a:ext cx="4388586" cy="46062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AAB05D-ED50-4E53-AFD2-6E9C18468BA5}"/>
              </a:ext>
            </a:extLst>
          </p:cNvPr>
          <p:cNvCxnSpPr>
            <a:cxnSpLocks/>
          </p:cNvCxnSpPr>
          <p:nvPr/>
        </p:nvCxnSpPr>
        <p:spPr>
          <a:xfrm flipV="1">
            <a:off x="2540000" y="4622800"/>
            <a:ext cx="1940047" cy="853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773BA-D2E3-4B0B-86B3-4AFA04DC310F}"/>
              </a:ext>
            </a:extLst>
          </p:cNvPr>
          <p:cNvCxnSpPr>
            <a:cxnSpLocks/>
          </p:cNvCxnSpPr>
          <p:nvPr/>
        </p:nvCxnSpPr>
        <p:spPr>
          <a:xfrm flipH="1" flipV="1">
            <a:off x="8020711" y="4855072"/>
            <a:ext cx="922696" cy="194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5A20F4-942E-4540-96A5-BDC824B445C9}"/>
              </a:ext>
            </a:extLst>
          </p:cNvPr>
          <p:cNvSpPr txBox="1"/>
          <p:nvPr/>
        </p:nvSpPr>
        <p:spPr>
          <a:xfrm>
            <a:off x="1088897" y="5552121"/>
            <a:ext cx="14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Motherboard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E4900-37C6-4AE9-B7AF-93D7ABA76C1A}"/>
              </a:ext>
            </a:extLst>
          </p:cNvPr>
          <p:cNvSpPr txBox="1"/>
          <p:nvPr/>
        </p:nvSpPr>
        <p:spPr>
          <a:xfrm>
            <a:off x="9051317" y="4952296"/>
            <a:ext cx="14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9D098-33CB-4408-B470-52FCB49F394E}"/>
              </a:ext>
            </a:extLst>
          </p:cNvPr>
          <p:cNvCxnSpPr>
            <a:cxnSpLocks/>
          </p:cNvCxnSpPr>
          <p:nvPr/>
        </p:nvCxnSpPr>
        <p:spPr>
          <a:xfrm>
            <a:off x="2540000" y="2235200"/>
            <a:ext cx="1389994" cy="4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C4C600-9B59-49F8-8200-734BE18E704A}"/>
              </a:ext>
            </a:extLst>
          </p:cNvPr>
          <p:cNvCxnSpPr>
            <a:cxnSpLocks/>
          </p:cNvCxnSpPr>
          <p:nvPr/>
        </p:nvCxnSpPr>
        <p:spPr>
          <a:xfrm flipH="1">
            <a:off x="6795114" y="863600"/>
            <a:ext cx="1779926" cy="827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133ED-E0C8-402A-9239-33F653C973B4}"/>
              </a:ext>
            </a:extLst>
          </p:cNvPr>
          <p:cNvCxnSpPr>
            <a:cxnSpLocks/>
          </p:cNvCxnSpPr>
          <p:nvPr/>
        </p:nvCxnSpPr>
        <p:spPr>
          <a:xfrm>
            <a:off x="3811351" y="728887"/>
            <a:ext cx="646524" cy="898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02EA7-EE5B-4F76-8F56-13147A8806E3}"/>
              </a:ext>
            </a:extLst>
          </p:cNvPr>
          <p:cNvCxnSpPr>
            <a:cxnSpLocks/>
          </p:cNvCxnSpPr>
          <p:nvPr/>
        </p:nvCxnSpPr>
        <p:spPr>
          <a:xfrm flipH="1" flipV="1">
            <a:off x="5607300" y="5926721"/>
            <a:ext cx="1606300" cy="597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3A6F62-B367-4A76-B9B2-F2D6E8980FDD}"/>
              </a:ext>
            </a:extLst>
          </p:cNvPr>
          <p:cNvSpPr txBox="1"/>
          <p:nvPr/>
        </p:nvSpPr>
        <p:spPr>
          <a:xfrm>
            <a:off x="1200657" y="1993544"/>
            <a:ext cx="14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- connection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BE930-6008-4E4B-B6E4-5082FC6DE6C6}"/>
              </a:ext>
            </a:extLst>
          </p:cNvPr>
          <p:cNvSpPr txBox="1"/>
          <p:nvPr/>
        </p:nvSpPr>
        <p:spPr>
          <a:xfrm>
            <a:off x="2540000" y="177852"/>
            <a:ext cx="14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- connection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72209-E680-4F81-95AD-0E8CC9E7B93A}"/>
              </a:ext>
            </a:extLst>
          </p:cNvPr>
          <p:cNvSpPr txBox="1"/>
          <p:nvPr/>
        </p:nvSpPr>
        <p:spPr>
          <a:xfrm>
            <a:off x="8575040" y="540434"/>
            <a:ext cx="14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6F4816-EAAA-4155-938A-B67FB7D61524}"/>
              </a:ext>
            </a:extLst>
          </p:cNvPr>
          <p:cNvCxnSpPr>
            <a:cxnSpLocks/>
          </p:cNvCxnSpPr>
          <p:nvPr/>
        </p:nvCxnSpPr>
        <p:spPr>
          <a:xfrm flipV="1">
            <a:off x="2848144" y="3812452"/>
            <a:ext cx="1926414" cy="473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838FAE-B090-4C3E-832F-132EA8C7FC79}"/>
              </a:ext>
            </a:extLst>
          </p:cNvPr>
          <p:cNvSpPr txBox="1"/>
          <p:nvPr/>
        </p:nvSpPr>
        <p:spPr>
          <a:xfrm>
            <a:off x="1054901" y="4195219"/>
            <a:ext cx="14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7B78C-B18E-44A6-8675-83801948A4A9}"/>
              </a:ext>
            </a:extLst>
          </p:cNvPr>
          <p:cNvSpPr txBox="1"/>
          <p:nvPr/>
        </p:nvSpPr>
        <p:spPr>
          <a:xfrm>
            <a:off x="7295159" y="6225634"/>
            <a:ext cx="14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 - connection</a:t>
            </a:r>
          </a:p>
        </p:txBody>
      </p:sp>
    </p:spTree>
    <p:extLst>
      <p:ext uri="{BB962C8B-B14F-4D97-AF65-F5344CB8AC3E}">
        <p14:creationId xmlns:p14="http://schemas.microsoft.com/office/powerpoint/2010/main" val="105520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72D187-2E87-4CF0-AEBC-A8378AADA539}"/>
              </a:ext>
            </a:extLst>
          </p:cNvPr>
          <p:cNvSpPr txBox="1">
            <a:spLocks/>
          </p:cNvSpPr>
          <p:nvPr/>
        </p:nvSpPr>
        <p:spPr>
          <a:xfrm>
            <a:off x="1000760" y="307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Enclosure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C08C47-B13D-40FE-9768-E8B48A8B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28" y="1653769"/>
            <a:ext cx="6043184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40FA-9D40-4BEC-AA9F-6B4711A9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Project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0D96-F3FC-40C0-B507-0881A794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Identifying the color of an object</a:t>
            </a:r>
          </a:p>
          <a:p>
            <a:pPr lvl="2"/>
            <a:r>
              <a:rPr lang="en-US" dirty="0"/>
              <a:t>Display the RGB values</a:t>
            </a:r>
          </a:p>
          <a:p>
            <a:pPr lvl="2"/>
            <a:r>
              <a:rPr lang="en-US" dirty="0"/>
              <a:t>Output the corresponding color in RGB LED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Sending to remote device  - via Bluetooth )</a:t>
            </a:r>
          </a:p>
          <a:p>
            <a:pPr lvl="2"/>
            <a:endParaRPr lang="en-US" dirty="0"/>
          </a:p>
          <a:p>
            <a:r>
              <a:rPr lang="en-US" dirty="0"/>
              <a:t>Lighting the RGB LED for a user input color</a:t>
            </a:r>
          </a:p>
          <a:p>
            <a:pPr lvl="2"/>
            <a:r>
              <a:rPr lang="en-US" dirty="0"/>
              <a:t>Input from keypad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(Remote user input - via Bluetooth)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Using only 1-PWM pin for RGB LED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1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B9E-3D8B-467A-ACDF-A95511CA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Division of Main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F7BA-DE50-4B94-8348-3156F33B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4EE1A6-DB54-495F-8CF6-DEBF78556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93099"/>
              </p:ext>
            </p:extLst>
          </p:nvPr>
        </p:nvGraphicFramePr>
        <p:xfrm>
          <a:off x="1293181" y="2040202"/>
          <a:ext cx="9605637" cy="342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112">
                  <a:extLst>
                    <a:ext uri="{9D8B030D-6E8A-4147-A177-3AD203B41FA5}">
                      <a16:colId xmlns:a16="http://schemas.microsoft.com/office/drawing/2014/main" val="2713886532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859322980"/>
                    </a:ext>
                  </a:extLst>
                </a:gridCol>
                <a:gridCol w="2636667">
                  <a:extLst>
                    <a:ext uri="{9D8B030D-6E8A-4147-A177-3AD203B41FA5}">
                      <a16:colId xmlns:a16="http://schemas.microsoft.com/office/drawing/2014/main" val="1165985597"/>
                    </a:ext>
                  </a:extLst>
                </a:gridCol>
              </a:tblGrid>
              <a:tr h="458048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en-US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Index</a:t>
                      </a:r>
                    </a:p>
                    <a:p>
                      <a:pPr lvl="1"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097178"/>
                  </a:ext>
                </a:extLst>
              </a:tr>
              <a:tr h="62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 and Calibration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190301H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Karunanayaka Y.S.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780848"/>
                  </a:ext>
                </a:extLst>
              </a:tr>
              <a:tr h="62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Interface and Display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190286M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Kajhanan. 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74491"/>
                  </a:ext>
                </a:extLst>
              </a:tr>
              <a:tr h="62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Inputs / Keypad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190280N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Jegakumaran 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815551"/>
                  </a:ext>
                </a:extLst>
              </a:tr>
              <a:tr h="627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RGB LED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190285J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Kahawalage A.P.P.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92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54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92E-4861-4207-A8AC-A9C4A81B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696"/>
            <a:ext cx="10515600" cy="5759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: One white LED + 3 LDRs with RBG filters papers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893E-7C0C-4DB1-9802-5277BD7C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24859" b="40337"/>
          <a:stretch/>
        </p:blipFill>
        <p:spPr>
          <a:xfrm>
            <a:off x="8455169" y="2557093"/>
            <a:ext cx="2898631" cy="29934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F887E-8195-4AAE-8466-3CE283A24BBA}"/>
              </a:ext>
            </a:extLst>
          </p:cNvPr>
          <p:cNvCxnSpPr>
            <a:cxnSpLocks/>
          </p:cNvCxnSpPr>
          <p:nvPr/>
        </p:nvCxnSpPr>
        <p:spPr>
          <a:xfrm flipV="1">
            <a:off x="7776839" y="4248189"/>
            <a:ext cx="1053125" cy="565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EFFCB-A5A5-41EF-B459-7E01D41EEC22}"/>
              </a:ext>
            </a:extLst>
          </p:cNvPr>
          <p:cNvCxnSpPr>
            <a:cxnSpLocks/>
          </p:cNvCxnSpPr>
          <p:nvPr/>
        </p:nvCxnSpPr>
        <p:spPr>
          <a:xfrm flipV="1">
            <a:off x="8829964" y="5005571"/>
            <a:ext cx="500467" cy="1164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29B5C-CB79-4FAD-B677-B44A7DAEFFFC}"/>
              </a:ext>
            </a:extLst>
          </p:cNvPr>
          <p:cNvCxnSpPr>
            <a:cxnSpLocks/>
          </p:cNvCxnSpPr>
          <p:nvPr/>
        </p:nvCxnSpPr>
        <p:spPr>
          <a:xfrm flipV="1">
            <a:off x="9923133" y="4527585"/>
            <a:ext cx="0" cy="1550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08F62-9B08-4A27-8976-B6C4ED1FEF99}"/>
              </a:ext>
            </a:extLst>
          </p:cNvPr>
          <p:cNvCxnSpPr>
            <a:cxnSpLocks/>
          </p:cNvCxnSpPr>
          <p:nvPr/>
        </p:nvCxnSpPr>
        <p:spPr>
          <a:xfrm flipH="1" flipV="1">
            <a:off x="10399963" y="4053804"/>
            <a:ext cx="707255" cy="1810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5E5876-6050-4FD2-AE30-4ECD31C6054B}"/>
              </a:ext>
            </a:extLst>
          </p:cNvPr>
          <p:cNvSpPr txBox="1"/>
          <p:nvPr/>
        </p:nvSpPr>
        <p:spPr>
          <a:xfrm>
            <a:off x="6633569" y="4749553"/>
            <a:ext cx="12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White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B28AA-624D-43E2-83B6-3DDF48B27AB4}"/>
              </a:ext>
            </a:extLst>
          </p:cNvPr>
          <p:cNvSpPr txBox="1"/>
          <p:nvPr/>
        </p:nvSpPr>
        <p:spPr>
          <a:xfrm>
            <a:off x="7651131" y="6248420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LDR with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Green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E090-C248-4EA0-9BB9-5C784250C85C}"/>
              </a:ext>
            </a:extLst>
          </p:cNvPr>
          <p:cNvSpPr txBox="1"/>
          <p:nvPr/>
        </p:nvSpPr>
        <p:spPr>
          <a:xfrm>
            <a:off x="8926939" y="6159304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LDR with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FC73-FDA9-4060-A916-C11AE868B7F4}"/>
              </a:ext>
            </a:extLst>
          </p:cNvPr>
          <p:cNvSpPr txBox="1"/>
          <p:nvPr/>
        </p:nvSpPr>
        <p:spPr>
          <a:xfrm>
            <a:off x="10185205" y="5950062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LDR with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429B-7171-4B58-BD49-815CD4858FEA}"/>
              </a:ext>
            </a:extLst>
          </p:cNvPr>
          <p:cNvSpPr txBox="1"/>
          <p:nvPr/>
        </p:nvSpPr>
        <p:spPr>
          <a:xfrm>
            <a:off x="838200" y="3047860"/>
            <a:ext cx="678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color filter lets pass only one main color (R,G or B).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Therefore, using each LDRs resistance values at a given time we can measure the amount of each color reflected from the object.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E43F8-65A5-4BF6-BB3E-2F9CA7513E45}"/>
              </a:ext>
            </a:extLst>
          </p:cNvPr>
          <p:cNvSpPr txBox="1"/>
          <p:nvPr/>
        </p:nvSpPr>
        <p:spPr>
          <a:xfrm>
            <a:off x="889628" y="5166851"/>
            <a:ext cx="55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experimenting with several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calibration procedures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we could detect both primary colors and secondary colors accurately.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71491F-4DFE-4B62-A43E-4D73E19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Basic idea of sensor</a:t>
            </a:r>
          </a:p>
        </p:txBody>
      </p:sp>
    </p:spTree>
    <p:extLst>
      <p:ext uri="{BB962C8B-B14F-4D97-AF65-F5344CB8AC3E}">
        <p14:creationId xmlns:p14="http://schemas.microsoft.com/office/powerpoint/2010/main" val="24676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DEB-1EC0-469D-B3D2-57621E0F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186F-3500-407C-808D-BB18B288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 01 - System calibration (done only once)</a:t>
            </a:r>
          </a:p>
          <a:p>
            <a:pPr lvl="1"/>
            <a:r>
              <a:rPr lang="en-US" dirty="0"/>
              <a:t>To overcome the differences in each sensor for RED, GREEN, BLUE and keep them in a common ground.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Done using 9 shades of WHITE , (GREY) to BLACK</a:t>
            </a:r>
          </a:p>
          <a:p>
            <a:endParaRPr lang="en-US" dirty="0"/>
          </a:p>
          <a:p>
            <a:r>
              <a:rPr lang="en-US" dirty="0"/>
              <a:t>CALIBRATION 02 - Calibration considering user expectations</a:t>
            </a:r>
          </a:p>
          <a:p>
            <a:pPr lvl="1"/>
            <a:r>
              <a:rPr lang="en-US" dirty="0"/>
              <a:t>To map the RGB values user expect and what sensor really recognized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Done using any color given by user and its expected color composition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7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E849-FF27-4A10-A509-76D23219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Calibration process explained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93C04C2-BC07-440A-8607-6559F179E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8" y="1347388"/>
            <a:ext cx="4552458" cy="497038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C0BD0-3A41-4F94-8DED-B9108208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65" y="1922704"/>
            <a:ext cx="4072816" cy="4163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AF7273-277A-438D-8E99-31B696295157}"/>
              </a:ext>
            </a:extLst>
          </p:cNvPr>
          <p:cNvSpPr txBox="1"/>
          <p:nvPr/>
        </p:nvSpPr>
        <p:spPr>
          <a:xfrm>
            <a:off x="6596108" y="6169709"/>
            <a:ext cx="339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 </a:t>
            </a:r>
            <a:r>
              <a:rPr lang="en-US" dirty="0">
                <a:sym typeface="Wingdings" panose="05000000000000000000" pitchFamily="2" charset="2"/>
              </a:rPr>
              <a:t> Real color intensity</a:t>
            </a:r>
          </a:p>
          <a:p>
            <a:r>
              <a:rPr lang="en-US" dirty="0">
                <a:sym typeface="Wingdings" panose="05000000000000000000" pitchFamily="2" charset="2"/>
              </a:rPr>
              <a:t>Line     Measured color intensity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CA96A-FF86-4DD2-A31A-C0C39FA7B1BB}"/>
              </a:ext>
            </a:extLst>
          </p:cNvPr>
          <p:cNvSpPr txBox="1"/>
          <p:nvPr/>
        </p:nvSpPr>
        <p:spPr>
          <a:xfrm rot="16200000">
            <a:off x="4034883" y="3509416"/>
            <a:ext cx="3427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    </a:t>
            </a:r>
            <a:r>
              <a:rPr lang="en-US" dirty="0">
                <a:sym typeface="Wingdings" panose="05000000000000000000" pitchFamily="2" charset="2"/>
              </a:rPr>
              <a:t> Real color intensity</a:t>
            </a:r>
          </a:p>
          <a:p>
            <a:r>
              <a:rPr lang="en-US" dirty="0">
                <a:sym typeface="Wingdings" panose="05000000000000000000" pitchFamily="2" charset="2"/>
              </a:rPr>
              <a:t>Points  Measured color intensity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353830-689A-425F-9A03-E382E166DE0B}"/>
              </a:ext>
            </a:extLst>
          </p:cNvPr>
          <p:cNvCxnSpPr>
            <a:cxnSpLocks/>
          </p:cNvCxnSpPr>
          <p:nvPr/>
        </p:nvCxnSpPr>
        <p:spPr>
          <a:xfrm flipH="1" flipV="1">
            <a:off x="9666631" y="2739778"/>
            <a:ext cx="922696" cy="1944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F29CE8-B958-4D23-B5D3-05862E4953FB}"/>
              </a:ext>
            </a:extLst>
          </p:cNvPr>
          <p:cNvSpPr txBox="1"/>
          <p:nvPr/>
        </p:nvSpPr>
        <p:spPr>
          <a:xfrm>
            <a:off x="10601453" y="2856277"/>
            <a:ext cx="793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Mirror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DA724-55F2-49A4-91D2-F0B139BDA662}"/>
              </a:ext>
            </a:extLst>
          </p:cNvPr>
          <p:cNvSpPr txBox="1"/>
          <p:nvPr/>
        </p:nvSpPr>
        <p:spPr>
          <a:xfrm>
            <a:off x="8204130" y="1868290"/>
            <a:ext cx="319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Samples of nine shades of grey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0782BBA-3B9E-40C4-A818-D03FA5BA9BE6}"/>
              </a:ext>
            </a:extLst>
          </p:cNvPr>
          <p:cNvSpPr/>
          <p:nvPr/>
        </p:nvSpPr>
        <p:spPr>
          <a:xfrm rot="20193504">
            <a:off x="7770843" y="1864020"/>
            <a:ext cx="289479" cy="78304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3A3399C-D258-4C8C-9AE5-2013C52A8A37}"/>
              </a:ext>
            </a:extLst>
          </p:cNvPr>
          <p:cNvSpPr/>
          <p:nvPr/>
        </p:nvSpPr>
        <p:spPr>
          <a:xfrm rot="20962622">
            <a:off x="10194313" y="4157996"/>
            <a:ext cx="197462" cy="7090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383272-F8CB-4C52-8439-2CD835E613B8}"/>
              </a:ext>
            </a:extLst>
          </p:cNvPr>
          <p:cNvSpPr txBox="1"/>
          <p:nvPr/>
        </p:nvSpPr>
        <p:spPr>
          <a:xfrm>
            <a:off x="10589327" y="4145871"/>
            <a:ext cx="121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Calculated </a:t>
            </a:r>
          </a:p>
          <a:p>
            <a:r>
              <a:rPr lang="en-US" dirty="0">
                <a:solidFill>
                  <a:srgbClr val="FF0000"/>
                </a:solidFill>
              </a:rPr>
              <a:t>curves</a:t>
            </a:r>
          </a:p>
        </p:txBody>
      </p:sp>
    </p:spTree>
    <p:extLst>
      <p:ext uri="{BB962C8B-B14F-4D97-AF65-F5344CB8AC3E}">
        <p14:creationId xmlns:p14="http://schemas.microsoft.com/office/powerpoint/2010/main" val="82074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6DCC3-2594-4E9E-A818-00A8EADA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523784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Grey scale calibration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000" dirty="0"/>
              <a:t>Calibration done using 9 shades of grey.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more reliable calibration method because, </a:t>
            </a:r>
          </a:p>
          <a:p>
            <a:pPr lvl="1"/>
            <a:r>
              <a:rPr lang="en-US" sz="1600" dirty="0"/>
              <a:t>It covers entire 0 – 255 range all 3 fundamental colors</a:t>
            </a:r>
          </a:p>
          <a:p>
            <a:pPr lvl="1"/>
            <a:r>
              <a:rPr lang="en-US" sz="1600" dirty="0"/>
              <a:t>Calibration material can be accurately printed using any printer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This is the recommended method for the device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DAB5EB-4567-4F6F-9FCC-34C33A67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23784"/>
            <a:ext cx="5181600" cy="4868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Color code calibration</a:t>
            </a:r>
          </a:p>
          <a:p>
            <a:endParaRPr lang="en-US" dirty="0"/>
          </a:p>
          <a:p>
            <a:r>
              <a:rPr lang="en-US" sz="2000" dirty="0"/>
              <a:t>Calibration done by 1-9 codes of colors</a:t>
            </a:r>
          </a:p>
          <a:p>
            <a:endParaRPr lang="en-US" sz="2000" dirty="0"/>
          </a:p>
          <a:p>
            <a:r>
              <a:rPr lang="en-US" sz="2000" dirty="0"/>
              <a:t>The exact color of the material should be known </a:t>
            </a:r>
          </a:p>
          <a:p>
            <a:endParaRPr lang="en-US" sz="2000" dirty="0"/>
          </a:p>
          <a:p>
            <a:r>
              <a:rPr lang="en-US" sz="2000" dirty="0"/>
              <a:t>The calibration  calculates the approximation for the most fitting curve.</a:t>
            </a:r>
          </a:p>
          <a:p>
            <a:endParaRPr lang="en-US" sz="2000" dirty="0"/>
          </a:p>
          <a:p>
            <a:r>
              <a:rPr lang="en-US" sz="2000" dirty="0"/>
              <a:t>Not reliable. Because,</a:t>
            </a:r>
          </a:p>
          <a:p>
            <a:pPr lvl="1"/>
            <a:r>
              <a:rPr lang="en-US" sz="1600" dirty="0"/>
              <a:t>The color code always has an error.</a:t>
            </a:r>
          </a:p>
          <a:p>
            <a:pPr lvl="1"/>
            <a:r>
              <a:rPr lang="en-US" sz="1600" dirty="0"/>
              <a:t>Same color may change the reflection due to the material.</a:t>
            </a:r>
          </a:p>
          <a:p>
            <a:pPr lvl="1"/>
            <a:r>
              <a:rPr lang="en-US" sz="1600" dirty="0"/>
              <a:t>Printers cannot accurately print these colors.</a:t>
            </a:r>
          </a:p>
          <a:p>
            <a:pPr lvl="1"/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D97517-220F-449E-9C4E-172355BDAF44}"/>
              </a:ext>
            </a:extLst>
          </p:cNvPr>
          <p:cNvSpPr txBox="1">
            <a:spLocks/>
          </p:cNvSpPr>
          <p:nvPr/>
        </p:nvSpPr>
        <p:spPr>
          <a:xfrm>
            <a:off x="1008356" y="268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Methods of calibration</a:t>
            </a:r>
          </a:p>
        </p:txBody>
      </p:sp>
    </p:spTree>
    <p:extLst>
      <p:ext uri="{BB962C8B-B14F-4D97-AF65-F5344CB8AC3E}">
        <p14:creationId xmlns:p14="http://schemas.microsoft.com/office/powerpoint/2010/main" val="324877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640C6-6F88-4181-8EA0-58B4A9D65CD2}"/>
              </a:ext>
            </a:extLst>
          </p:cNvPr>
          <p:cNvSpPr txBox="1"/>
          <p:nvPr/>
        </p:nvSpPr>
        <p:spPr>
          <a:xfrm>
            <a:off x="441277" y="1974088"/>
            <a:ext cx="11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 still we can not use 7 dedicated pins for the keyboard, we selected 4 pins which are already used for display to send signals.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another 3 pins for the keypad only.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C53D6-1EB6-4BED-8568-7875286C4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6" t="30200" r="39546" b="12593"/>
          <a:stretch/>
        </p:blipFill>
        <p:spPr>
          <a:xfrm>
            <a:off x="6056903" y="2701032"/>
            <a:ext cx="4359563" cy="3923288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06487D13-F0CA-479F-9716-52A8D3D4A294}"/>
              </a:ext>
            </a:extLst>
          </p:cNvPr>
          <p:cNvSpPr/>
          <p:nvPr/>
        </p:nvSpPr>
        <p:spPr>
          <a:xfrm>
            <a:off x="9763735" y="3632723"/>
            <a:ext cx="461818" cy="96210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C4428F1-7828-4FD0-8E28-BEC3E14C648F}"/>
              </a:ext>
            </a:extLst>
          </p:cNvPr>
          <p:cNvSpPr/>
          <p:nvPr/>
        </p:nvSpPr>
        <p:spPr>
          <a:xfrm>
            <a:off x="8528260" y="5510710"/>
            <a:ext cx="461818" cy="8220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2344F-3DD0-4358-8D3A-86CD57BE7868}"/>
              </a:ext>
            </a:extLst>
          </p:cNvPr>
          <p:cNvSpPr txBox="1"/>
          <p:nvPr/>
        </p:nvSpPr>
        <p:spPr>
          <a:xfrm>
            <a:off x="9196505" y="5686415"/>
            <a:ext cx="247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connect columns of keypad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49137-CDE8-42EA-AEDE-54C3D2DE9EFA}"/>
              </a:ext>
            </a:extLst>
          </p:cNvPr>
          <p:cNvSpPr txBox="1"/>
          <p:nvPr/>
        </p:nvSpPr>
        <p:spPr>
          <a:xfrm>
            <a:off x="10384460" y="3797582"/>
            <a:ext cx="208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connect BOTH display and keypad 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B1B4E-60B3-4159-A6FC-4C0606DF775D}"/>
              </a:ext>
            </a:extLst>
          </p:cNvPr>
          <p:cNvSpPr txBox="1"/>
          <p:nvPr/>
        </p:nvSpPr>
        <p:spPr>
          <a:xfrm>
            <a:off x="657800" y="4896356"/>
            <a:ext cx="531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switched 5V to 4 rows then detect the signal from columns. So, we could identify the pressed key specifically.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EAD3B-D1BC-407F-9526-1E11A568E88E}"/>
              </a:ext>
            </a:extLst>
          </p:cNvPr>
          <p:cNvSpPr txBox="1"/>
          <p:nvPr/>
        </p:nvSpPr>
        <p:spPr>
          <a:xfrm>
            <a:off x="657800" y="3465106"/>
            <a:ext cx="4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Because display does not response until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 Signal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given, there will be no confusion between keypad and display.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A39AF8CC-DB68-4B70-BD4C-6B8405A85758}"/>
              </a:ext>
            </a:extLst>
          </p:cNvPr>
          <p:cNvSpPr/>
          <p:nvPr/>
        </p:nvSpPr>
        <p:spPr>
          <a:xfrm>
            <a:off x="8650349" y="3754243"/>
            <a:ext cx="217639" cy="719065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58757197-DBA0-414E-8E8A-5F362824A6C1}"/>
              </a:ext>
            </a:extLst>
          </p:cNvPr>
          <p:cNvSpPr/>
          <p:nvPr/>
        </p:nvSpPr>
        <p:spPr>
          <a:xfrm flipH="1" flipV="1">
            <a:off x="9078541" y="3733489"/>
            <a:ext cx="217638" cy="719065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32849D5-4A17-4F51-A898-A5665564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15" y="37944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User inputs - Keypad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AB539-D0FF-475D-B938-9ADF570646F0}"/>
              </a:ext>
            </a:extLst>
          </p:cNvPr>
          <p:cNvSpPr txBox="1"/>
          <p:nvPr/>
        </p:nvSpPr>
        <p:spPr>
          <a:xfrm>
            <a:off x="1775534" y="6142940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--Explaining code--</a:t>
            </a:r>
          </a:p>
        </p:txBody>
      </p:sp>
    </p:spTree>
    <p:extLst>
      <p:ext uri="{BB962C8B-B14F-4D97-AF65-F5344CB8AC3E}">
        <p14:creationId xmlns:p14="http://schemas.microsoft.com/office/powerpoint/2010/main" val="168017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4" grpId="0" animBg="1"/>
      <p:bldP spid="1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D5CD-2F95-40B0-B0F1-B35AE3A9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Display, Menu and 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E6CC2-12CD-4179-BDE5-8097C3F14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96" t="30200" r="39546" b="12593"/>
          <a:stretch/>
        </p:blipFill>
        <p:spPr>
          <a:xfrm>
            <a:off x="5621271" y="1995235"/>
            <a:ext cx="48353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5A511-8A2B-4E19-AFE8-EF9CF32E01FC}"/>
              </a:ext>
            </a:extLst>
          </p:cNvPr>
          <p:cNvSpPr txBox="1"/>
          <p:nvPr/>
        </p:nvSpPr>
        <p:spPr>
          <a:xfrm>
            <a:off x="1369716" y="5453025"/>
            <a:ext cx="19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--Explaining code--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42645CF-179E-4F29-B48B-4FC8AAA983EB}"/>
              </a:ext>
            </a:extLst>
          </p:cNvPr>
          <p:cNvSpPr/>
          <p:nvPr/>
        </p:nvSpPr>
        <p:spPr>
          <a:xfrm>
            <a:off x="10174345" y="2491068"/>
            <a:ext cx="461818" cy="147479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08C5F-BF85-4608-91A0-F830639F46D6}"/>
              </a:ext>
            </a:extLst>
          </p:cNvPr>
          <p:cNvSpPr txBox="1"/>
          <p:nvPr/>
        </p:nvSpPr>
        <p:spPr>
          <a:xfrm>
            <a:off x="10815745" y="2905299"/>
            <a:ext cx="20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connect display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38496-B68E-4780-8725-15C6333C496F}"/>
              </a:ext>
            </a:extLst>
          </p:cNvPr>
          <p:cNvSpPr txBox="1"/>
          <p:nvPr/>
        </p:nvSpPr>
        <p:spPr>
          <a:xfrm>
            <a:off x="726477" y="2000780"/>
            <a:ext cx="390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the limited pins (have to share with keypad)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D0304-921B-4827-B526-B99531EA70BE}"/>
              </a:ext>
            </a:extLst>
          </p:cNvPr>
          <p:cNvSpPr txBox="1"/>
          <p:nvPr/>
        </p:nvSpPr>
        <p:spPr>
          <a:xfrm>
            <a:off x="726477" y="3366964"/>
            <a:ext cx="390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Reacting to user inputs and updating the display in real time</a:t>
            </a:r>
          </a:p>
        </p:txBody>
      </p:sp>
    </p:spTree>
    <p:extLst>
      <p:ext uri="{BB962C8B-B14F-4D97-AF65-F5344CB8AC3E}">
        <p14:creationId xmlns:p14="http://schemas.microsoft.com/office/powerpoint/2010/main" val="31024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FE34F0512CD40BC5915D0A89C4B4C" ma:contentTypeVersion="4" ma:contentTypeDescription="Create a new document." ma:contentTypeScope="" ma:versionID="24bd849974cc479fc62b5988dbe1da5d">
  <xsd:schema xmlns:xsd="http://www.w3.org/2001/XMLSchema" xmlns:xs="http://www.w3.org/2001/XMLSchema" xmlns:p="http://schemas.microsoft.com/office/2006/metadata/properties" xmlns:ns3="7b7ceded-031f-4612-9335-32c001c9a66f" targetNamespace="http://schemas.microsoft.com/office/2006/metadata/properties" ma:root="true" ma:fieldsID="329d52fc912f59b16e72eef9ba8da477" ns3:_="">
    <xsd:import namespace="7b7ceded-031f-4612-9335-32c001c9a6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ceded-031f-4612-9335-32c001c9a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6FA570-1DDA-4775-88C2-41C26C9CF8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7b7ceded-031f-4612-9335-32c001c9a66f"/>
  </ds:schemaRefs>
</ds:datastoreItem>
</file>

<file path=customXml/itemProps2.xml><?xml version="1.0" encoding="utf-8"?>
<ds:datastoreItem xmlns:ds="http://schemas.openxmlformats.org/officeDocument/2006/customXml" ds:itemID="{C019FC7F-99C6-4707-A821-559D86B60A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21272-0285-40D2-9B94-E21CA6701F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ceded-031f-4612-9335-32c001c9a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859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Helvetica</vt:lpstr>
      <vt:lpstr>Office Theme</vt:lpstr>
      <vt:lpstr>RGB COLOR SENSOR PROJECT Team Sagittarius </vt:lpstr>
      <vt:lpstr>Project targets</vt:lpstr>
      <vt:lpstr>Division of Main Tasks</vt:lpstr>
      <vt:lpstr>Basic idea of sensor</vt:lpstr>
      <vt:lpstr>Calibration</vt:lpstr>
      <vt:lpstr>Calibration process explained</vt:lpstr>
      <vt:lpstr>PowerPoint Presentation</vt:lpstr>
      <vt:lpstr>User inputs - Keypad</vt:lpstr>
      <vt:lpstr>Display, Menu and user interface</vt:lpstr>
      <vt:lpstr>PowerPoint Presentation</vt:lpstr>
      <vt:lpstr>PowerPoint Presentation</vt:lpstr>
      <vt:lpstr>PowerPoint Presentation</vt:lpstr>
      <vt:lpstr>Getting the maximum switching speed</vt:lpstr>
      <vt:lpstr>PowerPoint Presentation</vt:lpstr>
      <vt:lpstr>Bluetooth and User Interface for PC</vt:lpstr>
      <vt:lpstr>PCB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COLOR SENSOR PROJECT Team Sagittarius</dc:title>
  <dc:creator>Pasindu Prabhashwara</dc:creator>
  <cp:lastModifiedBy>Pasindu Prabhashwara</cp:lastModifiedBy>
  <cp:revision>3</cp:revision>
  <dcterms:created xsi:type="dcterms:W3CDTF">2021-08-09T07:34:38Z</dcterms:created>
  <dcterms:modified xsi:type="dcterms:W3CDTF">2021-08-09T17:21:11Z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0x0101009A0FE34F0512CD40BC5915D0A89C4B4C</vt:lpwstr>
  </property>
</Properties>
</file>