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indu Prabhashwara" initials="PP" lastIdx="1" clrIdx="0">
    <p:extLst>
      <p:ext uri="{19B8F6BF-5375-455C-9EA6-DF929625EA0E}">
        <p15:presenceInfo xmlns:p15="http://schemas.microsoft.com/office/powerpoint/2012/main" userId="S::kahawalageapp.19@uom.lk::1c99b9ef-f0ed-4a96-b83c-de0040046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ECA5-1104-4B05-8F1F-CD4FEDAB6D0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DA958-8509-46C5-8F0D-C584B7E3A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5C43-CF53-4D1A-BF00-08AE28F1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B5634-C12C-405F-9EAE-2BCF77A6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B2BF-70DD-48A6-BB7D-4105E010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91A1-D9FC-4460-A210-A6C56AEC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76E6-F36B-4748-9DF2-3F4B1ED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C767-A948-4496-A54B-B6A461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7345-B4D2-4A6B-99AE-8D703734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1775-E372-4ADE-9897-5C52017C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878B-4CC3-4F15-8CA3-B3199C04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AEEF-DBF5-40E1-B18E-75D07ED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4F8C8-579E-4D37-BD62-130292B5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4349-8DA6-4CCF-A9E6-5339D78B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1F1C-BC1A-484C-9F82-16573EF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DB2-28CF-49FB-84AC-881EFF99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2E60-8093-4F19-93FC-441E7BB6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3E14-80F5-4013-8F40-2520F6A6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C423-96EA-4A3A-A48D-5FA0E9A1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4407-E0CF-48D1-B979-62CEADE5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C8FD-4F44-4C94-B901-E4FFCE3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38E0-1FAE-4B1A-9BA2-2DAE9C6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E645-17EE-4C51-83AB-12FE4E28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6672-D9F3-4514-89B6-E77CE6D5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6EF-C543-4F3C-BA07-5AAE82C3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48A2-3EFF-4A02-A56B-085A20CF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E1A8-C308-4E0E-9E5C-BF1E2564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642F-6794-4B98-AA3E-DB1715DB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6ED2-6356-479F-AC5E-947D67D1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40D2-A2ED-4AEB-88A3-84DCB0B9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24C3-8EF2-42A8-9B7C-34F2FABC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A165-8256-4A82-B223-999E5EEE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C274-1F22-415E-B40F-5BF1B8F3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E94-ACF9-4C79-BCF3-ABE35EBE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FDA-D9A0-4443-96B9-4D6AD6B8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82859-B59E-4E95-9ED3-510EDFBA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6905-2C03-4D47-AB98-0D8CBB0A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27E27-05B4-4BBC-BB1F-9E54D28F4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A4789-2451-4C74-8A1A-F4D06C5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7A35-9485-4B8E-BF89-2E9602B3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C0BD7-DA47-4C5D-9ECB-FA9651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504E-E6FC-4EBD-9F9B-5B0A0A26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E601F-503B-4E12-90F7-A89C75BC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EC60D-C4B4-498C-AF89-28E7FB9C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256B-9C1A-4F3D-9756-A8177965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47C3-49E5-41EE-BE5B-EA526A6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31BE8-2B00-4089-9297-B202F996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3E22-4F78-4619-8840-1B6658B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173E-A6FF-41A5-9CBA-A838C59D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ED75-DD73-46B1-93EE-536CBFC8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B5AB-2DFF-4E34-9BF1-4CB748C3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C5B1-D40D-471A-B292-6D26BA98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5A26-267B-4411-BAFE-2B6473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BA89-A260-4D31-B01D-DDA05F00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AA77-EFCE-4DD1-8C48-86173DB6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46D41-8ECF-4E77-921B-17566F44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E69D8-75FC-4646-8E7A-B77E39AB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FAA0-F589-469F-AA0F-EA1DF437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52A63-2C8E-4DBE-8748-2BB06ECD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3C416-316D-4A3F-8A64-168AFD9E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29FD8-1551-4D07-B479-477D1527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9B6B-DB8A-49A7-A1F5-385C88B8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2C44-478A-4393-BF55-166D54B8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A736-0673-4DCE-ABF9-C67D5500DA6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2831-312F-4E36-B57A-9F760FE6C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77D8-C687-4B2E-A22B-6612E75B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lbnz0wmog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until week 2</a:t>
            </a:r>
          </a:p>
        </p:txBody>
      </p:sp>
    </p:spTree>
    <p:extLst>
      <p:ext uri="{BB962C8B-B14F-4D97-AF65-F5344CB8AC3E}">
        <p14:creationId xmlns:p14="http://schemas.microsoft.com/office/powerpoint/2010/main" val="1288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B80631-6674-47CE-8262-D571E22F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29608" r="37827" b="13325"/>
          <a:stretch/>
        </p:blipFill>
        <p:spPr>
          <a:xfrm>
            <a:off x="426085" y="1946076"/>
            <a:ext cx="8469381" cy="43872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BC9A6-26A7-48C5-B35C-EA649C509453}"/>
                  </a:ext>
                </a:extLst>
              </p:cNvPr>
              <p:cNvSpPr txBox="1"/>
              <p:nvPr/>
            </p:nvSpPr>
            <p:spPr>
              <a:xfrm>
                <a:off x="559292" y="656711"/>
                <a:ext cx="1096392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By assuming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𝒃𝑿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relationship between </a:t>
                </a:r>
                <a:r>
                  <a:rPr lang="en-US" b="1" dirty="0"/>
                  <a:t>Reading</a:t>
                </a:r>
                <a:r>
                  <a:rPr lang="en-US" dirty="0"/>
                  <a:t> and </a:t>
                </a:r>
                <a:r>
                  <a:rPr lang="en-US" b="1" dirty="0"/>
                  <a:t>Intensity, </a:t>
                </a:r>
                <a:r>
                  <a:rPr lang="en-US" dirty="0"/>
                  <a:t>following equation were derived from a graphical approach using DESMOS.</a:t>
                </a:r>
                <a:r>
                  <a:rPr lang="en-US" b="1" dirty="0"/>
                  <a:t>   </a:t>
                </a:r>
                <a:r>
                  <a:rPr lang="en-US" b="1" dirty="0">
                    <a:hlinkClick r:id="rId3"/>
                  </a:rPr>
                  <a:t>https://www.desmos.com/calculator/lbnz0wmogb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BC9A6-26A7-48C5-B35C-EA649C509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2" y="656711"/>
                <a:ext cx="10963924" cy="669992"/>
              </a:xfrm>
              <a:prstGeom prst="rect">
                <a:avLst/>
              </a:prstGeom>
              <a:blipFill>
                <a:blip r:embed="rId4"/>
                <a:stretch>
                  <a:fillRect l="-501" t="-3636" r="-612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7E266-E527-4E74-923B-974344A5F14C}"/>
              </a:ext>
            </a:extLst>
          </p:cNvPr>
          <p:cNvCxnSpPr>
            <a:cxnSpLocks/>
          </p:cNvCxnSpPr>
          <p:nvPr/>
        </p:nvCxnSpPr>
        <p:spPr>
          <a:xfrm flipH="1">
            <a:off x="7190914" y="1893859"/>
            <a:ext cx="2281560" cy="494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360C2-BE95-4F5C-AB6A-32B24036973E}"/>
              </a:ext>
            </a:extLst>
          </p:cNvPr>
          <p:cNvCxnSpPr>
            <a:cxnSpLocks/>
          </p:cNvCxnSpPr>
          <p:nvPr/>
        </p:nvCxnSpPr>
        <p:spPr>
          <a:xfrm flipH="1">
            <a:off x="7057790" y="1893859"/>
            <a:ext cx="2414684" cy="891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69FC55-2A1B-4EF2-B8A9-B2A967B9AA26}"/>
              </a:ext>
            </a:extLst>
          </p:cNvPr>
          <p:cNvCxnSpPr>
            <a:cxnSpLocks/>
          </p:cNvCxnSpPr>
          <p:nvPr/>
        </p:nvCxnSpPr>
        <p:spPr>
          <a:xfrm flipH="1">
            <a:off x="7057789" y="1893859"/>
            <a:ext cx="2414685" cy="1206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9058AA-7A8C-412B-B967-E64A85A1FF86}"/>
              </a:ext>
            </a:extLst>
          </p:cNvPr>
          <p:cNvCxnSpPr>
            <a:cxnSpLocks/>
          </p:cNvCxnSpPr>
          <p:nvPr/>
        </p:nvCxnSpPr>
        <p:spPr>
          <a:xfrm flipV="1">
            <a:off x="3755254" y="2414626"/>
            <a:ext cx="2175028" cy="82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B3E5D-9DE8-4CA0-A1F4-73EC279129DE}"/>
              </a:ext>
            </a:extLst>
          </p:cNvPr>
          <p:cNvCxnSpPr>
            <a:cxnSpLocks/>
          </p:cNvCxnSpPr>
          <p:nvPr/>
        </p:nvCxnSpPr>
        <p:spPr>
          <a:xfrm>
            <a:off x="3755254" y="2497195"/>
            <a:ext cx="2175028" cy="288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85B09-02C5-4C32-B994-71AF799F33BC}"/>
              </a:ext>
            </a:extLst>
          </p:cNvPr>
          <p:cNvCxnSpPr>
            <a:cxnSpLocks/>
          </p:cNvCxnSpPr>
          <p:nvPr/>
        </p:nvCxnSpPr>
        <p:spPr>
          <a:xfrm>
            <a:off x="3755254" y="2497195"/>
            <a:ext cx="2175028" cy="601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13F6F0-099B-4FB4-9C9B-1E07ABC3649F}"/>
              </a:ext>
            </a:extLst>
          </p:cNvPr>
          <p:cNvSpPr txBox="1"/>
          <p:nvPr/>
        </p:nvSpPr>
        <p:spPr>
          <a:xfrm>
            <a:off x="942468" y="2286421"/>
            <a:ext cx="3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Raw readings for each color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BB512C-2CAE-4F91-B854-16FB72E44DD8}"/>
              </a:ext>
            </a:extLst>
          </p:cNvPr>
          <p:cNvSpPr txBox="1"/>
          <p:nvPr/>
        </p:nvSpPr>
        <p:spPr>
          <a:xfrm>
            <a:off x="9472474" y="1570693"/>
            <a:ext cx="253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Corresponding average for each color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9704F6-4EFE-4C94-ADAF-9B3D5B971E46}"/>
              </a:ext>
            </a:extLst>
          </p:cNvPr>
          <p:cNvSpPr txBox="1"/>
          <p:nvPr/>
        </p:nvSpPr>
        <p:spPr>
          <a:xfrm>
            <a:off x="713826" y="4968452"/>
            <a:ext cx="378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the case of white light,</a:t>
            </a:r>
          </a:p>
          <a:p>
            <a:r>
              <a:rPr lang="en-US" b="1" dirty="0">
                <a:solidFill>
                  <a:srgbClr val="FF0000"/>
                </a:solidFill>
              </a:rPr>
              <a:t>These values are equal and depend only on the light intensity.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5FB717-9615-4F23-83E8-00790898BAD1}"/>
              </a:ext>
            </a:extLst>
          </p:cNvPr>
          <p:cNvCxnSpPr>
            <a:cxnSpLocks/>
          </p:cNvCxnSpPr>
          <p:nvPr/>
        </p:nvCxnSpPr>
        <p:spPr>
          <a:xfrm flipV="1">
            <a:off x="4298271" y="4199833"/>
            <a:ext cx="1797729" cy="1312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B99ABE-C98D-48DA-86A1-641AECACA1C3}"/>
              </a:ext>
            </a:extLst>
          </p:cNvPr>
          <p:cNvCxnSpPr>
            <a:cxnSpLocks/>
          </p:cNvCxnSpPr>
          <p:nvPr/>
        </p:nvCxnSpPr>
        <p:spPr>
          <a:xfrm flipV="1">
            <a:off x="4298271" y="5051394"/>
            <a:ext cx="1797729" cy="460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BDBCE2-EAB0-4F67-8AF6-5DEA16D78778}"/>
              </a:ext>
            </a:extLst>
          </p:cNvPr>
          <p:cNvCxnSpPr>
            <a:cxnSpLocks/>
          </p:cNvCxnSpPr>
          <p:nvPr/>
        </p:nvCxnSpPr>
        <p:spPr>
          <a:xfrm>
            <a:off x="4298271" y="5512190"/>
            <a:ext cx="1797729" cy="462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8C85E76-D7D6-434C-BDE3-7172013F0E3B}"/>
              </a:ext>
            </a:extLst>
          </p:cNvPr>
          <p:cNvSpPr/>
          <p:nvPr/>
        </p:nvSpPr>
        <p:spPr>
          <a:xfrm>
            <a:off x="6764784" y="406556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8B03F6-D413-430C-BFBA-C92DA12DF00A}"/>
              </a:ext>
            </a:extLst>
          </p:cNvPr>
          <p:cNvSpPr/>
          <p:nvPr/>
        </p:nvSpPr>
        <p:spPr>
          <a:xfrm>
            <a:off x="6794397" y="501378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FFAEEF-F7CE-41C2-AB8F-928112A9AF19}"/>
              </a:ext>
            </a:extLst>
          </p:cNvPr>
          <p:cNvSpPr/>
          <p:nvPr/>
        </p:nvSpPr>
        <p:spPr>
          <a:xfrm>
            <a:off x="6794397" y="596200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546-88E8-4C8E-B76A-30C02E67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8"/>
            <a:ext cx="10515600" cy="73770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It worked out fine!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BCC4-71A6-47D3-AF75-B146C9E5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4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Without this calibration, green line always deviated from the expectations. </a:t>
            </a:r>
          </a:p>
          <a:p>
            <a:pPr marL="0" indent="0">
              <a:buNone/>
            </a:pPr>
            <a:r>
              <a:rPr lang="en-US" sz="2000" dirty="0"/>
              <a:t>     But now that is also settled.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0B06028-55C7-4A08-B476-08E423A7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/>
        </p:blipFill>
        <p:spPr>
          <a:xfrm>
            <a:off x="3145182" y="1952638"/>
            <a:ext cx="6256360" cy="4686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62D56-A5B9-4AF3-96CF-66D0BA9C79E6}"/>
              </a:ext>
            </a:extLst>
          </p:cNvPr>
          <p:cNvSpPr txBox="1"/>
          <p:nvPr/>
        </p:nvSpPr>
        <p:spPr>
          <a:xfrm>
            <a:off x="494345" y="2433894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C860A-E845-4C0C-851E-9FDD6C365A6A}"/>
              </a:ext>
            </a:extLst>
          </p:cNvPr>
          <p:cNvSpPr txBox="1"/>
          <p:nvPr/>
        </p:nvSpPr>
        <p:spPr>
          <a:xfrm>
            <a:off x="494345" y="4817822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EC3A5-C894-43B0-9ED1-49102CCE03A9}"/>
              </a:ext>
            </a:extLst>
          </p:cNvPr>
          <p:cNvSpPr txBox="1"/>
          <p:nvPr/>
        </p:nvSpPr>
        <p:spPr>
          <a:xfrm>
            <a:off x="10324701" y="4633156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Object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A52F7-A0CB-4C0B-BD0D-CB1EC06F589E}"/>
              </a:ext>
            </a:extLst>
          </p:cNvPr>
          <p:cNvSpPr txBox="1"/>
          <p:nvPr/>
        </p:nvSpPr>
        <p:spPr>
          <a:xfrm>
            <a:off x="9401542" y="906187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Object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C78138-821B-41C6-BF4D-E06D5CF65240}"/>
              </a:ext>
            </a:extLst>
          </p:cNvPr>
          <p:cNvCxnSpPr>
            <a:cxnSpLocks/>
          </p:cNvCxnSpPr>
          <p:nvPr/>
        </p:nvCxnSpPr>
        <p:spPr>
          <a:xfrm flipH="1">
            <a:off x="6226010" y="1104926"/>
            <a:ext cx="3175532" cy="75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9DBAC3-B934-4E50-B085-751EBCBB4600}"/>
              </a:ext>
            </a:extLst>
          </p:cNvPr>
          <p:cNvCxnSpPr>
            <a:cxnSpLocks/>
          </p:cNvCxnSpPr>
          <p:nvPr/>
        </p:nvCxnSpPr>
        <p:spPr>
          <a:xfrm flipH="1" flipV="1">
            <a:off x="8120674" y="4003672"/>
            <a:ext cx="2184657" cy="7085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F16454-CD88-483A-B19F-6F2F48894FB7}"/>
              </a:ext>
            </a:extLst>
          </p:cNvPr>
          <p:cNvCxnSpPr>
            <a:cxnSpLocks/>
          </p:cNvCxnSpPr>
          <p:nvPr/>
        </p:nvCxnSpPr>
        <p:spPr>
          <a:xfrm>
            <a:off x="6226008" y="1783080"/>
            <a:ext cx="0" cy="461772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1F677E-5754-488E-AD65-3FABC46B55B8}"/>
              </a:ext>
            </a:extLst>
          </p:cNvPr>
          <p:cNvCxnSpPr>
            <a:cxnSpLocks/>
          </p:cNvCxnSpPr>
          <p:nvPr/>
        </p:nvCxnSpPr>
        <p:spPr>
          <a:xfrm>
            <a:off x="8033587" y="1758389"/>
            <a:ext cx="0" cy="4642411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2019-2788-4552-8BFF-C09BD26B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This calibration is only for current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4D76-9DE7-4C7F-9825-F6ABD691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3"/>
            <a:ext cx="10515600" cy="4351338"/>
          </a:xfrm>
        </p:spPr>
        <p:txBody>
          <a:bodyPr/>
          <a:lstStyle/>
          <a:p>
            <a:r>
              <a:rPr lang="en-US" sz="2000" dirty="0"/>
              <a:t>After assembling every component to the enclosure, we will have to calibrate the system once again (same as this).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0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5DBD-01ED-4834-BE04-EC4F1EBA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Keypad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E11D-2F20-4098-A8BF-2CA1E3ED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B7C-7959-4A01-8F69-4398E107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display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09B7-5443-4D77-B705-3CF91F97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2B58-F854-40EC-BFC0-7A8871EE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9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Output LED and managing with 1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FED-3C33-4AE3-8985-4E22FA95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94" y="1387887"/>
            <a:ext cx="10515600" cy="4351338"/>
          </a:xfrm>
        </p:spPr>
        <p:txBody>
          <a:bodyPr/>
          <a:lstStyle/>
          <a:p>
            <a:r>
              <a:rPr lang="en-US" sz="2000" dirty="0"/>
              <a:t>Our idea is to use 1 PWM and 2 digital output pins.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F70108-D51E-40C0-838C-98DD4A62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48125"/>
              </p:ext>
            </p:extLst>
          </p:nvPr>
        </p:nvGraphicFramePr>
        <p:xfrm>
          <a:off x="2070963" y="1937723"/>
          <a:ext cx="8128000" cy="1473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985">
                  <a:extLst>
                    <a:ext uri="{9D8B030D-6E8A-4147-A177-3AD203B41FA5}">
                      <a16:colId xmlns:a16="http://schemas.microsoft.com/office/drawing/2014/main" val="2352075291"/>
                    </a:ext>
                  </a:extLst>
                </a:gridCol>
                <a:gridCol w="5224015">
                  <a:extLst>
                    <a:ext uri="{9D8B030D-6E8A-4147-A177-3AD203B41FA5}">
                      <a16:colId xmlns:a16="http://schemas.microsoft.com/office/drawing/2014/main" val="3243534496"/>
                    </a:ext>
                  </a:extLst>
                </a:gridCol>
              </a:tblGrid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69406"/>
                  </a:ext>
                </a:extLst>
              </a:tr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 PWM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Setting the corresponding intensity of each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353590"/>
                  </a:ext>
                </a:extLst>
              </a:tr>
              <a:tr h="491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Digital Output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Switching to the right color at the right moment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7583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7AA08A7-855C-46C6-A0CC-8FFB871E905A}"/>
              </a:ext>
            </a:extLst>
          </p:cNvPr>
          <p:cNvSpPr/>
          <p:nvPr/>
        </p:nvSpPr>
        <p:spPr>
          <a:xfrm>
            <a:off x="1936812" y="4134567"/>
            <a:ext cx="2095130" cy="122511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ATMega 328p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A68A0-854B-4475-9EB2-F17B497F89F1}"/>
              </a:ext>
            </a:extLst>
          </p:cNvPr>
          <p:cNvSpPr/>
          <p:nvPr/>
        </p:nvSpPr>
        <p:spPr>
          <a:xfrm>
            <a:off x="5745332" y="4038808"/>
            <a:ext cx="1890944" cy="141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Demux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041A73-C041-4650-8986-986256423204}"/>
              </a:ext>
            </a:extLst>
          </p:cNvPr>
          <p:cNvSpPr/>
          <p:nvPr/>
        </p:nvSpPr>
        <p:spPr>
          <a:xfrm>
            <a:off x="9442882" y="4283061"/>
            <a:ext cx="1083076" cy="1020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</a:t>
            </a:r>
          </a:p>
          <a:p>
            <a:pPr algn="ctr"/>
            <a:r>
              <a:rPr lang="en-US" dirty="0"/>
              <a:t>LED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462DC9-1725-48C5-92E7-E48038FE4585}"/>
              </a:ext>
            </a:extLst>
          </p:cNvPr>
          <p:cNvCxnSpPr/>
          <p:nvPr/>
        </p:nvCxnSpPr>
        <p:spPr>
          <a:xfrm>
            <a:off x="4031942" y="4374265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753C1B-01EF-484B-A699-F7F575D47771}"/>
              </a:ext>
            </a:extLst>
          </p:cNvPr>
          <p:cNvCxnSpPr/>
          <p:nvPr/>
        </p:nvCxnSpPr>
        <p:spPr>
          <a:xfrm>
            <a:off x="4031942" y="4899527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B112D-204C-44A6-9510-7DEEEC030A45}"/>
              </a:ext>
            </a:extLst>
          </p:cNvPr>
          <p:cNvCxnSpPr/>
          <p:nvPr/>
        </p:nvCxnSpPr>
        <p:spPr>
          <a:xfrm>
            <a:off x="4031942" y="5131826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DF60BE-E871-44D8-8F4D-E48CD81641A6}"/>
              </a:ext>
            </a:extLst>
          </p:cNvPr>
          <p:cNvCxnSpPr/>
          <p:nvPr/>
        </p:nvCxnSpPr>
        <p:spPr>
          <a:xfrm>
            <a:off x="7649224" y="4568626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85F3E7-4536-4C5E-BED9-112721174C97}"/>
              </a:ext>
            </a:extLst>
          </p:cNvPr>
          <p:cNvCxnSpPr/>
          <p:nvPr/>
        </p:nvCxnSpPr>
        <p:spPr>
          <a:xfrm>
            <a:off x="7649223" y="4800925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9F8204-126F-45F0-A6CC-FBEC8FCFA8FA}"/>
              </a:ext>
            </a:extLst>
          </p:cNvPr>
          <p:cNvCxnSpPr/>
          <p:nvPr/>
        </p:nvCxnSpPr>
        <p:spPr>
          <a:xfrm>
            <a:off x="7649223" y="5040622"/>
            <a:ext cx="176221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85A929-6973-4668-8A62-AAE0B6AB3931}"/>
              </a:ext>
            </a:extLst>
          </p:cNvPr>
          <p:cNvSpPr txBox="1"/>
          <p:nvPr/>
        </p:nvSpPr>
        <p:spPr>
          <a:xfrm>
            <a:off x="4387079" y="409527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CA3BF-0BE2-4FEE-8A84-2FD2CD3454AC}"/>
              </a:ext>
            </a:extLst>
          </p:cNvPr>
          <p:cNvSpPr txBox="1"/>
          <p:nvPr/>
        </p:nvSpPr>
        <p:spPr>
          <a:xfrm>
            <a:off x="4138599" y="4831937"/>
            <a:ext cx="1406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outputs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05A1E-B703-4F24-8696-35C9989B932A}"/>
              </a:ext>
            </a:extLst>
          </p:cNvPr>
          <p:cNvSpPr txBox="1"/>
          <p:nvPr/>
        </p:nvSpPr>
        <p:spPr>
          <a:xfrm>
            <a:off x="6260237" y="5555774"/>
            <a:ext cx="1105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Red</a:t>
            </a:r>
          </a:p>
          <a:p>
            <a:r>
              <a:rPr lang="en-US" sz="1400" dirty="0"/>
              <a:t>01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Green</a:t>
            </a:r>
          </a:p>
          <a:p>
            <a:r>
              <a:rPr lang="en-US" sz="1400" dirty="0"/>
              <a:t>10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Blue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1599CB-3B84-4FAB-BFF8-002574E7BE7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0525958" y="4793527"/>
            <a:ext cx="53561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A5A11C-2FF7-4A7F-B211-F09D39DFABF2}"/>
              </a:ext>
            </a:extLst>
          </p:cNvPr>
          <p:cNvCxnSpPr>
            <a:cxnSpLocks/>
          </p:cNvCxnSpPr>
          <p:nvPr/>
        </p:nvCxnSpPr>
        <p:spPr>
          <a:xfrm>
            <a:off x="11050851" y="4780743"/>
            <a:ext cx="0" cy="44794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35815F-8E77-4184-9361-8FF544974138}"/>
              </a:ext>
            </a:extLst>
          </p:cNvPr>
          <p:cNvSpPr txBox="1"/>
          <p:nvPr/>
        </p:nvSpPr>
        <p:spPr>
          <a:xfrm>
            <a:off x="8353415" y="4539107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EDDC61-D76B-49CC-A533-245565C7C62A}"/>
              </a:ext>
            </a:extLst>
          </p:cNvPr>
          <p:cNvSpPr txBox="1"/>
          <p:nvPr/>
        </p:nvSpPr>
        <p:spPr>
          <a:xfrm>
            <a:off x="8335736" y="50266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D80B6E-58A9-41B4-8976-ECACDCBA02A6}"/>
              </a:ext>
            </a:extLst>
          </p:cNvPr>
          <p:cNvSpPr txBox="1"/>
          <p:nvPr/>
        </p:nvSpPr>
        <p:spPr>
          <a:xfrm>
            <a:off x="8353415" y="421668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0A5415-4D91-42BF-A5C1-983445709447}"/>
              </a:ext>
            </a:extLst>
          </p:cNvPr>
          <p:cNvSpPr txBox="1"/>
          <p:nvPr/>
        </p:nvSpPr>
        <p:spPr>
          <a:xfrm>
            <a:off x="11093396" y="500121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GND</a:t>
            </a: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E044ABA1-8BAE-4116-B8C7-897B43EC7B48}"/>
              </a:ext>
            </a:extLst>
          </p:cNvPr>
          <p:cNvSpPr/>
          <p:nvPr/>
        </p:nvSpPr>
        <p:spPr>
          <a:xfrm rot="10516256">
            <a:off x="7350672" y="5699610"/>
            <a:ext cx="200815" cy="4849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0560F1B6-D142-47EF-9D7E-31B3925BA4D6}"/>
              </a:ext>
            </a:extLst>
          </p:cNvPr>
          <p:cNvSpPr/>
          <p:nvPr/>
        </p:nvSpPr>
        <p:spPr>
          <a:xfrm rot="21396345">
            <a:off x="5942682" y="5721617"/>
            <a:ext cx="217902" cy="4813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17" grpId="0"/>
      <p:bldP spid="18" grpId="0"/>
      <p:bldP spid="26" grpId="0"/>
      <p:bldP spid="28" grpId="0"/>
      <p:bldP spid="29" grpId="0"/>
      <p:bldP spid="30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B6E4-1B10-4285-8BB1-27A2C48A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5318" cy="591120"/>
          </a:xfrm>
        </p:spPr>
        <p:txBody>
          <a:bodyPr>
            <a:normAutofit/>
          </a:bodyPr>
          <a:lstStyle/>
          <a:p>
            <a:r>
              <a:rPr lang="en-US" sz="3200" dirty="0"/>
              <a:t>1. Getting the maximum switching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1694-79BC-4294-9629-6BFFF6BB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656"/>
            <a:ext cx="10702771" cy="5760344"/>
          </a:xfrm>
        </p:spPr>
        <p:txBody>
          <a:bodyPr/>
          <a:lstStyle/>
          <a:p>
            <a:r>
              <a:rPr lang="en-US" sz="2000" dirty="0"/>
              <a:t>With the 16MHz oscillator maximum counter with 256 states have the frequency 31.125kHz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 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7A972-12AF-40BF-85E9-5CF1E431E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0" t="50000" r="26210" b="24310"/>
          <a:stretch/>
        </p:blipFill>
        <p:spPr>
          <a:xfrm>
            <a:off x="739806" y="4287861"/>
            <a:ext cx="8460420" cy="2472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8C790-B564-45BB-A496-31904BF63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9" t="31074" r="26602" b="37734"/>
          <a:stretch/>
        </p:blipFill>
        <p:spPr>
          <a:xfrm>
            <a:off x="739807" y="1365069"/>
            <a:ext cx="8290637" cy="2855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EDA14F-B343-4CF4-8D33-F15CBAD6BCDF}"/>
              </a:ext>
            </a:extLst>
          </p:cNvPr>
          <p:cNvSpPr/>
          <p:nvPr/>
        </p:nvSpPr>
        <p:spPr>
          <a:xfrm>
            <a:off x="1068282" y="5120629"/>
            <a:ext cx="7874493" cy="257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7F206-2EF8-46E4-9B98-3C106E224F6F}"/>
              </a:ext>
            </a:extLst>
          </p:cNvPr>
          <p:cNvSpPr/>
          <p:nvPr/>
        </p:nvSpPr>
        <p:spPr>
          <a:xfrm>
            <a:off x="1032770" y="2754008"/>
            <a:ext cx="7874493" cy="257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43F20D-27FF-40C5-8C70-577931835BE5}"/>
              </a:ext>
            </a:extLst>
          </p:cNvPr>
          <p:cNvSpPr/>
          <p:nvPr/>
        </p:nvSpPr>
        <p:spPr>
          <a:xfrm>
            <a:off x="5910435" y="2678548"/>
            <a:ext cx="559293" cy="408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C83029-26F6-453A-B14C-5F45D3FBB87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551601" y="1949217"/>
            <a:ext cx="2995596" cy="662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45626A-03EC-4BCD-8F2C-D6DFE1DCEFFF}"/>
              </a:ext>
            </a:extLst>
          </p:cNvPr>
          <p:cNvSpPr txBox="1"/>
          <p:nvPr/>
        </p:nvSpPr>
        <p:spPr>
          <a:xfrm>
            <a:off x="9547197" y="1626051"/>
            <a:ext cx="1125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8-bit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256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states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138E1C-3371-4536-8931-2E85A89D1EA9}"/>
              </a:ext>
            </a:extLst>
          </p:cNvPr>
          <p:cNvSpPr/>
          <p:nvPr/>
        </p:nvSpPr>
        <p:spPr>
          <a:xfrm>
            <a:off x="4116036" y="2676039"/>
            <a:ext cx="1538178" cy="4083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0D871-A17C-4B71-B4BB-9D2FC858D80B}"/>
                  </a:ext>
                </a:extLst>
              </p:cNvPr>
              <p:cNvSpPr txBox="1"/>
              <p:nvPr/>
            </p:nvSpPr>
            <p:spPr>
              <a:xfrm>
                <a:off x="9620967" y="3887142"/>
                <a:ext cx="2338845" cy="890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𝟐𝟓𝟔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  =  31.25kHz</a:t>
                </a:r>
              </a:p>
              <a:p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70D871-A17C-4B71-B4BB-9D2FC858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967" y="3887142"/>
                <a:ext cx="2338845" cy="890757"/>
              </a:xfrm>
              <a:prstGeom prst="rect">
                <a:avLst/>
              </a:prstGeom>
              <a:blipFill>
                <a:blip r:embed="rId4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4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/>
      <p:bldP spid="17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5CEB-E793-4873-8DFE-00348118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31"/>
            <a:ext cx="10515600" cy="1219415"/>
          </a:xfrm>
        </p:spPr>
        <p:txBody>
          <a:bodyPr/>
          <a:lstStyle/>
          <a:p>
            <a:pPr marL="0" indent="0" algn="ctr">
              <a:buNone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BDD18-D010-4068-AF5F-644919A6FA67}"/>
              </a:ext>
            </a:extLst>
          </p:cNvPr>
          <p:cNvSpPr txBox="1"/>
          <p:nvPr/>
        </p:nvSpPr>
        <p:spPr>
          <a:xfrm>
            <a:off x="1572768" y="2039112"/>
            <a:ext cx="374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22A027-7E22-4942-9A70-093FC49A3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4" t="19965" r="4906" b="24547"/>
          <a:stretch/>
        </p:blipFill>
        <p:spPr>
          <a:xfrm>
            <a:off x="1088736" y="1277008"/>
            <a:ext cx="10014527" cy="3805382"/>
          </a:xfrm>
          <a:prstGeom prst="rect">
            <a:avLst/>
          </a:prstGeom>
        </p:spPr>
      </p:pic>
      <p:sp>
        <p:nvSpPr>
          <p:cNvPr id="10" name="Left Bracket 9">
            <a:extLst>
              <a:ext uri="{FF2B5EF4-FFF2-40B4-BE49-F238E27FC236}">
                <a16:creationId xmlns:a16="http://schemas.microsoft.com/office/drawing/2014/main" id="{F647BE04-6F80-4FB5-A0FA-E056E3084033}"/>
              </a:ext>
            </a:extLst>
          </p:cNvPr>
          <p:cNvSpPr/>
          <p:nvPr/>
        </p:nvSpPr>
        <p:spPr>
          <a:xfrm rot="16200000">
            <a:off x="7066640" y="3900674"/>
            <a:ext cx="88777" cy="763480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70005-570E-4DE7-9420-2FA54CBA171D}"/>
              </a:ext>
            </a:extLst>
          </p:cNvPr>
          <p:cNvSpPr txBox="1"/>
          <p:nvPr/>
        </p:nvSpPr>
        <p:spPr>
          <a:xfrm>
            <a:off x="6747052" y="428241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~32us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FB0C7-E304-4BBC-AC4D-5DBD4A337C84}"/>
              </a:ext>
            </a:extLst>
          </p:cNvPr>
          <p:cNvSpPr txBox="1"/>
          <p:nvPr/>
        </p:nvSpPr>
        <p:spPr>
          <a:xfrm>
            <a:off x="1189608" y="431831"/>
            <a:ext cx="401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  it was working correctly in Proteus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72269-C0B6-40EB-86C7-36791218B37E}"/>
              </a:ext>
            </a:extLst>
          </p:cNvPr>
          <p:cNvSpPr txBox="1"/>
          <p:nvPr/>
        </p:nvSpPr>
        <p:spPr>
          <a:xfrm>
            <a:off x="3921214" y="5741934"/>
            <a:ext cx="28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128 (50% duty cycle)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F62D86-ED88-4C63-BA88-9A6B9A65F179}"/>
              </a:ext>
            </a:extLst>
          </p:cNvPr>
          <p:cNvCxnSpPr/>
          <p:nvPr/>
        </p:nvCxnSpPr>
        <p:spPr>
          <a:xfrm flipV="1">
            <a:off x="5183324" y="4466274"/>
            <a:ext cx="1463090" cy="1232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3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C7E1-1895-4AB6-B147-238AB953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basic ideas for the sensing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585-B61C-4228-B451-CB213130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one LDR &amp; RGB LED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(Later found out as not the best method)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8906C-5649-4F3C-BF25-5A8746B3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5" t="32458" r="18472" b="29966"/>
          <a:stretch/>
        </p:blipFill>
        <p:spPr>
          <a:xfrm rot="164194">
            <a:off x="8799940" y="2140527"/>
            <a:ext cx="2687782" cy="2576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DF79A-0BC2-4B49-A3CF-1C996439F964}"/>
              </a:ext>
            </a:extLst>
          </p:cNvPr>
          <p:cNvCxnSpPr/>
          <p:nvPr/>
        </p:nvCxnSpPr>
        <p:spPr>
          <a:xfrm>
            <a:off x="8269699" y="2935505"/>
            <a:ext cx="1677880" cy="4934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36637-7194-4F6F-BF48-5D407EB76D29}"/>
              </a:ext>
            </a:extLst>
          </p:cNvPr>
          <p:cNvCxnSpPr/>
          <p:nvPr/>
        </p:nvCxnSpPr>
        <p:spPr>
          <a:xfrm flipV="1">
            <a:off x="7745916" y="4071847"/>
            <a:ext cx="2032987" cy="213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2E2FB7-5371-4640-AE39-5A0286F94809}"/>
              </a:ext>
            </a:extLst>
          </p:cNvPr>
          <p:cNvSpPr txBox="1"/>
          <p:nvPr/>
        </p:nvSpPr>
        <p:spPr>
          <a:xfrm>
            <a:off x="7267002" y="2750838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RBG 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3BF6F-CE39-4612-9F38-0E0AC1C1D9A8}"/>
              </a:ext>
            </a:extLst>
          </p:cNvPr>
          <p:cNvSpPr txBox="1"/>
          <p:nvPr/>
        </p:nvSpPr>
        <p:spPr>
          <a:xfrm>
            <a:off x="6690063" y="4169501"/>
            <a:ext cx="157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LDR </a:t>
            </a:r>
          </a:p>
          <a:p>
            <a:r>
              <a:rPr lang="en-US" sz="1200" b="1" dirty="0"/>
              <a:t>(covered to avoid background noise)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39B90-F6B2-4D5B-8E92-208553E82746}"/>
              </a:ext>
            </a:extLst>
          </p:cNvPr>
          <p:cNvSpPr txBox="1"/>
          <p:nvPr/>
        </p:nvSpPr>
        <p:spPr>
          <a:xfrm>
            <a:off x="1100831" y="3160450"/>
            <a:ext cx="5326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was that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object of a given color X, reflects most of the X color light while absorbing most of the other colors.</a:t>
            </a:r>
          </a:p>
          <a:p>
            <a:endParaRPr lang="en-US" dirty="0"/>
          </a:p>
          <a:p>
            <a:r>
              <a:rPr lang="en-US" dirty="0"/>
              <a:t>Therefore,  if we can detect the amount of reflection for each Red, Green and Blue light we can roughly estimate the color-composition of the given object.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76979-394C-46D2-B36C-42DB33535387}"/>
              </a:ext>
            </a:extLst>
          </p:cNvPr>
          <p:cNvSpPr txBox="1"/>
          <p:nvPr/>
        </p:nvSpPr>
        <p:spPr>
          <a:xfrm>
            <a:off x="1100831" y="5619565"/>
            <a:ext cx="1025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practically, even with proper calibration </a:t>
            </a:r>
            <a:r>
              <a:rPr lang="en-US" b="1" dirty="0"/>
              <a:t>we were not able to detect some reddish-colors (pink, orange) in an appreciable manner</a:t>
            </a:r>
            <a:r>
              <a:rPr lang="en-US" dirty="0"/>
              <a:t>. So, we  sticked to our next idea.</a:t>
            </a:r>
          </a:p>
        </p:txBody>
      </p:sp>
    </p:spTree>
    <p:extLst>
      <p:ext uri="{BB962C8B-B14F-4D97-AF65-F5344CB8AC3E}">
        <p14:creationId xmlns:p14="http://schemas.microsoft.com/office/powerpoint/2010/main" val="349470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492E-4861-4207-A8AC-A9C4A81B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6"/>
            <a:ext cx="10515600" cy="5759713"/>
          </a:xfrm>
        </p:spPr>
        <p:txBody>
          <a:bodyPr/>
          <a:lstStyle/>
          <a:p>
            <a:r>
              <a:rPr lang="en-US" dirty="0"/>
              <a:t>Using  one white LED and 3 LDRs with RBG filters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(Selected to implement, because results were accurate enough!)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893E-7C0C-4DB1-9802-5277BD7C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4" r="24859" b="40337"/>
          <a:stretch/>
        </p:blipFill>
        <p:spPr>
          <a:xfrm>
            <a:off x="8455169" y="2557093"/>
            <a:ext cx="2898631" cy="29934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F887E-8195-4AAE-8466-3CE283A24BBA}"/>
              </a:ext>
            </a:extLst>
          </p:cNvPr>
          <p:cNvCxnSpPr>
            <a:cxnSpLocks/>
          </p:cNvCxnSpPr>
          <p:nvPr/>
        </p:nvCxnSpPr>
        <p:spPr>
          <a:xfrm flipV="1">
            <a:off x="7776839" y="4248189"/>
            <a:ext cx="1053125" cy="5657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EFFCB-A5A5-41EF-B459-7E01D41EEC22}"/>
              </a:ext>
            </a:extLst>
          </p:cNvPr>
          <p:cNvCxnSpPr>
            <a:cxnSpLocks/>
          </p:cNvCxnSpPr>
          <p:nvPr/>
        </p:nvCxnSpPr>
        <p:spPr>
          <a:xfrm flipV="1">
            <a:off x="8829964" y="5005571"/>
            <a:ext cx="500467" cy="1164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29B5C-CB79-4FAD-B677-B44A7DAEFFFC}"/>
              </a:ext>
            </a:extLst>
          </p:cNvPr>
          <p:cNvCxnSpPr>
            <a:cxnSpLocks/>
          </p:cNvCxnSpPr>
          <p:nvPr/>
        </p:nvCxnSpPr>
        <p:spPr>
          <a:xfrm flipV="1">
            <a:off x="9923133" y="4527585"/>
            <a:ext cx="0" cy="1550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08F62-9B08-4A27-8976-B6C4ED1FEF99}"/>
              </a:ext>
            </a:extLst>
          </p:cNvPr>
          <p:cNvCxnSpPr>
            <a:cxnSpLocks/>
          </p:cNvCxnSpPr>
          <p:nvPr/>
        </p:nvCxnSpPr>
        <p:spPr>
          <a:xfrm flipH="1" flipV="1">
            <a:off x="10399963" y="4053804"/>
            <a:ext cx="707255" cy="1810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5E5876-6050-4FD2-AE30-4ECD31C6054B}"/>
              </a:ext>
            </a:extLst>
          </p:cNvPr>
          <p:cNvSpPr txBox="1"/>
          <p:nvPr/>
        </p:nvSpPr>
        <p:spPr>
          <a:xfrm>
            <a:off x="6633569" y="4749553"/>
            <a:ext cx="12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White LED</a:t>
            </a:r>
          </a:p>
          <a:p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B28AA-624D-43E2-83B6-3DDF48B27AB4}"/>
              </a:ext>
            </a:extLst>
          </p:cNvPr>
          <p:cNvSpPr txBox="1"/>
          <p:nvPr/>
        </p:nvSpPr>
        <p:spPr>
          <a:xfrm>
            <a:off x="7651131" y="6248420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Green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E090-C248-4EA0-9BB9-5C784250C85C}"/>
              </a:ext>
            </a:extLst>
          </p:cNvPr>
          <p:cNvSpPr txBox="1"/>
          <p:nvPr/>
        </p:nvSpPr>
        <p:spPr>
          <a:xfrm>
            <a:off x="8926939" y="6159304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</a:t>
            </a:r>
          </a:p>
          <a:p>
            <a:pPr algn="ctr"/>
            <a:r>
              <a:rPr lang="en-US" sz="1400" b="1" dirty="0"/>
              <a:t>Blue 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FC73-FDA9-4060-A916-C11AE868B7F4}"/>
              </a:ext>
            </a:extLst>
          </p:cNvPr>
          <p:cNvSpPr txBox="1"/>
          <p:nvPr/>
        </p:nvSpPr>
        <p:spPr>
          <a:xfrm>
            <a:off x="10185205" y="5950062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Red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429B-7171-4B58-BD49-815CD4858FEA}"/>
              </a:ext>
            </a:extLst>
          </p:cNvPr>
          <p:cNvSpPr txBox="1"/>
          <p:nvPr/>
        </p:nvSpPr>
        <p:spPr>
          <a:xfrm>
            <a:off x="987348" y="3204556"/>
            <a:ext cx="67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color filter lets pass only one main color (R,G or B).Therefore, using each LDRs resistance values at a given time we can measure </a:t>
            </a:r>
          </a:p>
          <a:p>
            <a:r>
              <a:rPr lang="en-US" dirty="0"/>
              <a:t>the amount of each color reflected from the object.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E43F8-65A5-4BF6-BB3E-2F9CA7513E45}"/>
              </a:ext>
            </a:extLst>
          </p:cNvPr>
          <p:cNvSpPr txBox="1"/>
          <p:nvPr/>
        </p:nvSpPr>
        <p:spPr>
          <a:xfrm>
            <a:off x="961491" y="4459861"/>
            <a:ext cx="554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experimenting with several calibration procedures,  we could detect both primary colors and secondary colors accurately.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71491F-4DFE-4B62-A43E-4D73E19E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Two basic ideas for the sensing part (contd.)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6B9-8F88-49ED-B564-DE50B40D1FB8}"/>
              </a:ext>
            </a:extLst>
          </p:cNvPr>
          <p:cNvSpPr txBox="1"/>
          <p:nvPr/>
        </p:nvSpPr>
        <p:spPr>
          <a:xfrm>
            <a:off x="987348" y="5717219"/>
            <a:ext cx="69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visualizing the almost equal color of the object (on the screen), we verified that the sensor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24676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601A-F3B6-4CA0-A3C9-67E69CF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 came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0A9-77BD-4C84-BF67-9F70D4BC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                       Here we are focused on the problems we experienced in the selected prototype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/>
              <a:t>Filters used for each LDR was not doing the filtering process equally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(The amount of passing of light per each color in each  filter was different due to selecting various materials</a:t>
            </a:r>
          </a:p>
          <a:p>
            <a:pPr marL="0" indent="0">
              <a:buNone/>
            </a:pPr>
            <a:r>
              <a:rPr lang="en-US" sz="7200" dirty="0"/>
              <a:t>      and thicknesses of filters.)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We are experimenting for a proper filter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material and accurate calibration technique.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CF904-EC9A-4B53-A82E-C872565E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39" y="3692642"/>
            <a:ext cx="5635690" cy="28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3AFB-B0A9-4C5C-BFCD-3792A257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502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Limited number of available  pins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keypad, we had to use  7 pins leaving us only one pin for other tasks</a:t>
            </a:r>
          </a:p>
          <a:p>
            <a:pPr marL="457200" lvl="1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Using resistors and implementing another circuit we were able to connect keypad with only one         	 analog pin</a:t>
            </a:r>
          </a:p>
          <a:p>
            <a:pPr marL="457200" lvl="1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display , we wanted 7 more pins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        Using I2C or SPI protocols to minimize the pins required.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49C377-9F0B-45B1-802B-BBD419CE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23851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3D98D-9845-4453-A6E0-A7CC26DF9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163" y="2416629"/>
            <a:ext cx="7210466" cy="4559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FE3DC-907B-4F93-BEAC-5087A42234D1}"/>
              </a:ext>
            </a:extLst>
          </p:cNvPr>
          <p:cNvSpPr txBox="1"/>
          <p:nvPr/>
        </p:nvSpPr>
        <p:spPr>
          <a:xfrm>
            <a:off x="744894" y="326572"/>
            <a:ext cx="1103033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Using only one PWM pin to control the OUTPUT LED was a requirement.</a:t>
            </a:r>
          </a:p>
          <a:p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CD4017 to switch between RGBs at 1kHz frequency. And we changed the   PWM    	synchronously.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separate circuit for generate PWM.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11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2793-333F-4F2F-8EF5-798D2825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976"/>
            <a:ext cx="10515600" cy="3806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The distance from the sensor to the object affect the RGB values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  have two possible solutions.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Making the enclosure to have a fixed distance between sensor and object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Using proximity sensor and program it to measure the distance and re-scale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the RBG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83D6B4-ECA6-4838-A994-4479056F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91542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– Week 04</a:t>
            </a:r>
          </a:p>
        </p:txBody>
      </p:sp>
    </p:spTree>
    <p:extLst>
      <p:ext uri="{BB962C8B-B14F-4D97-AF65-F5344CB8AC3E}">
        <p14:creationId xmlns:p14="http://schemas.microsoft.com/office/powerpoint/2010/main" val="96693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F734-8C00-4C24-96AB-E9F877F4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2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Calibration of the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ADD9-2C4B-4937-9FE4-54B201EA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4" y="1343818"/>
            <a:ext cx="11412985" cy="4351338"/>
          </a:xfrm>
        </p:spPr>
        <p:txBody>
          <a:bodyPr/>
          <a:lstStyle/>
          <a:p>
            <a:r>
              <a:rPr lang="en-US" sz="2000" dirty="0"/>
              <a:t>Calibration was essential because each of the filters did not response to white light equally.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Therefore, non-linear regression methods were used to transform RGB values to a common ground.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62CF67E-D21B-4234-A1D2-58E0F649C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" t="734" r="462" b="50542"/>
          <a:stretch/>
        </p:blipFill>
        <p:spPr>
          <a:xfrm>
            <a:off x="392545" y="3083374"/>
            <a:ext cx="5318644" cy="3534929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0DF4D6-74F3-4F61-BF4F-FC6FE5699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060489" y="3008328"/>
            <a:ext cx="5394036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67195-97F1-4C4C-94BB-7F032CE35969}"/>
              </a:ext>
            </a:extLst>
          </p:cNvPr>
          <p:cNvSpPr txBox="1"/>
          <p:nvPr/>
        </p:nvSpPr>
        <p:spPr>
          <a:xfrm>
            <a:off x="2006981" y="2475624"/>
            <a:ext cx="848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white light  -  Changing the distance between sensor and object (hence the ripples)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30F17-718D-4528-A4EB-A78A5503BEDA}"/>
              </a:ext>
            </a:extLst>
          </p:cNvPr>
          <p:cNvSpPr txBox="1"/>
          <p:nvPr/>
        </p:nvSpPr>
        <p:spPr>
          <a:xfrm>
            <a:off x="207884" y="2372644"/>
            <a:ext cx="3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Hyperactive 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FE95D-ECE0-49C8-B9C9-F77EC50A0CF6}"/>
              </a:ext>
            </a:extLst>
          </p:cNvPr>
          <p:cNvCxnSpPr/>
          <p:nvPr/>
        </p:nvCxnSpPr>
        <p:spPr>
          <a:xfrm>
            <a:off x="1074198" y="2665326"/>
            <a:ext cx="932783" cy="947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837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RGB COLOR SENSOR PROJECT Team Sagittarius </vt:lpstr>
      <vt:lpstr>Two basic ideas for the sensing part</vt:lpstr>
      <vt:lpstr>Two basic ideas for the sensing part (contd.)</vt:lpstr>
      <vt:lpstr>Problems came on the way</vt:lpstr>
      <vt:lpstr>Problems came on the way (Contd.)</vt:lpstr>
      <vt:lpstr>PowerPoint Presentation</vt:lpstr>
      <vt:lpstr>Problems came on the way (Contd.)</vt:lpstr>
      <vt:lpstr>RGB COLOR SENSOR PROJECT Team Sagittarius </vt:lpstr>
      <vt:lpstr>Calibration of the Sensor</vt:lpstr>
      <vt:lpstr>PowerPoint Presentation</vt:lpstr>
      <vt:lpstr>It worked out fine!</vt:lpstr>
      <vt:lpstr>This calibration is only for current set up</vt:lpstr>
      <vt:lpstr>Keypad and connections</vt:lpstr>
      <vt:lpstr>Digital display and connections</vt:lpstr>
      <vt:lpstr>Output LED and managing with 1 PWM</vt:lpstr>
      <vt:lpstr>1. Getting the maximum switching speed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COLOR SENSOR PROJECT Team Sagittarius</dc:title>
  <dc:creator>Pasindu Prabhashwara</dc:creator>
  <cp:lastModifiedBy>Pasindu Prabhashwara</cp:lastModifiedBy>
  <cp:revision>51</cp:revision>
  <dcterms:created xsi:type="dcterms:W3CDTF">2021-04-20T14:47:29Z</dcterms:created>
  <dcterms:modified xsi:type="dcterms:W3CDTF">2021-05-18T20:19:38Z</dcterms:modified>
</cp:coreProperties>
</file>