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" pitchFamily="2" charset="0"/>
      <p:regular r:id="rId13"/>
    </p:embeddedFont>
    <p:embeddedFont>
      <p:font typeface="DM Sans Bold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Bold" panose="020B0604020202020204" charset="0"/>
      <p:regular r:id="rId16"/>
    </p:embeddedFont>
    <p:embeddedFont>
      <p:font typeface="Poppins Italics" panose="020B0604020202020204" charset="0"/>
      <p:regular r:id="rId17"/>
    </p:embeddedFont>
    <p:embeddedFont>
      <p:font typeface="Poppins Semi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22747" y="6251232"/>
            <a:ext cx="5636553" cy="3007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1"/>
              </a:lnSpc>
            </a:pPr>
            <a:r>
              <a:rPr lang="en-US" sz="2472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by: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Satyam Yadav               22BAC10008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Ashutosh Kushwaha     22BAC10022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Shiv Pratap Singh          22BAC10029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Vivek .K. Vishwakarma   22BAC10036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Jay Hepat                       22BAC10040</a:t>
            </a:r>
          </a:p>
          <a:p>
            <a:pPr algn="just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Karan Gandha                22BEC10002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5174" y="1507304"/>
            <a:ext cx="11913565" cy="3400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27"/>
              </a:lnSpc>
            </a:pPr>
            <a:r>
              <a:rPr lang="en-US" sz="806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  (VQ-VAE) for defect detection in product images.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535387" y="0"/>
            <a:ext cx="489605" cy="10287000"/>
            <a:chOff x="0" y="0"/>
            <a:chExt cx="12894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8949" cy="2709333"/>
            </a:xfrm>
            <a:custGeom>
              <a:avLst/>
              <a:gdLst/>
              <a:ahLst/>
              <a:cxnLst/>
              <a:rect l="l" t="t" r="r" b="b"/>
              <a:pathLst>
                <a:path w="128949" h="2709333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24992" y="7961501"/>
            <a:ext cx="7279996" cy="2325499"/>
            <a:chOff x="0" y="0"/>
            <a:chExt cx="1917365" cy="6124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7365" cy="612477"/>
            </a:xfrm>
            <a:custGeom>
              <a:avLst/>
              <a:gdLst/>
              <a:ahLst/>
              <a:cxnLst/>
              <a:rect l="l" t="t" r="r" b="b"/>
              <a:pathLst>
                <a:path w="1917365" h="612477">
                  <a:moveTo>
                    <a:pt x="0" y="0"/>
                  </a:moveTo>
                  <a:lnTo>
                    <a:pt x="1917365" y="0"/>
                  </a:lnTo>
                  <a:lnTo>
                    <a:pt x="1917365" y="612477"/>
                  </a:lnTo>
                  <a:lnTo>
                    <a:pt x="0" y="612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917365" cy="612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4893564" y="3007004"/>
            <a:ext cx="7279996" cy="7279996"/>
          </a:xfrm>
          <a:custGeom>
            <a:avLst/>
            <a:gdLst/>
            <a:ahLst/>
            <a:cxnLst/>
            <a:rect l="l" t="t" r="r" b="b"/>
            <a:pathLst>
              <a:path w="7279996" h="7279996">
                <a:moveTo>
                  <a:pt x="0" y="0"/>
                </a:moveTo>
                <a:lnTo>
                  <a:pt x="7279996" y="0"/>
                </a:lnTo>
                <a:lnTo>
                  <a:pt x="7279996" y="7279996"/>
                </a:lnTo>
                <a:lnTo>
                  <a:pt x="0" y="7279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923925"/>
            <a:ext cx="8581500" cy="1281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87"/>
              </a:lnSpc>
            </a:pPr>
            <a:r>
              <a:rPr lang="en-US" sz="775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6024992" y="8857644"/>
            <a:ext cx="7279996" cy="533213"/>
            <a:chOff x="0" y="0"/>
            <a:chExt cx="1917365" cy="1404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7365" cy="140435"/>
            </a:xfrm>
            <a:custGeom>
              <a:avLst/>
              <a:gdLst/>
              <a:ahLst/>
              <a:cxnLst/>
              <a:rect l="l" t="t" r="r" b="b"/>
              <a:pathLst>
                <a:path w="1917365" h="140435">
                  <a:moveTo>
                    <a:pt x="0" y="0"/>
                  </a:moveTo>
                  <a:lnTo>
                    <a:pt x="1917365" y="0"/>
                  </a:lnTo>
                  <a:lnTo>
                    <a:pt x="1917365" y="140435"/>
                  </a:lnTo>
                  <a:lnTo>
                    <a:pt x="0" y="140435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917365" cy="140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2727504"/>
            <a:ext cx="13619302" cy="1812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986" lvl="1" indent="-296993" algn="just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pipeline is unsupervised, robust, and adaptable to different product types.</a:t>
            </a:r>
          </a:p>
          <a:p>
            <a:pPr marL="593986" lvl="1" indent="-296993" algn="just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significantly reduce manual inspection and improve quality control efficiency in industries.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4572587"/>
            <a:ext cx="13711082" cy="226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986" lvl="1" indent="-296993" algn="just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Future Improvements: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-Integrate VQ-VAE-2 for hierarchical latent representations and better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reconstructions.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-Apply attention mechanisms to focus on important features.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-Explore GAN-based models to generate more realistic reconstructions.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962667"/>
            <a:ext cx="13711082" cy="1365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986" lvl="1" indent="-296993" algn="just">
              <a:lnSpc>
                <a:spcPts val="3576"/>
              </a:lnSpc>
              <a:buFont typeface="Arial"/>
              <a:buChar char="•"/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Deployment Ideas: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-Optimize model size for deployment on edge devices.</a:t>
            </a:r>
          </a:p>
          <a:p>
            <a:pPr algn="just">
              <a:lnSpc>
                <a:spcPts val="3576"/>
              </a:lnSpc>
            </a:pPr>
            <a:r>
              <a:rPr lang="en-US" sz="27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-Use the system in automated visual inspection pipelines in factories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22863" y="4303612"/>
            <a:ext cx="7042275" cy="1517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98"/>
              </a:lnSpc>
            </a:pPr>
            <a:r>
              <a:rPr lang="en-US" sz="892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05949" y="-387067"/>
            <a:ext cx="7371520" cy="10287000"/>
            <a:chOff x="0" y="0"/>
            <a:chExt cx="194147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1470" cy="2709333"/>
            </a:xfrm>
            <a:custGeom>
              <a:avLst/>
              <a:gdLst/>
              <a:ahLst/>
              <a:cxnLst/>
              <a:rect l="l" t="t" r="r" b="b"/>
              <a:pathLst>
                <a:path w="1941470" h="2709333">
                  <a:moveTo>
                    <a:pt x="0" y="0"/>
                  </a:moveTo>
                  <a:lnTo>
                    <a:pt x="1941470" y="0"/>
                  </a:lnTo>
                  <a:lnTo>
                    <a:pt x="19414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941470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5329893" y="0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05949" y="5277485"/>
            <a:ext cx="7443655" cy="5431154"/>
            <a:chOff x="0" y="0"/>
            <a:chExt cx="1960469" cy="14304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60469" cy="1430427"/>
            </a:xfrm>
            <a:custGeom>
              <a:avLst/>
              <a:gdLst/>
              <a:ahLst/>
              <a:cxnLst/>
              <a:rect l="l" t="t" r="r" b="b"/>
              <a:pathLst>
                <a:path w="1960469" h="1430427">
                  <a:moveTo>
                    <a:pt x="0" y="0"/>
                  </a:moveTo>
                  <a:lnTo>
                    <a:pt x="1960469" y="0"/>
                  </a:lnTo>
                  <a:lnTo>
                    <a:pt x="1960469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960469" cy="143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62526" y="633284"/>
            <a:ext cx="11896462" cy="2196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1"/>
              </a:lnSpc>
            </a:pPr>
            <a:r>
              <a:rPr lang="en-US" sz="6777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Introduction: Defect Detection with VQ-VAE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2526" y="3175434"/>
            <a:ext cx="13587090" cy="5258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22"/>
              </a:lnSpc>
            </a:pPr>
            <a:endParaRPr/>
          </a:p>
          <a:p>
            <a:pPr marL="634825" lvl="1" indent="-317413" algn="l">
              <a:lnSpc>
                <a:spcPts val="3822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Problem: </a:t>
            </a:r>
          </a:p>
          <a:p>
            <a:pPr algn="l">
              <a:lnSpc>
                <a:spcPts val="3822"/>
              </a:lnSpc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 Manual visual inspection is slow, inconsistent, and labor-intensive.</a:t>
            </a:r>
          </a:p>
          <a:p>
            <a:pPr algn="l">
              <a:lnSpc>
                <a:spcPts val="3822"/>
              </a:lnSpc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- Prone to human error and fatigue, especially in high-volume</a:t>
            </a:r>
          </a:p>
          <a:p>
            <a:pPr algn="l">
              <a:lnSpc>
                <a:spcPts val="3822"/>
              </a:lnSpc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manufacturing</a:t>
            </a:r>
          </a:p>
          <a:p>
            <a:pPr algn="l">
              <a:lnSpc>
                <a:spcPts val="3822"/>
              </a:lnSpc>
            </a:pPr>
            <a:endParaRPr lang="en-US" sz="294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34825" lvl="1" indent="-317413" algn="just">
              <a:lnSpc>
                <a:spcPts val="3822"/>
              </a:lnSpc>
              <a:buFont typeface="Arial"/>
              <a:buChar char="•"/>
            </a:pPr>
            <a:r>
              <a:rPr lang="en-US" sz="29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 propose using VQ-VAE (Vector Quantized Variational Autoencoder), which learns to reconstruct normal, defect-free images in an unsupervised manner. During testing, anomalies are detected by identifying areas with high reconstruction errors, indicating deviations from learned normal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05949" y="-387067"/>
            <a:ext cx="7371520" cy="10287000"/>
            <a:chOff x="0" y="0"/>
            <a:chExt cx="1941470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41470" cy="2709333"/>
            </a:xfrm>
            <a:custGeom>
              <a:avLst/>
              <a:gdLst/>
              <a:ahLst/>
              <a:cxnLst/>
              <a:rect l="l" t="t" r="r" b="b"/>
              <a:pathLst>
                <a:path w="1941470" h="2709333">
                  <a:moveTo>
                    <a:pt x="0" y="0"/>
                  </a:moveTo>
                  <a:lnTo>
                    <a:pt x="1941470" y="0"/>
                  </a:lnTo>
                  <a:lnTo>
                    <a:pt x="19414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941470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5329893" y="0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605949" y="5277485"/>
            <a:ext cx="7443655" cy="5431154"/>
            <a:chOff x="0" y="0"/>
            <a:chExt cx="1960469" cy="143042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60469" cy="1430427"/>
            </a:xfrm>
            <a:custGeom>
              <a:avLst/>
              <a:gdLst/>
              <a:ahLst/>
              <a:cxnLst/>
              <a:rect l="l" t="t" r="r" b="b"/>
              <a:pathLst>
                <a:path w="1960469" h="1430427">
                  <a:moveTo>
                    <a:pt x="0" y="0"/>
                  </a:moveTo>
                  <a:lnTo>
                    <a:pt x="1960469" y="0"/>
                  </a:lnTo>
                  <a:lnTo>
                    <a:pt x="1960469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960469" cy="143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512666" y="1534097"/>
            <a:ext cx="9625076" cy="7218807"/>
          </a:xfrm>
          <a:custGeom>
            <a:avLst/>
            <a:gdLst/>
            <a:ahLst/>
            <a:cxnLst/>
            <a:rect l="l" t="t" r="r" b="b"/>
            <a:pathLst>
              <a:path w="9625076" h="7218807">
                <a:moveTo>
                  <a:pt x="0" y="0"/>
                </a:moveTo>
                <a:lnTo>
                  <a:pt x="9625076" y="0"/>
                </a:lnTo>
                <a:lnTo>
                  <a:pt x="9625076" y="7218806"/>
                </a:lnTo>
                <a:lnTo>
                  <a:pt x="0" y="7218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7259300" y="-132826"/>
            <a:ext cx="979210" cy="10287000"/>
            <a:chOff x="0" y="0"/>
            <a:chExt cx="25789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7899" cy="2709333"/>
            </a:xfrm>
            <a:custGeom>
              <a:avLst/>
              <a:gdLst/>
              <a:ahLst/>
              <a:cxnLst/>
              <a:rect l="l" t="t" r="r" b="b"/>
              <a:pathLst>
                <a:path w="257899" h="2709333">
                  <a:moveTo>
                    <a:pt x="0" y="0"/>
                  </a:moveTo>
                  <a:lnTo>
                    <a:pt x="257899" y="0"/>
                  </a:lnTo>
                  <a:lnTo>
                    <a:pt x="25789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257899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663767" y="3943774"/>
            <a:ext cx="6477211" cy="6477211"/>
          </a:xfrm>
          <a:custGeom>
            <a:avLst/>
            <a:gdLst/>
            <a:ahLst/>
            <a:cxnLst/>
            <a:rect l="l" t="t" r="r" b="b"/>
            <a:pathLst>
              <a:path w="6477211" h="6477211">
                <a:moveTo>
                  <a:pt x="0" y="0"/>
                </a:moveTo>
                <a:lnTo>
                  <a:pt x="6477211" y="0"/>
                </a:lnTo>
                <a:lnTo>
                  <a:pt x="6477211" y="6477211"/>
                </a:lnTo>
                <a:lnTo>
                  <a:pt x="0" y="6477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16754" y="933450"/>
            <a:ext cx="14265165" cy="111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4"/>
              </a:lnSpc>
            </a:pPr>
            <a:r>
              <a:rPr lang="en-US" sz="677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set and Preprocessing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9258300"/>
            <a:ext cx="11662927" cy="1316354"/>
            <a:chOff x="0" y="0"/>
            <a:chExt cx="3071717" cy="3466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71717" cy="346694"/>
            </a:xfrm>
            <a:custGeom>
              <a:avLst/>
              <a:gdLst/>
              <a:ahLst/>
              <a:cxnLst/>
              <a:rect l="l" t="t" r="r" b="b"/>
              <a:pathLst>
                <a:path w="3071717" h="346694">
                  <a:moveTo>
                    <a:pt x="0" y="0"/>
                  </a:moveTo>
                  <a:lnTo>
                    <a:pt x="3071717" y="0"/>
                  </a:lnTo>
                  <a:lnTo>
                    <a:pt x="3071717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3071717" cy="3466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62526" y="2272756"/>
            <a:ext cx="13973621" cy="6439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7165" lvl="1" indent="-318583" algn="just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Dataset: MVTec Anomaly Detection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-6 Product Categories: Bottle, Capsule, Grid, Metal Nut, Pill, Transistor.</a:t>
            </a:r>
          </a:p>
          <a:p>
            <a:pPr marL="637165" lvl="1" indent="-318583" algn="just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Characteristics: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-High-resolution industrial images with labeled defects &amp; ground truth 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masks.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-Images resized to 256 × 256 for uniform input.</a:t>
            </a:r>
          </a:p>
          <a:p>
            <a:pPr marL="637165" lvl="1" indent="-318583" algn="just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Preprocessing Steps: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-Normalized pixel values to [0, 1].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-Defect masks resized using nearest-neighbor interpolation.</a:t>
            </a:r>
          </a:p>
          <a:p>
            <a:pPr marL="637165" lvl="1" indent="-318583" algn="just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Training Configuration: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-Batch Size: 16 → Allows stable gradient updates &amp; efficient GPU usage.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-Epochs: 30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-Learning Rate: 0.001</a:t>
            </a:r>
          </a:p>
          <a:p>
            <a:pPr marL="637165" lvl="1" indent="-318583" algn="just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Split: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-Training: Defect-free images.</a:t>
            </a:r>
          </a:p>
          <a:p>
            <a:pPr algn="just">
              <a:lnSpc>
                <a:spcPts val="3157"/>
              </a:lnSpc>
            </a:pPr>
            <a:r>
              <a:rPr lang="en-US" sz="2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-Testing: Mix of normal &amp; anomalous samples with masks.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06298" y="0"/>
            <a:ext cx="5668990" cy="10287000"/>
            <a:chOff x="0" y="0"/>
            <a:chExt cx="149306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3067" cy="2709333"/>
            </a:xfrm>
            <a:custGeom>
              <a:avLst/>
              <a:gdLst/>
              <a:ahLst/>
              <a:cxnLst/>
              <a:rect l="l" t="t" r="r" b="b"/>
              <a:pathLst>
                <a:path w="1493067" h="2709333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186636" y="0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72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46738" y="996527"/>
            <a:ext cx="13637126" cy="983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36"/>
              </a:lnSpc>
            </a:pPr>
            <a:r>
              <a:rPr lang="en-US" sz="683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 of VQ-VAE :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46738" y="2243022"/>
            <a:ext cx="7356574" cy="38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Understanding : Encoder, Quantizer, Decoder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46738" y="2843641"/>
            <a:ext cx="14367123" cy="535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899"/>
              </a:lnSpc>
            </a:pPr>
            <a:endParaRPr/>
          </a:p>
          <a:p>
            <a:pPr marL="647698" lvl="1" indent="-323849" algn="just">
              <a:lnSpc>
                <a:spcPts val="3899"/>
              </a:lnSpc>
              <a:buFont typeface="Arial"/>
              <a:buChar char="•"/>
            </a:pPr>
            <a:r>
              <a:rPr lang="en-US" sz="2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Core Idea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Learn a discrete latent representation of normal data.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</a:p>
          <a:p>
            <a:pPr marL="647698" lvl="1" indent="-323849" algn="just">
              <a:lnSpc>
                <a:spcPts val="3899"/>
              </a:lnSpc>
              <a:buFont typeface="Arial"/>
              <a:buChar char="•"/>
            </a:pPr>
            <a:r>
              <a:rPr lang="en-US" sz="2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Encoder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Maps input image to a continuous latent space.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-Convolutional layers, downsampling, ReLU activations.</a:t>
            </a:r>
          </a:p>
          <a:p>
            <a:pPr marL="647698" lvl="1" indent="-323849" algn="just">
              <a:lnSpc>
                <a:spcPts val="3899"/>
              </a:lnSpc>
              <a:buFont typeface="Arial"/>
              <a:buChar char="•"/>
            </a:pPr>
            <a:r>
              <a:rPr lang="en-US" sz="2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Quantizer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Maps continuous latent vector to nearest codebook vector.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 -Euclidean distance to find the closest codebook vector.</a:t>
            </a:r>
          </a:p>
          <a:p>
            <a:pPr marL="647698" lvl="1" indent="-323849" algn="just">
              <a:lnSpc>
                <a:spcPts val="3899"/>
              </a:lnSpc>
              <a:buFont typeface="Arial"/>
              <a:buChar char="•"/>
            </a:pPr>
            <a:r>
              <a:rPr lang="en-US" sz="2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Decoder: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Reconstructs the image from the quantized latent vector.</a:t>
            </a:r>
          </a:p>
          <a:p>
            <a:pPr algn="just">
              <a:lnSpc>
                <a:spcPts val="3899"/>
              </a:lnSpc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-Deconvolutional layers, upsampling, sigmoid output.</a:t>
            </a:r>
          </a:p>
          <a:p>
            <a:pPr marL="647698" lvl="1" indent="-323849" algn="just">
              <a:lnSpc>
                <a:spcPts val="3899"/>
              </a:lnSpc>
              <a:buFont typeface="Arial"/>
              <a:buChar char="•"/>
            </a:pPr>
            <a:r>
              <a:rPr lang="en-US" sz="2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Hyperparameters: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Codebook size, embedding dimension, learning rate.</a:t>
            </a:r>
          </a:p>
          <a:p>
            <a:pPr marL="647698" lvl="1" indent="-323849" algn="just">
              <a:lnSpc>
                <a:spcPts val="3899"/>
              </a:lnSpc>
              <a:buFont typeface="Arial"/>
              <a:buChar char="•"/>
            </a:pPr>
            <a:r>
              <a:rPr lang="en-US" sz="2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Loss Function</a:t>
            </a: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Reconstruction loss + commitment loss + codebook loss.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206298" y="0"/>
            <a:ext cx="5668990" cy="10287000"/>
            <a:chOff x="0" y="0"/>
            <a:chExt cx="149306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3067" cy="2709333"/>
            </a:xfrm>
            <a:custGeom>
              <a:avLst/>
              <a:gdLst/>
              <a:ahLst/>
              <a:cxnLst/>
              <a:rect l="l" t="t" r="r" b="b"/>
              <a:pathLst>
                <a:path w="1493067" h="2709333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186636" y="0"/>
            <a:ext cx="276056" cy="10287000"/>
            <a:chOff x="0" y="0"/>
            <a:chExt cx="72706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706" cy="2709333"/>
            </a:xfrm>
            <a:custGeom>
              <a:avLst/>
              <a:gdLst/>
              <a:ahLst/>
              <a:cxnLst/>
              <a:rect l="l" t="t" r="r" b="b"/>
              <a:pathLst>
                <a:path w="72706" h="2709333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836660" y="1455865"/>
            <a:ext cx="15775980" cy="7375271"/>
          </a:xfrm>
          <a:custGeom>
            <a:avLst/>
            <a:gdLst/>
            <a:ahLst/>
            <a:cxnLst/>
            <a:rect l="l" t="t" r="r" b="b"/>
            <a:pathLst>
              <a:path w="15775980" h="7375271">
                <a:moveTo>
                  <a:pt x="0" y="0"/>
                </a:moveTo>
                <a:lnTo>
                  <a:pt x="15775980" y="0"/>
                </a:lnTo>
                <a:lnTo>
                  <a:pt x="15775980" y="7375270"/>
                </a:lnTo>
                <a:lnTo>
                  <a:pt x="0" y="7375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66800" y="800621"/>
            <a:ext cx="13619513" cy="2355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75"/>
              </a:lnSpc>
            </a:pPr>
            <a:r>
              <a:rPr lang="en-US" sz="662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&amp; Evaluation –  VQ-VAE Setup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898344" y="-2274695"/>
            <a:ext cx="4721913" cy="5431154"/>
            <a:chOff x="0" y="0"/>
            <a:chExt cx="1243631" cy="14304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43631" cy="1430427"/>
            </a:xfrm>
            <a:custGeom>
              <a:avLst/>
              <a:gdLst/>
              <a:ahLst/>
              <a:cxnLst/>
              <a:rect l="l" t="t" r="r" b="b"/>
              <a:pathLst>
                <a:path w="1243631" h="1430427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62526" y="3386447"/>
            <a:ext cx="16410888" cy="547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830"/>
              </a:lnSpc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we are using PyTorch.</a:t>
            </a:r>
          </a:p>
          <a:p>
            <a:pPr marL="647700" lvl="1" indent="-323850" algn="just">
              <a:lnSpc>
                <a:spcPts val="4830"/>
              </a:lnSpc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Training Data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Only defect-free images per product class (unsupervised)</a:t>
            </a:r>
          </a:p>
          <a:p>
            <a:pPr marL="647700" lvl="1" indent="-323850" algn="just">
              <a:lnSpc>
                <a:spcPts val="4830"/>
              </a:lnSpc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Anomaly Detection: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Pixel-wise reconstruction error (MSE) used to detect defects.</a:t>
            </a:r>
          </a:p>
          <a:p>
            <a:pPr marL="647700" lvl="1" indent="-323850" algn="just">
              <a:lnSpc>
                <a:spcPts val="4830"/>
              </a:lnSpc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Anomaly Score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High error = more likely defect.</a:t>
            </a:r>
          </a:p>
          <a:p>
            <a:pPr marL="647700" lvl="1" indent="-323850" algn="just">
              <a:lnSpc>
                <a:spcPts val="4830"/>
              </a:lnSpc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Heatmaps, predicted masks, and overlay for visual inspection.</a:t>
            </a:r>
          </a:p>
          <a:p>
            <a:pPr marL="647700" lvl="1" indent="-323850" algn="just">
              <a:lnSpc>
                <a:spcPts val="4830"/>
              </a:lnSpc>
              <a:buFont typeface="Arial"/>
              <a:buChar char="•"/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Note: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AUC and F1-Score not yet computed; focus is on qualitative analysis.</a:t>
            </a:r>
          </a:p>
          <a:p>
            <a:pPr algn="just">
              <a:lnSpc>
                <a:spcPts val="483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</a:t>
            </a:r>
            <a:r>
              <a:rPr lang="en-US" sz="3000" i="1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“While some implementations evaluate using metrics like AUC or F1-score, our current focus was on visual inspection and qualitative results. These metrics can be added later for a more quantitative evaluation.”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BF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4210" y="3345351"/>
            <a:ext cx="6941649" cy="6941649"/>
          </a:xfrm>
          <a:custGeom>
            <a:avLst/>
            <a:gdLst/>
            <a:ahLst/>
            <a:cxnLst/>
            <a:rect l="l" t="t" r="r" b="b"/>
            <a:pathLst>
              <a:path w="6941649" h="6941649">
                <a:moveTo>
                  <a:pt x="0" y="0"/>
                </a:moveTo>
                <a:lnTo>
                  <a:pt x="6941649" y="0"/>
                </a:lnTo>
                <a:lnTo>
                  <a:pt x="6941649" y="6941649"/>
                </a:lnTo>
                <a:lnTo>
                  <a:pt x="0" y="69416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539095" y="0"/>
            <a:ext cx="489605" cy="10287000"/>
            <a:chOff x="0" y="0"/>
            <a:chExt cx="128949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949" cy="2709333"/>
            </a:xfrm>
            <a:custGeom>
              <a:avLst/>
              <a:gdLst/>
              <a:ahLst/>
              <a:cxnLst/>
              <a:rect l="l" t="t" r="r" b="b"/>
              <a:pathLst>
                <a:path w="128949" h="2709333">
                  <a:moveTo>
                    <a:pt x="0" y="0"/>
                  </a:moveTo>
                  <a:lnTo>
                    <a:pt x="128949" y="0"/>
                  </a:lnTo>
                  <a:lnTo>
                    <a:pt x="12894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128949" cy="27093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4579" y="652096"/>
            <a:ext cx="16424560" cy="8967770"/>
            <a:chOff x="0" y="0"/>
            <a:chExt cx="4325810" cy="23618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25810" cy="2361882"/>
            </a:xfrm>
            <a:custGeom>
              <a:avLst/>
              <a:gdLst/>
              <a:ahLst/>
              <a:cxnLst/>
              <a:rect l="l" t="t" r="r" b="b"/>
              <a:pathLst>
                <a:path w="4325810" h="2361882">
                  <a:moveTo>
                    <a:pt x="0" y="0"/>
                  </a:moveTo>
                  <a:lnTo>
                    <a:pt x="4325810" y="0"/>
                  </a:lnTo>
                  <a:lnTo>
                    <a:pt x="4325810" y="2361882"/>
                  </a:lnTo>
                  <a:lnTo>
                    <a:pt x="0" y="23618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4325810" cy="23618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3333" y="800404"/>
            <a:ext cx="13359000" cy="219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6"/>
              </a:lnSpc>
            </a:pPr>
            <a:r>
              <a:rPr lang="en-US" sz="672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Results, Visualizations, and Interpretation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43333" y="3217708"/>
            <a:ext cx="14296894" cy="322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051" lvl="1" indent="-305025" algn="just">
              <a:lnSpc>
                <a:spcPts val="3673"/>
              </a:lnSpc>
              <a:buFont typeface="Arial"/>
              <a:buChar char="•"/>
            </a:pPr>
            <a:r>
              <a:rPr lang="en-US" sz="282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Reconstruction Error Maps: </a:t>
            </a:r>
            <a:r>
              <a:rPr lang="en-US" sz="2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compare the original image and its VQ-VAE reconstruction using Mean Squared Error (MSE). </a:t>
            </a:r>
          </a:p>
          <a:p>
            <a:pPr marL="610051" lvl="1" indent="-305025" algn="just">
              <a:lnSpc>
                <a:spcPts val="3673"/>
              </a:lnSpc>
              <a:buFont typeface="Arial"/>
              <a:buChar char="•"/>
            </a:pPr>
            <a:r>
              <a:rPr lang="en-US" sz="282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Heatmap Visualization:</a:t>
            </a:r>
            <a:r>
              <a:rPr lang="en-US" sz="2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converts the reconstruction error into a normalized heatmap using matplotlib's jet colormap.</a:t>
            </a:r>
          </a:p>
          <a:p>
            <a:pPr marL="610051" lvl="1" indent="-305025" algn="just">
              <a:lnSpc>
                <a:spcPts val="3673"/>
              </a:lnSpc>
              <a:buFont typeface="Arial"/>
              <a:buChar char="•"/>
            </a:pPr>
            <a:r>
              <a:rPr lang="en-US" sz="2825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Thresholding for Defect Segmentation:</a:t>
            </a:r>
            <a:r>
              <a:rPr lang="en-US" sz="28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Apply a fixed threshold (e.g., &gt; 0.05) on the heatmap to produce binary masks, marking regions as defective. </a:t>
            </a:r>
          </a:p>
          <a:p>
            <a:pPr algn="just">
              <a:lnSpc>
                <a:spcPts val="3673"/>
              </a:lnSpc>
            </a:pPr>
            <a:endParaRPr lang="en-US" sz="282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43333" y="6372697"/>
            <a:ext cx="12513618" cy="1897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5576" lvl="1" indent="-307788" algn="just">
              <a:lnSpc>
                <a:spcPts val="3706"/>
              </a:lnSpc>
              <a:buFont typeface="Arial"/>
              <a:buChar char="•"/>
            </a:pPr>
            <a:r>
              <a:rPr lang="en-US" sz="2851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Interpretation </a:t>
            </a: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615576" lvl="1" indent="-307788" algn="just">
              <a:lnSpc>
                <a:spcPts val="3706"/>
              </a:lnSpc>
              <a:buFont typeface="Arial"/>
              <a:buChar char="•"/>
            </a:pP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Compare GT Mask vs Predicted Mask (Boxes 3 vs 5): For accuracy </a:t>
            </a:r>
          </a:p>
          <a:p>
            <a:pPr marL="615576" lvl="1" indent="-307788" algn="just">
              <a:lnSpc>
                <a:spcPts val="3706"/>
              </a:lnSpc>
              <a:buFont typeface="Arial"/>
              <a:buChar char="•"/>
            </a:pP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Heatmap (Box 4): Visualizes model’s “attention” sensitive .</a:t>
            </a:r>
          </a:p>
          <a:p>
            <a:pPr marL="615576" lvl="1" indent="-307788" algn="just">
              <a:lnSpc>
                <a:spcPts val="3706"/>
              </a:lnSpc>
              <a:buFont typeface="Arial"/>
              <a:buChar char="•"/>
            </a:pPr>
            <a:r>
              <a:rPr lang="en-US" sz="28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Overlay (Box 6): Intuitive result for presentations.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59857"/>
            </a:xfrm>
            <a:custGeom>
              <a:avLst/>
              <a:gdLst/>
              <a:ahLst/>
              <a:cxnLst/>
              <a:rect l="l" t="t" r="r" b="b"/>
              <a:pathLst>
                <a:path w="4816592" h="159857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1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355642" y="0"/>
            <a:ext cx="7440623" cy="9680044"/>
            <a:chOff x="0" y="0"/>
            <a:chExt cx="1959670" cy="25494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9670" cy="2549477"/>
            </a:xfrm>
            <a:custGeom>
              <a:avLst/>
              <a:gdLst/>
              <a:ahLst/>
              <a:cxnLst/>
              <a:rect l="l" t="t" r="r" b="b"/>
              <a:pathLst>
                <a:path w="1959670" h="2549477">
                  <a:moveTo>
                    <a:pt x="0" y="0"/>
                  </a:moveTo>
                  <a:lnTo>
                    <a:pt x="1959670" y="0"/>
                  </a:lnTo>
                  <a:lnTo>
                    <a:pt x="1959670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959670" cy="25494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355642" y="7633558"/>
            <a:ext cx="7440623" cy="2046486"/>
            <a:chOff x="0" y="0"/>
            <a:chExt cx="1959670" cy="5389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59670" cy="538992"/>
            </a:xfrm>
            <a:custGeom>
              <a:avLst/>
              <a:gdLst/>
              <a:ahLst/>
              <a:cxnLst/>
              <a:rect l="l" t="t" r="r" b="b"/>
              <a:pathLst>
                <a:path w="1959670" h="538992">
                  <a:moveTo>
                    <a:pt x="0" y="0"/>
                  </a:moveTo>
                  <a:lnTo>
                    <a:pt x="1959670" y="0"/>
                  </a:lnTo>
                  <a:lnTo>
                    <a:pt x="1959670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959670" cy="538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451266" y="3098252"/>
            <a:ext cx="13090200" cy="2096168"/>
          </a:xfrm>
          <a:custGeom>
            <a:avLst/>
            <a:gdLst/>
            <a:ahLst/>
            <a:cxnLst/>
            <a:rect l="l" t="t" r="r" b="b"/>
            <a:pathLst>
              <a:path w="13090200" h="2096168">
                <a:moveTo>
                  <a:pt x="0" y="0"/>
                </a:moveTo>
                <a:lnTo>
                  <a:pt x="13090200" y="0"/>
                </a:lnTo>
                <a:lnTo>
                  <a:pt x="13090200" y="2096168"/>
                </a:lnTo>
                <a:lnTo>
                  <a:pt x="0" y="20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910" b="-1910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451266" y="5194420"/>
            <a:ext cx="13090200" cy="2176246"/>
          </a:xfrm>
          <a:custGeom>
            <a:avLst/>
            <a:gdLst/>
            <a:ahLst/>
            <a:cxnLst/>
            <a:rect l="l" t="t" r="r" b="b"/>
            <a:pathLst>
              <a:path w="13090200" h="2176246">
                <a:moveTo>
                  <a:pt x="0" y="0"/>
                </a:moveTo>
                <a:lnTo>
                  <a:pt x="13090200" y="0"/>
                </a:lnTo>
                <a:lnTo>
                  <a:pt x="13090200" y="2176246"/>
                </a:lnTo>
                <a:lnTo>
                  <a:pt x="0" y="2176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2451266" y="7431036"/>
            <a:ext cx="13090200" cy="2176246"/>
          </a:xfrm>
          <a:custGeom>
            <a:avLst/>
            <a:gdLst/>
            <a:ahLst/>
            <a:cxnLst/>
            <a:rect l="l" t="t" r="r" b="b"/>
            <a:pathLst>
              <a:path w="13090200" h="2176246">
                <a:moveTo>
                  <a:pt x="0" y="0"/>
                </a:moveTo>
                <a:lnTo>
                  <a:pt x="13090200" y="0"/>
                </a:lnTo>
                <a:lnTo>
                  <a:pt x="13090200" y="2176246"/>
                </a:lnTo>
                <a:lnTo>
                  <a:pt x="0" y="2176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24490" y="348445"/>
            <a:ext cx="13716422" cy="117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11"/>
              </a:lnSpc>
            </a:pPr>
            <a:r>
              <a:rPr lang="en-US" sz="643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Sample visualizations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34529" y="4025436"/>
            <a:ext cx="1314896" cy="4499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Bottle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capsule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endParaRPr lang="en-US" sz="25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grid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51266" y="1885410"/>
            <a:ext cx="1818110" cy="72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Original Image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87385" y="1804159"/>
            <a:ext cx="2279613" cy="1052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5"/>
              </a:lnSpc>
              <a:spcBef>
                <a:spcPct val="0"/>
              </a:spcBef>
            </a:pPr>
            <a:r>
              <a:rPr lang="en-US" sz="23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Reconstructed Image</a:t>
            </a:r>
          </a:p>
          <a:p>
            <a:pPr algn="ctr">
              <a:lnSpc>
                <a:spcPts val="3050"/>
              </a:lnSpc>
              <a:spcBef>
                <a:spcPct val="0"/>
              </a:spcBef>
            </a:pPr>
            <a:endParaRPr lang="en-US" sz="2351" b="1">
              <a:solidFill>
                <a:srgbClr val="FFFFFF"/>
              </a:solidFill>
              <a:latin typeface="Poppins Semi-Bold"/>
              <a:ea typeface="Poppins Semi-Bold"/>
              <a:cs typeface="Poppins Semi-Bold"/>
              <a:sym typeface="Poppins Semi-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766998" y="1944393"/>
            <a:ext cx="1818110" cy="72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GT 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Mask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585108" y="1785935"/>
            <a:ext cx="2502921" cy="107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Reconstruction Error </a:t>
            </a:r>
          </a:p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Heatmap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06038" y="1885410"/>
            <a:ext cx="1818110" cy="1070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Predicted Binary Mask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95276" y="1957385"/>
            <a:ext cx="1818110" cy="727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29"/>
              </a:lnSpc>
              <a:spcBef>
                <a:spcPct val="0"/>
              </a:spcBef>
            </a:pPr>
            <a:r>
              <a:rPr lang="en-US" sz="2551" b="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Overlay on Original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695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Poppins Bold</vt:lpstr>
      <vt:lpstr>Poppins Semi-Bold</vt:lpstr>
      <vt:lpstr>Poppins</vt:lpstr>
      <vt:lpstr>Arial</vt:lpstr>
      <vt:lpstr>Poppins Italics</vt:lpstr>
      <vt:lpstr>DM Sans Bold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cp:lastModifiedBy>jay hepat</cp:lastModifiedBy>
  <cp:revision>4</cp:revision>
  <dcterms:created xsi:type="dcterms:W3CDTF">2006-08-16T00:00:00Z</dcterms:created>
  <dcterms:modified xsi:type="dcterms:W3CDTF">2025-04-17T04:34:55Z</dcterms:modified>
  <dc:identifier>DAGkklnLWng</dc:identifier>
</cp:coreProperties>
</file>