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6"/>
  </p:notesMasterIdLst>
  <p:handoutMasterIdLst>
    <p:handoutMasterId r:id="rId47"/>
  </p:handoutMasterIdLst>
  <p:sldIdLst>
    <p:sldId id="256" r:id="rId2"/>
    <p:sldId id="732" r:id="rId3"/>
    <p:sldId id="257" r:id="rId4"/>
    <p:sldId id="679" r:id="rId5"/>
    <p:sldId id="733" r:id="rId6"/>
    <p:sldId id="601" r:id="rId7"/>
    <p:sldId id="680" r:id="rId8"/>
    <p:sldId id="738" r:id="rId9"/>
    <p:sldId id="734" r:id="rId10"/>
    <p:sldId id="681" r:id="rId11"/>
    <p:sldId id="683" r:id="rId12"/>
    <p:sldId id="725" r:id="rId13"/>
    <p:sldId id="259" r:id="rId14"/>
    <p:sldId id="258" r:id="rId15"/>
    <p:sldId id="727" r:id="rId16"/>
    <p:sldId id="728" r:id="rId17"/>
    <p:sldId id="729" r:id="rId18"/>
    <p:sldId id="731" r:id="rId19"/>
    <p:sldId id="736" r:id="rId20"/>
    <p:sldId id="739" r:id="rId21"/>
    <p:sldId id="740" r:id="rId22"/>
    <p:sldId id="735" r:id="rId23"/>
    <p:sldId id="684" r:id="rId24"/>
    <p:sldId id="615" r:id="rId25"/>
    <p:sldId id="730" r:id="rId26"/>
    <p:sldId id="737" r:id="rId27"/>
    <p:sldId id="721" r:id="rId28"/>
    <p:sldId id="723" r:id="rId29"/>
    <p:sldId id="724" r:id="rId30"/>
    <p:sldId id="262" r:id="rId31"/>
    <p:sldId id="261" r:id="rId32"/>
    <p:sldId id="263" r:id="rId33"/>
    <p:sldId id="264" r:id="rId34"/>
    <p:sldId id="265" r:id="rId35"/>
    <p:sldId id="266" r:id="rId36"/>
    <p:sldId id="267" r:id="rId37"/>
    <p:sldId id="275" r:id="rId38"/>
    <p:sldId id="276" r:id="rId39"/>
    <p:sldId id="277" r:id="rId40"/>
    <p:sldId id="280" r:id="rId41"/>
    <p:sldId id="741" r:id="rId42"/>
    <p:sldId id="744" r:id="rId43"/>
    <p:sldId id="742" r:id="rId44"/>
    <p:sldId id="743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79006" autoAdjust="0"/>
  </p:normalViewPr>
  <p:slideViewPr>
    <p:cSldViewPr>
      <p:cViewPr varScale="1">
        <p:scale>
          <a:sx n="53" d="100"/>
          <a:sy n="53" d="100"/>
        </p:scale>
        <p:origin x="1112" y="3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10C925C-6655-4E88-D6B3-FFAAEDD93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5BCBBE-F49D-1C0D-AA02-3E81B6F2E5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C82A8-9DD9-419E-929B-1DA5A98994BE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6F66B-3F46-2C88-7933-EE14F94866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4DAF1-3C20-DCD1-A021-3A3E36387C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B29DB-0B24-4299-9206-A2B1985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97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9/28/2022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14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70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&lt;</a:t>
            </a:r>
            <a:r>
              <a:rPr lang="zh-CN" altLang="en-US"/>
              <a:t>学生</a:t>
            </a:r>
            <a:r>
              <a:rPr lang="en-US" altLang="zh-CN"/>
              <a:t>1</a:t>
            </a:r>
            <a:r>
              <a:rPr lang="zh-CN" altLang="en-US"/>
              <a:t>，学生</a:t>
            </a:r>
            <a:r>
              <a:rPr lang="en-US" altLang="zh-CN"/>
              <a:t>2&gt;=2/3</a:t>
            </a:r>
            <a:r>
              <a:rPr lang="zh-CN" altLang="en-US"/>
              <a:t>；</a:t>
            </a:r>
            <a:r>
              <a:rPr lang="en-US" altLang="zh-CN"/>
              <a:t>&lt;</a:t>
            </a:r>
            <a:r>
              <a:rPr lang="zh-CN" altLang="en-US"/>
              <a:t>学生</a:t>
            </a:r>
            <a:r>
              <a:rPr lang="en-US" altLang="zh-CN"/>
              <a:t>1</a:t>
            </a:r>
            <a:r>
              <a:rPr lang="zh-CN" altLang="en-US"/>
              <a:t>，学生</a:t>
            </a:r>
            <a:r>
              <a:rPr lang="en-US" altLang="zh-CN"/>
              <a:t>3&gt;=3/5</a:t>
            </a:r>
            <a:r>
              <a:rPr lang="zh-CN" altLang="en-US"/>
              <a:t>；</a:t>
            </a:r>
            <a:r>
              <a:rPr lang="en-US" altLang="zh-CN"/>
              <a:t>&lt;</a:t>
            </a:r>
            <a:r>
              <a:rPr lang="zh-CN" altLang="en-US"/>
              <a:t>学生</a:t>
            </a:r>
            <a:r>
              <a:rPr lang="en-US" altLang="zh-CN"/>
              <a:t>2</a:t>
            </a:r>
            <a:r>
              <a:rPr lang="zh-CN" altLang="en-US"/>
              <a:t>，学生</a:t>
            </a:r>
            <a:r>
              <a:rPr lang="en-US" altLang="zh-CN"/>
              <a:t>3&gt;=2/5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54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23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4" name="Rectangle 10"/>
          <p:cNvSpPr/>
          <p:nvPr/>
        </p:nvSpPr>
        <p:spPr>
          <a:xfrm>
            <a:off x="4038600" y="3657600"/>
            <a:ext cx="6637866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304800" y="673897"/>
            <a:ext cx="6117446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2700">
                <a:solidFill>
                  <a:schemeClr val="accent1">
                    <a:lumMod val="50000"/>
                  </a:schemeClr>
                </a:solidFill>
              </a:rPr>
              <a:t>机器学习与金融应用</a:t>
            </a:r>
            <a:endParaRPr lang="zh-CN" altLang="zh-CN" sz="27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4038600" y="3657600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359807" y="665099"/>
            <a:ext cx="187820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6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280025" y="5550204"/>
            <a:ext cx="4273554" cy="7908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32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2BBD6FA-A54A-485F-87D9-C9652F58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80B6937C-32A7-4CC7-BE4A-AB7A564C7186}"/>
              </a:ext>
            </a:extLst>
          </p:cNvPr>
          <p:cNvSpPr/>
          <p:nvPr/>
        </p:nvSpPr>
        <p:spPr>
          <a:xfrm>
            <a:off x="4038600" y="3657600"/>
            <a:ext cx="6637866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DC16F34-8BA1-4A4E-B0D4-81397E1E7CD0}"/>
              </a:ext>
            </a:extLst>
          </p:cNvPr>
          <p:cNvSpPr/>
          <p:nvPr/>
        </p:nvSpPr>
        <p:spPr>
          <a:xfrm>
            <a:off x="4038600" y="3657600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66A552C8-61F4-43FC-A974-9DE54534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6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1309231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3B309-5F91-4EC3-B303-AAA2C667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25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2554C09-2158-4702-9B4A-E0C68913C68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066799"/>
            <a:ext cx="54864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DDB8618-EAD8-4F6C-91B0-8D6B79685A8E}"/>
              </a:ext>
            </a:extLst>
          </p:cNvPr>
          <p:cNvSpPr>
            <a:spLocks noGrp="1"/>
          </p:cNvSpPr>
          <p:nvPr>
            <p:ph idx="10"/>
          </p:nvPr>
        </p:nvSpPr>
        <p:spPr bwMode="auto">
          <a:xfrm>
            <a:off x="6248400" y="1066800"/>
            <a:ext cx="5334000" cy="51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866493-C33C-47CF-99CE-6E19EE0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BF6941-949E-4A04-9A27-6C5758225CF1}"/>
              </a:ext>
            </a:extLst>
          </p:cNvPr>
          <p:cNvCxnSpPr/>
          <p:nvPr/>
        </p:nvCxnSpPr>
        <p:spPr>
          <a:xfrm>
            <a:off x="6172200" y="10668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503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2554C09-2158-4702-9B4A-E0C68913C68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599" y="990600"/>
            <a:ext cx="588579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866493-C33C-47CF-99CE-6E19EE0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4E9E31A-5EEF-4165-B7AF-A4322917E67F}"/>
              </a:ext>
            </a:extLst>
          </p:cNvPr>
          <p:cNvCxnSpPr>
            <a:cxnSpLocks/>
          </p:cNvCxnSpPr>
          <p:nvPr/>
        </p:nvCxnSpPr>
        <p:spPr>
          <a:xfrm>
            <a:off x="6553200" y="10668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1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4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3A63-06B2-435B-9763-74F368CDB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C7D40-3CB5-4711-BE64-8729BF1D3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86E7F-B078-4D31-AF6E-03C27CB9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06AA1-3A36-4451-8337-A12E346C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9ED1B-D76E-4F6C-87A8-5770675F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10972800" cy="73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90599"/>
            <a:ext cx="10972800" cy="541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4DA9BC6-43CA-408A-BEB7-8746EA49C870}"/>
              </a:ext>
            </a:extLst>
          </p:cNvPr>
          <p:cNvSpPr txBox="1">
            <a:spLocks/>
          </p:cNvSpPr>
          <p:nvPr/>
        </p:nvSpPr>
        <p:spPr>
          <a:xfrm>
            <a:off x="4114800" y="6492875"/>
            <a:ext cx="39624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>
                <a:latin typeface="+mn-ea"/>
                <a:ea typeface="+mn-ea"/>
              </a:rPr>
              <a:t>《</a:t>
            </a:r>
            <a:r>
              <a:rPr lang="zh-CN" altLang="en-US" sz="1400">
                <a:latin typeface="+mn-ea"/>
                <a:ea typeface="+mn-ea"/>
              </a:rPr>
              <a:t>机器学习与金融应用</a:t>
            </a:r>
            <a:r>
              <a:rPr lang="en-US" altLang="zh-CN" sz="140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ED38AFC-6FCA-41F0-B286-064BF4E13FFB}"/>
              </a:ext>
            </a:extLst>
          </p:cNvPr>
          <p:cNvSpPr/>
          <p:nvPr/>
        </p:nvSpPr>
        <p:spPr>
          <a:xfrm>
            <a:off x="10972800" y="6521549"/>
            <a:ext cx="37542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7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153591" indent="-153591" algn="l" rtl="0" eaLnBrk="1" fontAlgn="base" hangingPunct="1">
        <a:spcBef>
          <a:spcPts val="338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lang="en-US" altLang="zh-CN" sz="3200" kern="1200" baseline="0" dirty="0" smtClean="0">
          <a:solidFill>
            <a:srgbClr val="C00000"/>
          </a:solidFill>
          <a:latin typeface="+mn-lt"/>
          <a:ea typeface="+mn-ea"/>
          <a:cs typeface="Arial" panose="020B0604020202020204" pitchFamily="34" charset="0"/>
        </a:defRPr>
      </a:lvl1pPr>
      <a:lvl2pPr marL="308075" indent="-153591" algn="l" rtl="0" eaLnBrk="1" fontAlgn="base" hangingPunct="1">
        <a:spcBef>
          <a:spcPts val="281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462558" indent="-128588" algn="l" rtl="0" eaLnBrk="1" fontAlgn="base" hangingPunct="1">
        <a:spcBef>
          <a:spcPts val="281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617042" indent="-128588" algn="l" rtl="0" eaLnBrk="1" fontAlgn="base" hangingPunct="1">
        <a:spcBef>
          <a:spcPts val="225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128588" algn="l" rtl="0" eaLnBrk="1" fontAlgn="base" hangingPunct="1">
        <a:spcBef>
          <a:spcPts val="169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925830" indent="-102870" algn="l" rtl="0" eaLnBrk="1" latinLnBrk="0" hangingPunct="1">
        <a:spcBef>
          <a:spcPts val="16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6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788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131570" indent="-102870" algn="l" rtl="0" eaLnBrk="1" latinLnBrk="0" hangingPunct="1">
        <a:spcBef>
          <a:spcPts val="16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788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02870" algn="l" rtl="0" eaLnBrk="1" latinLnBrk="0" hangingPunct="1">
        <a:spcBef>
          <a:spcPts val="169"/>
        </a:spcBef>
        <a:buClr>
          <a:srgbClr val="9FB8CD"/>
        </a:buClr>
        <a:buSzPct val="75000"/>
        <a:buFont typeface="Wingdings 3"/>
        <a:buChar char=""/>
        <a:defRPr kumimoji="0" lang="en-US" sz="675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A0016-E66D-93E6-40C7-C860BC905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/>
              <a:t>K</a:t>
            </a:r>
            <a:r>
              <a:rPr lang="zh-CN" altLang="en-US" sz="4400"/>
              <a:t>近邻算法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4D5A7-9998-2209-F1EE-B99247521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8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276013"/>
            <a:ext cx="10561320" cy="611082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近邻算法的原理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310005"/>
            <a:ext cx="10646410" cy="4818380"/>
          </a:xfrm>
        </p:spPr>
        <p:txBody>
          <a:bodyPr/>
          <a:lstStyle/>
          <a:p>
            <a:pPr marL="609600" lvl="1" algn="l">
              <a:buFont typeface="Wingdings" panose="05000000000000000000" charset="0"/>
              <a:buNone/>
            </a:pPr>
            <a:r>
              <a:rPr lang="en-US" altLang="zh-CN" sz="2000" b="0"/>
              <a:t>              </a:t>
            </a:r>
            <a:endParaRPr lang="zh-CN" altLang="en-US" sz="2000" b="0"/>
          </a:p>
          <a:p>
            <a:pPr marL="609600" lvl="1" algn="l">
              <a:buFont typeface="Wingdings" panose="05000000000000000000" charset="0"/>
              <a:buNone/>
            </a:pP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31" name="内容占位符 2"/>
          <p:cNvSpPr>
            <a:spLocks noGrp="1"/>
          </p:cNvSpPr>
          <p:nvPr/>
        </p:nvSpPr>
        <p:spPr>
          <a:xfrm>
            <a:off x="4736315" y="2153920"/>
            <a:ext cx="5354320" cy="157861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k=</a:t>
            </a:r>
            <a:r>
              <a:rPr lang="en-US" altLang="zh-CN" sz="2800">
                <a:solidFill>
                  <a:srgbClr val="2279FE"/>
                </a:solidFill>
              </a:rPr>
              <a:t>1 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取最邻近样本数为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，判断</a:t>
            </a:r>
          </a:p>
        </p:txBody>
      </p:sp>
      <p:sp>
        <p:nvSpPr>
          <p:cNvPr id="32" name="椭圆 31"/>
          <p:cNvSpPr/>
          <p:nvPr/>
        </p:nvSpPr>
        <p:spPr>
          <a:xfrm>
            <a:off x="10165080" y="243332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内容占位符 2"/>
          <p:cNvSpPr>
            <a:spLocks noGrp="1"/>
          </p:cNvSpPr>
          <p:nvPr/>
        </p:nvSpPr>
        <p:spPr>
          <a:xfrm>
            <a:off x="10140315" y="2408555"/>
            <a:ext cx="760730" cy="40068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</a:p>
        </p:txBody>
      </p:sp>
      <p:sp>
        <p:nvSpPr>
          <p:cNvPr id="34" name="椭圆 33"/>
          <p:cNvSpPr/>
          <p:nvPr/>
        </p:nvSpPr>
        <p:spPr>
          <a:xfrm>
            <a:off x="10901680" y="2433320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40" y="3891280"/>
            <a:ext cx="2673985" cy="186626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45" y="2949575"/>
            <a:ext cx="2908935" cy="941705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4291330" y="366649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819275" y="5998845"/>
            <a:ext cx="482600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829435" y="2488565"/>
            <a:ext cx="5080" cy="352044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内容占位符 2"/>
          <p:cNvSpPr>
            <a:spLocks noGrp="1"/>
          </p:cNvSpPr>
          <p:nvPr/>
        </p:nvSpPr>
        <p:spPr>
          <a:xfrm>
            <a:off x="6304280" y="5859780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</a:p>
        </p:txBody>
      </p:sp>
      <p:sp>
        <p:nvSpPr>
          <p:cNvPr id="42" name="内容占位符 2"/>
          <p:cNvSpPr>
            <a:spLocks noGrp="1"/>
          </p:cNvSpPr>
          <p:nvPr/>
        </p:nvSpPr>
        <p:spPr>
          <a:xfrm>
            <a:off x="1395697" y="2258027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</a:p>
        </p:txBody>
      </p:sp>
      <p:sp>
        <p:nvSpPr>
          <p:cNvPr id="43" name="内容占位符 2"/>
          <p:cNvSpPr>
            <a:spLocks noGrp="1"/>
          </p:cNvSpPr>
          <p:nvPr/>
        </p:nvSpPr>
        <p:spPr>
          <a:xfrm>
            <a:off x="1383665" y="5716905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</p:txBody>
      </p:sp>
      <p:sp>
        <p:nvSpPr>
          <p:cNvPr id="44" name="椭圆 43"/>
          <p:cNvSpPr/>
          <p:nvPr/>
        </p:nvSpPr>
        <p:spPr>
          <a:xfrm>
            <a:off x="2193925" y="5272405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197100" y="4092575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803525" y="4678680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989580" y="5577205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434715" y="4286885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810635" y="330454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50410" y="299974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855210" y="466280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内容占位符 2"/>
          <p:cNvSpPr>
            <a:spLocks noGrp="1"/>
          </p:cNvSpPr>
          <p:nvPr/>
        </p:nvSpPr>
        <p:spPr>
          <a:xfrm>
            <a:off x="3409950" y="4262120"/>
            <a:ext cx="400685" cy="40068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</a:p>
        </p:txBody>
      </p:sp>
      <p:cxnSp>
        <p:nvCxnSpPr>
          <p:cNvPr id="56" name="直接箭头连接符 55"/>
          <p:cNvCxnSpPr>
            <a:stCxn id="48" idx="3"/>
            <a:endCxn id="46" idx="7"/>
          </p:cNvCxnSpPr>
          <p:nvPr/>
        </p:nvCxnSpPr>
        <p:spPr>
          <a:xfrm flipH="1">
            <a:off x="3063875" y="4547235"/>
            <a:ext cx="415290" cy="1758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276013"/>
            <a:ext cx="10561320" cy="572347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近邻算法的原理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310005"/>
            <a:ext cx="10646410" cy="4818380"/>
          </a:xfrm>
        </p:spPr>
        <p:txBody>
          <a:bodyPr/>
          <a:lstStyle/>
          <a:p>
            <a:pPr marL="609600" lvl="1" algn="l">
              <a:buFont typeface="Wingdings" panose="05000000000000000000" charset="0"/>
              <a:buNone/>
            </a:pPr>
            <a:r>
              <a:rPr lang="en-US" altLang="zh-CN" sz="2000" b="0"/>
              <a:t>              </a:t>
            </a:r>
            <a:endParaRPr lang="zh-CN" altLang="en-US" sz="2000" b="0"/>
          </a:p>
          <a:p>
            <a:pPr marL="609600" lvl="1" algn="l">
              <a:buFont typeface="Wingdings" panose="05000000000000000000" charset="0"/>
              <a:buNone/>
            </a:pP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31" name="内容占位符 2"/>
          <p:cNvSpPr>
            <a:spLocks noGrp="1"/>
          </p:cNvSpPr>
          <p:nvPr/>
        </p:nvSpPr>
        <p:spPr>
          <a:xfrm>
            <a:off x="5569585" y="2178050"/>
            <a:ext cx="4971415" cy="157861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k=</a:t>
            </a:r>
            <a:r>
              <a:rPr lang="en-US" altLang="zh-CN" sz="2400">
                <a:solidFill>
                  <a:srgbClr val="2279FE"/>
                </a:solidFill>
              </a:rPr>
              <a:t>3 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取最邻近样本数为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，判断</a:t>
            </a:r>
          </a:p>
        </p:txBody>
      </p:sp>
      <p:sp>
        <p:nvSpPr>
          <p:cNvPr id="32" name="椭圆 31"/>
          <p:cNvSpPr/>
          <p:nvPr/>
        </p:nvSpPr>
        <p:spPr>
          <a:xfrm>
            <a:off x="10165080" y="236474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内容占位符 2"/>
          <p:cNvSpPr>
            <a:spLocks noGrp="1"/>
          </p:cNvSpPr>
          <p:nvPr/>
        </p:nvSpPr>
        <p:spPr>
          <a:xfrm>
            <a:off x="10140315" y="2339975"/>
            <a:ext cx="760730" cy="40068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45" y="2880995"/>
            <a:ext cx="2908935" cy="941705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4291330" y="366649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819275" y="5998845"/>
            <a:ext cx="482600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829435" y="2488565"/>
            <a:ext cx="5080" cy="352044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内容占位符 2"/>
          <p:cNvSpPr>
            <a:spLocks noGrp="1"/>
          </p:cNvSpPr>
          <p:nvPr/>
        </p:nvSpPr>
        <p:spPr>
          <a:xfrm>
            <a:off x="6304280" y="5859780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</a:p>
        </p:txBody>
      </p:sp>
      <p:sp>
        <p:nvSpPr>
          <p:cNvPr id="42" name="内容占位符 2"/>
          <p:cNvSpPr>
            <a:spLocks noGrp="1"/>
          </p:cNvSpPr>
          <p:nvPr/>
        </p:nvSpPr>
        <p:spPr>
          <a:xfrm>
            <a:off x="1370965" y="2257926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</a:p>
        </p:txBody>
      </p:sp>
      <p:sp>
        <p:nvSpPr>
          <p:cNvPr id="43" name="内容占位符 2"/>
          <p:cNvSpPr>
            <a:spLocks noGrp="1"/>
          </p:cNvSpPr>
          <p:nvPr/>
        </p:nvSpPr>
        <p:spPr>
          <a:xfrm>
            <a:off x="1383665" y="5716905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</p:txBody>
      </p:sp>
      <p:sp>
        <p:nvSpPr>
          <p:cNvPr id="44" name="椭圆 43"/>
          <p:cNvSpPr/>
          <p:nvPr/>
        </p:nvSpPr>
        <p:spPr>
          <a:xfrm>
            <a:off x="2193925" y="5272405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076383" y="4095132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803525" y="4678680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989580" y="5577205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434715" y="4286885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810635" y="330454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50410" y="299974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855210" y="466280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内容占位符 2"/>
          <p:cNvSpPr>
            <a:spLocks noGrp="1"/>
          </p:cNvSpPr>
          <p:nvPr/>
        </p:nvSpPr>
        <p:spPr>
          <a:xfrm>
            <a:off x="3409950" y="4262120"/>
            <a:ext cx="400685" cy="40068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</a:p>
        </p:txBody>
      </p:sp>
      <p:sp>
        <p:nvSpPr>
          <p:cNvPr id="4" name="椭圆 3"/>
          <p:cNvSpPr/>
          <p:nvPr/>
        </p:nvSpPr>
        <p:spPr>
          <a:xfrm>
            <a:off x="2356485" y="3195320"/>
            <a:ext cx="2416175" cy="241617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3063875" y="4547235"/>
            <a:ext cx="415290" cy="1758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673475" y="3597275"/>
            <a:ext cx="289560" cy="73787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37" idx="3"/>
          </p:cNvCxnSpPr>
          <p:nvPr/>
        </p:nvCxnSpPr>
        <p:spPr>
          <a:xfrm flipV="1">
            <a:off x="3737610" y="3926840"/>
            <a:ext cx="598170" cy="46228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0901680" y="23876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10723880" y="3058795"/>
            <a:ext cx="962025" cy="912495"/>
          </a:xfrm>
          <a:prstGeom prst="mathMultiply">
            <a:avLst>
              <a:gd name="adj1" fmla="val 12108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3963035"/>
            <a:ext cx="2657475" cy="1153160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/>
        </p:nvSpPr>
        <p:spPr>
          <a:xfrm>
            <a:off x="10821035" y="3592830"/>
            <a:ext cx="1137285" cy="3854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altLang="zh-CN" sz="66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√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7813675" y="5322570"/>
            <a:ext cx="2350770" cy="1153160"/>
          </a:xfrm>
          <a:prstGeom prst="wedgeEllipseCallout">
            <a:avLst>
              <a:gd name="adj1" fmla="val 57752"/>
              <a:gd name="adj2" fmla="val 21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不用高兴太早，臭皮匠太多了，就打不过我了！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3995" y="5066665"/>
            <a:ext cx="1662430" cy="1213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97545-3992-A344-195D-13E5D1E0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</a:t>
            </a:r>
            <a:r>
              <a:rPr lang="zh-CN" altLang="en-US"/>
              <a:t>近邻算法的计算过程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A1FA3-FF3E-06F6-5E6E-F4AFFA73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/>
              <a:t>以分类问题为例，对测试样本点进行以下操作：</a:t>
            </a:r>
          </a:p>
          <a:p>
            <a:pPr lvl="1"/>
            <a:r>
              <a:rPr lang="en-US" altLang="zh-CN" sz="3600"/>
              <a:t>(0)</a:t>
            </a:r>
            <a:r>
              <a:rPr lang="zh-CN" altLang="en-US" sz="3600"/>
              <a:t>设定</a:t>
            </a:r>
            <a:r>
              <a:rPr lang="en-US" altLang="zh-CN" sz="3600"/>
              <a:t>k</a:t>
            </a:r>
            <a:r>
              <a:rPr lang="zh-CN" altLang="en-US" sz="3600"/>
              <a:t>的值</a:t>
            </a:r>
            <a:endParaRPr lang="en-US" altLang="zh-CN" sz="3600"/>
          </a:p>
          <a:p>
            <a:pPr lvl="1"/>
            <a:r>
              <a:rPr lang="en-US" altLang="zh-CN" sz="3600"/>
              <a:t>(1)</a:t>
            </a:r>
            <a:r>
              <a:rPr lang="zh-CN" altLang="en-US" sz="3600"/>
              <a:t>计算已知类别数据集中的点与当前点之间的距离；</a:t>
            </a:r>
          </a:p>
          <a:p>
            <a:pPr lvl="1"/>
            <a:r>
              <a:rPr lang="en-US" altLang="zh-CN" sz="3600"/>
              <a:t>(2)</a:t>
            </a:r>
            <a:r>
              <a:rPr lang="zh-CN" altLang="en-US" sz="3600"/>
              <a:t>按照距离递增次序排序；</a:t>
            </a:r>
          </a:p>
          <a:p>
            <a:pPr lvl="1"/>
            <a:r>
              <a:rPr lang="en-US" altLang="zh-CN" sz="3600"/>
              <a:t>(3)</a:t>
            </a:r>
            <a:r>
              <a:rPr lang="zh-CN" altLang="en-US" sz="3600"/>
              <a:t>选取与当前点距离最小的</a:t>
            </a:r>
            <a:r>
              <a:rPr lang="en-US" altLang="zh-CN" sz="3600"/>
              <a:t>k</a:t>
            </a:r>
            <a:r>
              <a:rPr lang="zh-CN" altLang="en-US" sz="3600"/>
              <a:t>个点；</a:t>
            </a:r>
          </a:p>
          <a:p>
            <a:pPr lvl="1"/>
            <a:r>
              <a:rPr lang="en-US" altLang="zh-CN" sz="3600"/>
              <a:t>(4)</a:t>
            </a:r>
            <a:r>
              <a:rPr lang="zh-CN" altLang="en-US" sz="3600"/>
              <a:t>确定前</a:t>
            </a:r>
            <a:r>
              <a:rPr lang="en-US" altLang="zh-CN" sz="3600"/>
              <a:t>k</a:t>
            </a:r>
            <a:r>
              <a:rPr lang="zh-CN" altLang="en-US" sz="3600"/>
              <a:t>个点所在类别的出现频率；</a:t>
            </a:r>
          </a:p>
          <a:p>
            <a:pPr lvl="1"/>
            <a:r>
              <a:rPr lang="en-US" altLang="zh-CN" sz="3600"/>
              <a:t>(5)</a:t>
            </a:r>
            <a:r>
              <a:rPr lang="zh-CN" altLang="en-US" sz="3600"/>
              <a:t>返回前</a:t>
            </a:r>
            <a:r>
              <a:rPr lang="en-US" altLang="zh-CN" sz="3600"/>
              <a:t>k</a:t>
            </a:r>
            <a:r>
              <a:rPr lang="zh-CN" altLang="en-US" sz="3600"/>
              <a:t>个点出现频率最高的类别作为当前点的预测分类</a:t>
            </a:r>
          </a:p>
        </p:txBody>
      </p:sp>
    </p:spTree>
    <p:extLst>
      <p:ext uri="{BB962C8B-B14F-4D97-AF65-F5344CB8AC3E}">
        <p14:creationId xmlns:p14="http://schemas.microsoft.com/office/powerpoint/2010/main" val="22009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85571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065" y="980322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右图为例，假设五角星和三角形分别代表两类不同的电影，一类是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爱情片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五角星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一类是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动作片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三角形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加入一个新样本正方形，此时需要判断该电影的类别：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uploader.shimo.im/f/FgXQmmhL3n06pofi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965" y="963754"/>
            <a:ext cx="3327940" cy="319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8C89B8-D749-C494-97EB-5187C38F5F5C}"/>
              </a:ext>
            </a:extLst>
          </p:cNvPr>
          <p:cNvSpPr txBox="1"/>
          <p:nvPr/>
        </p:nvSpPr>
        <p:spPr>
          <a:xfrm>
            <a:off x="480743" y="3140351"/>
            <a:ext cx="71552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个点由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个五角星和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个三角形组成，可以认为新样本属于三角形的类别，即新样本是一部动作片。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3E2FAE-376F-649E-56CB-5C1BBEFF99FA}"/>
              </a:ext>
            </a:extLst>
          </p:cNvPr>
          <p:cNvSpPr txBox="1"/>
          <p:nvPr/>
        </p:nvSpPr>
        <p:spPr>
          <a:xfrm>
            <a:off x="441900" y="4248347"/>
            <a:ext cx="7650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选择离新样本最近的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个近邻点时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(K=5)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为判断依据时：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F5FCE6-7644-8060-5F6F-4E4A92F1B9DB}"/>
              </a:ext>
            </a:extLst>
          </p:cNvPr>
          <p:cNvSpPr txBox="1"/>
          <p:nvPr/>
        </p:nvSpPr>
        <p:spPr>
          <a:xfrm>
            <a:off x="469974" y="5005261"/>
            <a:ext cx="868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个点由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个五角星和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个三角形组成，可以认为新样本属于五角星的类别，即新样本是一部爱情片。</a:t>
            </a:r>
            <a:endParaRPr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DB7EB5-5C2B-B93F-8545-E1412166284C}"/>
              </a:ext>
            </a:extLst>
          </p:cNvPr>
          <p:cNvSpPr txBox="1"/>
          <p:nvPr/>
        </p:nvSpPr>
        <p:spPr>
          <a:xfrm>
            <a:off x="426600" y="2438995"/>
            <a:ext cx="765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选择离新样本最近的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个近邻点时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(K=3)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为判断依据时：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ED4640-CE5E-721D-D296-AEBCEAB3C0F0}"/>
              </a:ext>
            </a:extLst>
          </p:cNvPr>
          <p:cNvSpPr/>
          <p:nvPr/>
        </p:nvSpPr>
        <p:spPr>
          <a:xfrm>
            <a:off x="9278964" y="1804077"/>
            <a:ext cx="1465942" cy="1480144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B3CCAB2-CBE7-C98E-86A5-1CCE71B46198}"/>
              </a:ext>
            </a:extLst>
          </p:cNvPr>
          <p:cNvSpPr/>
          <p:nvPr/>
        </p:nvSpPr>
        <p:spPr>
          <a:xfrm>
            <a:off x="9583764" y="2118773"/>
            <a:ext cx="856342" cy="8853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4" grpId="0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9D04-05D6-4D8C-1FC6-0C068ABA2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/>
              <a:t>深入思考：什么是距离？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548A9B-608A-B02A-6CD5-80F388D0A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"/>
            <a:ext cx="3752850" cy="275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7C4383-63AC-10FA-3241-A584296B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我们以二维特征空间为例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B57672-EC12-099C-3CE1-80DF4A7B4A6E}"/>
              </a:ext>
            </a:extLst>
          </p:cNvPr>
          <p:cNvSpPr/>
          <p:nvPr/>
        </p:nvSpPr>
        <p:spPr>
          <a:xfrm>
            <a:off x="2286000" y="4495800"/>
            <a:ext cx="685800" cy="609600"/>
          </a:xfrm>
          <a:prstGeom prst="ellipse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917BA4-B9F5-F86B-AC71-D4F3B47ACE9F}"/>
              </a:ext>
            </a:extLst>
          </p:cNvPr>
          <p:cNvSpPr/>
          <p:nvPr/>
        </p:nvSpPr>
        <p:spPr>
          <a:xfrm>
            <a:off x="5638800" y="2005005"/>
            <a:ext cx="457200" cy="457200"/>
          </a:xfrm>
          <a:prstGeom prst="ellipse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4E6BFA-A953-A8BD-02A5-EA4B5136CF14}"/>
              </a:ext>
            </a:extLst>
          </p:cNvPr>
          <p:cNvSpPr/>
          <p:nvPr/>
        </p:nvSpPr>
        <p:spPr>
          <a:xfrm>
            <a:off x="7275095" y="4572000"/>
            <a:ext cx="457200" cy="457200"/>
          </a:xfrm>
          <a:prstGeom prst="ellipse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1DC184-48DD-CFD1-ADC2-5448B08E2BFB}"/>
              </a:ext>
            </a:extLst>
          </p:cNvPr>
          <p:cNvSpPr txBox="1"/>
          <p:nvPr/>
        </p:nvSpPr>
        <p:spPr>
          <a:xfrm>
            <a:off x="7907252" y="5029200"/>
            <a:ext cx="1184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(1,0)</a:t>
            </a:r>
            <a:endParaRPr lang="zh-CN" alt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7DE4EC-8A5B-3609-8F19-CF45DB75EBAC}"/>
              </a:ext>
            </a:extLst>
          </p:cNvPr>
          <p:cNvSpPr txBox="1"/>
          <p:nvPr/>
        </p:nvSpPr>
        <p:spPr>
          <a:xfrm>
            <a:off x="4659730" y="1729460"/>
            <a:ext cx="1184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(0,2)</a:t>
            </a:r>
            <a:endParaRPr lang="zh-CN" altLang="en-US" sz="280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DEB493B-5E37-C615-8BAC-F32777C978A7}"/>
              </a:ext>
            </a:extLst>
          </p:cNvPr>
          <p:cNvCxnSpPr>
            <a:cxnSpLocks/>
          </p:cNvCxnSpPr>
          <p:nvPr/>
        </p:nvCxnSpPr>
        <p:spPr>
          <a:xfrm>
            <a:off x="6027821" y="2510331"/>
            <a:ext cx="1247274" cy="19854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96BB291-29FC-814B-848F-82C15C7E2141}"/>
              </a:ext>
            </a:extLst>
          </p:cNvPr>
          <p:cNvSpPr txBox="1"/>
          <p:nvPr/>
        </p:nvSpPr>
        <p:spPr>
          <a:xfrm>
            <a:off x="609600" y="247511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欧几里得距离（欧氏距离）</a:t>
            </a:r>
            <a:endParaRPr lang="en-US" altLang="zh-CN" sz="360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D958D3F-A161-B658-51FD-585F94EA4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438754"/>
              </p:ext>
            </p:extLst>
          </p:nvPr>
        </p:nvGraphicFramePr>
        <p:xfrm>
          <a:off x="609600" y="3675443"/>
          <a:ext cx="4988977" cy="150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82600" progId="Equation.KSEE3">
                  <p:embed/>
                </p:oleObj>
              </mc:Choice>
              <mc:Fallback>
                <p:oleObj name="Equation" r:id="rId2" imgW="1600200" imgH="482600" progId="Equation.KSEE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75443"/>
                        <a:ext cx="4988977" cy="1505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97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7C4383-63AC-10FA-3241-A584296B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我们以二维特征空间为例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B57672-EC12-099C-3CE1-80DF4A7B4A6E}"/>
              </a:ext>
            </a:extLst>
          </p:cNvPr>
          <p:cNvSpPr/>
          <p:nvPr/>
        </p:nvSpPr>
        <p:spPr>
          <a:xfrm>
            <a:off x="2286000" y="4495800"/>
            <a:ext cx="685800" cy="609600"/>
          </a:xfrm>
          <a:prstGeom prst="ellipse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917BA4-B9F5-F86B-AC71-D4F3B47ACE9F}"/>
              </a:ext>
            </a:extLst>
          </p:cNvPr>
          <p:cNvSpPr/>
          <p:nvPr/>
        </p:nvSpPr>
        <p:spPr>
          <a:xfrm>
            <a:off x="5638800" y="2005005"/>
            <a:ext cx="457200" cy="457200"/>
          </a:xfrm>
          <a:prstGeom prst="ellipse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4E6BFA-A953-A8BD-02A5-EA4B5136CF14}"/>
              </a:ext>
            </a:extLst>
          </p:cNvPr>
          <p:cNvSpPr/>
          <p:nvPr/>
        </p:nvSpPr>
        <p:spPr>
          <a:xfrm>
            <a:off x="7275095" y="4572000"/>
            <a:ext cx="457200" cy="457200"/>
          </a:xfrm>
          <a:prstGeom prst="ellipse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01AAD91-986F-9FF4-A07D-E06C92885533}"/>
              </a:ext>
            </a:extLst>
          </p:cNvPr>
          <p:cNvCxnSpPr>
            <a:cxnSpLocks/>
          </p:cNvCxnSpPr>
          <p:nvPr/>
        </p:nvCxnSpPr>
        <p:spPr>
          <a:xfrm>
            <a:off x="4038600" y="2209800"/>
            <a:ext cx="7543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114AA6-DF97-7332-9D72-0F4793947BCB}"/>
              </a:ext>
            </a:extLst>
          </p:cNvPr>
          <p:cNvCxnSpPr>
            <a:cxnSpLocks/>
          </p:cNvCxnSpPr>
          <p:nvPr/>
        </p:nvCxnSpPr>
        <p:spPr>
          <a:xfrm>
            <a:off x="4038600" y="3581400"/>
            <a:ext cx="7543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93B0EDC-9533-D5C3-7A30-F64833C26387}"/>
              </a:ext>
            </a:extLst>
          </p:cNvPr>
          <p:cNvCxnSpPr>
            <a:cxnSpLocks/>
          </p:cNvCxnSpPr>
          <p:nvPr/>
        </p:nvCxnSpPr>
        <p:spPr>
          <a:xfrm>
            <a:off x="4038600" y="4800600"/>
            <a:ext cx="76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CB1BD7D-BF15-90D4-A990-E6146F7DABE0}"/>
              </a:ext>
            </a:extLst>
          </p:cNvPr>
          <p:cNvCxnSpPr>
            <a:cxnSpLocks/>
          </p:cNvCxnSpPr>
          <p:nvPr/>
        </p:nvCxnSpPr>
        <p:spPr>
          <a:xfrm>
            <a:off x="5867400" y="1066800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1EC10D-0D57-1FE3-A9CF-6F076983931B}"/>
              </a:ext>
            </a:extLst>
          </p:cNvPr>
          <p:cNvCxnSpPr>
            <a:cxnSpLocks/>
          </p:cNvCxnSpPr>
          <p:nvPr/>
        </p:nvCxnSpPr>
        <p:spPr>
          <a:xfrm>
            <a:off x="7503695" y="1066800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0BECB16-6DDD-8A07-AB84-71C2718253F7}"/>
              </a:ext>
            </a:extLst>
          </p:cNvPr>
          <p:cNvSpPr txBox="1"/>
          <p:nvPr/>
        </p:nvSpPr>
        <p:spPr>
          <a:xfrm>
            <a:off x="4742448" y="4859832"/>
            <a:ext cx="114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(0,0)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1DC184-48DD-CFD1-ADC2-5448B08E2BFB}"/>
              </a:ext>
            </a:extLst>
          </p:cNvPr>
          <p:cNvSpPr txBox="1"/>
          <p:nvPr/>
        </p:nvSpPr>
        <p:spPr>
          <a:xfrm>
            <a:off x="7907252" y="5029200"/>
            <a:ext cx="1184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(1,0)</a:t>
            </a:r>
            <a:endParaRPr lang="zh-CN" alt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7DE4EC-8A5B-3609-8F19-CF45DB75EBAC}"/>
              </a:ext>
            </a:extLst>
          </p:cNvPr>
          <p:cNvSpPr txBox="1"/>
          <p:nvPr/>
        </p:nvSpPr>
        <p:spPr>
          <a:xfrm>
            <a:off x="4659730" y="1729460"/>
            <a:ext cx="1184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(0,2)</a:t>
            </a:r>
            <a:endParaRPr lang="zh-CN" altLang="en-US" sz="280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8BDAB87-7F4E-0C0F-F4DC-97CFE1249051}"/>
              </a:ext>
            </a:extLst>
          </p:cNvPr>
          <p:cNvCxnSpPr>
            <a:cxnSpLocks/>
          </p:cNvCxnSpPr>
          <p:nvPr/>
        </p:nvCxnSpPr>
        <p:spPr>
          <a:xfrm>
            <a:off x="9091361" y="1066800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B20E27C-ED81-40A1-F398-5634434F0362}"/>
              </a:ext>
            </a:extLst>
          </p:cNvPr>
          <p:cNvCxnSpPr>
            <a:cxnSpLocks/>
          </p:cNvCxnSpPr>
          <p:nvPr/>
        </p:nvCxnSpPr>
        <p:spPr>
          <a:xfrm>
            <a:off x="5566611" y="2252680"/>
            <a:ext cx="0" cy="23955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A7812E8-69A4-4F6B-2691-2D8DBD2968B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703708" y="4638955"/>
            <a:ext cx="1638342" cy="924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98D2F-AE35-78FA-F25B-87D6897409D4}"/>
              </a:ext>
            </a:extLst>
          </p:cNvPr>
          <p:cNvSpPr txBox="1"/>
          <p:nvPr/>
        </p:nvSpPr>
        <p:spPr>
          <a:xfrm>
            <a:off x="293521" y="2925833"/>
            <a:ext cx="486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街区距离（曼哈顿距离）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5E31F07-CD51-8154-318F-CC15C2B28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94578"/>
              </p:ext>
            </p:extLst>
          </p:nvPr>
        </p:nvGraphicFramePr>
        <p:xfrm>
          <a:off x="357931" y="3808371"/>
          <a:ext cx="3800986" cy="125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457200" progId="Equation.KSEE3">
                  <p:embed/>
                </p:oleObj>
              </mc:Choice>
              <mc:Fallback>
                <p:oleObj name="Equation" r:id="rId2" imgW="1384300" imgH="457200" progId="Equation.KSEE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31" y="3808371"/>
                        <a:ext cx="3800986" cy="1255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8C25ADBE-1B71-53E9-B98D-0248D53D0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51" y="3688005"/>
            <a:ext cx="1296342" cy="8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2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7C4383-63AC-10FA-3241-A584296B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我们以二维特征空间为例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B57672-EC12-099C-3CE1-80DF4A7B4A6E}"/>
              </a:ext>
            </a:extLst>
          </p:cNvPr>
          <p:cNvSpPr/>
          <p:nvPr/>
        </p:nvSpPr>
        <p:spPr>
          <a:xfrm>
            <a:off x="2286000" y="4495800"/>
            <a:ext cx="685800" cy="609600"/>
          </a:xfrm>
          <a:prstGeom prst="ellipse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8F65D1B-89FD-7926-B469-92531DB65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87828"/>
              </p:ext>
            </p:extLst>
          </p:nvPr>
        </p:nvGraphicFramePr>
        <p:xfrm>
          <a:off x="304800" y="1006642"/>
          <a:ext cx="5791200" cy="234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443710436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25904745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8912560"/>
                    </a:ext>
                  </a:extLst>
                </a:gridCol>
              </a:tblGrid>
              <a:tr h="586540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股票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股票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992223"/>
                  </a:ext>
                </a:extLst>
              </a:tr>
              <a:tr h="5865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用户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3</a:t>
                      </a:r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3</a:t>
                      </a:r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997738"/>
                  </a:ext>
                </a:extLst>
              </a:tr>
              <a:tr h="5865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用户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035468"/>
                  </a:ext>
                </a:extLst>
              </a:tr>
              <a:tr h="5865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用户</a:t>
                      </a:r>
                      <a:r>
                        <a:rPr lang="en-US" altLang="zh-CN" sz="2800"/>
                        <a:t>3</a:t>
                      </a:r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6</a:t>
                      </a:r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6</a:t>
                      </a:r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002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4E904B-FD2B-659D-5431-35083E60B183}"/>
                  </a:ext>
                </a:extLst>
              </p:cNvPr>
              <p:cNvSpPr txBox="1"/>
              <p:nvPr/>
            </p:nvSpPr>
            <p:spPr>
              <a:xfrm>
                <a:off x="5486400" y="1156220"/>
                <a:ext cx="6705600" cy="2059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用户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用户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3−0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用户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用户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3−6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3−6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4E904B-FD2B-659D-5431-35083E6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156220"/>
                <a:ext cx="6705600" cy="2059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DC62844-D1EF-FDBC-6F06-8567C6039AA0}"/>
              </a:ext>
            </a:extLst>
          </p:cNvPr>
          <p:cNvSpPr txBox="1"/>
          <p:nvPr/>
        </p:nvSpPr>
        <p:spPr>
          <a:xfrm>
            <a:off x="336884" y="3702432"/>
            <a:ext cx="1165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用户</a:t>
            </a:r>
            <a:r>
              <a:rPr lang="en-US" altLang="zh-CN" sz="3200"/>
              <a:t>1</a:t>
            </a:r>
            <a:r>
              <a:rPr lang="zh-CN" altLang="en-US" sz="3200"/>
              <a:t>和用户</a:t>
            </a:r>
            <a:r>
              <a:rPr lang="en-US" altLang="zh-CN" sz="3200"/>
              <a:t>2</a:t>
            </a:r>
            <a:r>
              <a:rPr lang="zh-CN" altLang="en-US" sz="3200"/>
              <a:t>欧氏距离要比用户</a:t>
            </a:r>
            <a:r>
              <a:rPr lang="en-US" altLang="zh-CN" sz="3200"/>
              <a:t>1</a:t>
            </a:r>
            <a:r>
              <a:rPr lang="zh-CN" altLang="en-US" sz="3200"/>
              <a:t>和用户</a:t>
            </a:r>
            <a:r>
              <a:rPr lang="en-US" altLang="zh-CN" sz="3200"/>
              <a:t>3</a:t>
            </a:r>
            <a:r>
              <a:rPr lang="zh-CN" altLang="en-US" sz="3200"/>
              <a:t>的欧式距离小，那么用户</a:t>
            </a:r>
            <a:r>
              <a:rPr lang="en-US" altLang="zh-CN" sz="3200"/>
              <a:t>1</a:t>
            </a:r>
            <a:r>
              <a:rPr lang="zh-CN" altLang="en-US" sz="3200"/>
              <a:t>的最近邻就应该是用户</a:t>
            </a:r>
            <a:r>
              <a:rPr lang="en-US" altLang="zh-CN" sz="3200"/>
              <a:t>2</a:t>
            </a:r>
            <a:r>
              <a:rPr lang="zh-CN" altLang="en-US" sz="3200"/>
              <a:t>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18D26E-5E56-FBB5-0C30-4CBD38EEC122}"/>
              </a:ext>
            </a:extLst>
          </p:cNvPr>
          <p:cNvSpPr txBox="1"/>
          <p:nvPr/>
        </p:nvSpPr>
        <p:spPr>
          <a:xfrm>
            <a:off x="304800" y="4916950"/>
            <a:ext cx="1165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直觉上，如果从购买习惯上看，用户</a:t>
            </a:r>
            <a:r>
              <a:rPr lang="en-US" altLang="zh-CN" sz="3200"/>
              <a:t>1</a:t>
            </a:r>
            <a:r>
              <a:rPr lang="zh-CN" altLang="en-US" sz="3200"/>
              <a:t>和用户</a:t>
            </a:r>
            <a:r>
              <a:rPr lang="en-US" altLang="zh-CN" sz="3200"/>
              <a:t>3</a:t>
            </a:r>
            <a:r>
              <a:rPr lang="zh-CN" altLang="en-US" sz="3200"/>
              <a:t>的购买习惯更加相似，在这个场景中，用户</a:t>
            </a:r>
            <a:r>
              <a:rPr lang="en-US" altLang="zh-CN" sz="3200"/>
              <a:t>1</a:t>
            </a:r>
            <a:r>
              <a:rPr lang="zh-CN" altLang="en-US" sz="3200"/>
              <a:t>的最近邻应该是用户</a:t>
            </a:r>
            <a:r>
              <a:rPr lang="en-US" altLang="zh-CN" sz="3200"/>
              <a:t>3</a:t>
            </a:r>
            <a:r>
              <a:rPr lang="zh-CN" altLang="en-US" sz="3200"/>
              <a:t>才更加合理，那么如何度量这种</a:t>
            </a:r>
            <a:r>
              <a:rPr lang="zh-CN" altLang="en-US" sz="3200">
                <a:solidFill>
                  <a:srgbClr val="FF0000"/>
                </a:solidFill>
              </a:rPr>
              <a:t>相似距离</a:t>
            </a:r>
            <a:r>
              <a:rPr lang="zh-CN" altLang="en-US" sz="320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277989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7C4383-63AC-10FA-3241-A584296B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我们以二维特征空间为例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B57672-EC12-099C-3CE1-80DF4A7B4A6E}"/>
              </a:ext>
            </a:extLst>
          </p:cNvPr>
          <p:cNvSpPr/>
          <p:nvPr/>
        </p:nvSpPr>
        <p:spPr>
          <a:xfrm>
            <a:off x="2286000" y="4495800"/>
            <a:ext cx="685800" cy="609600"/>
          </a:xfrm>
          <a:prstGeom prst="ellipse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917BA4-B9F5-F86B-AC71-D4F3B47ACE9F}"/>
              </a:ext>
            </a:extLst>
          </p:cNvPr>
          <p:cNvSpPr/>
          <p:nvPr/>
        </p:nvSpPr>
        <p:spPr>
          <a:xfrm>
            <a:off x="5638800" y="2005005"/>
            <a:ext cx="457200" cy="457200"/>
          </a:xfrm>
          <a:prstGeom prst="ellipse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4E6BFA-A953-A8BD-02A5-EA4B5136CF14}"/>
              </a:ext>
            </a:extLst>
          </p:cNvPr>
          <p:cNvSpPr/>
          <p:nvPr/>
        </p:nvSpPr>
        <p:spPr>
          <a:xfrm>
            <a:off x="7190874" y="4538065"/>
            <a:ext cx="457200" cy="457200"/>
          </a:xfrm>
          <a:prstGeom prst="ellipse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BECB16-6DDD-8A07-AB84-71C2718253F7}"/>
              </a:ext>
            </a:extLst>
          </p:cNvPr>
          <p:cNvSpPr txBox="1"/>
          <p:nvPr/>
        </p:nvSpPr>
        <p:spPr>
          <a:xfrm>
            <a:off x="4742448" y="4859832"/>
            <a:ext cx="114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(0,0)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1DC184-48DD-CFD1-ADC2-5448B08E2BFB}"/>
              </a:ext>
            </a:extLst>
          </p:cNvPr>
          <p:cNvSpPr txBox="1"/>
          <p:nvPr/>
        </p:nvSpPr>
        <p:spPr>
          <a:xfrm>
            <a:off x="7907252" y="5029200"/>
            <a:ext cx="1184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(1,0)</a:t>
            </a:r>
            <a:endParaRPr lang="zh-CN" alt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7DE4EC-8A5B-3609-8F19-CF45DB75EBAC}"/>
              </a:ext>
            </a:extLst>
          </p:cNvPr>
          <p:cNvSpPr txBox="1"/>
          <p:nvPr/>
        </p:nvSpPr>
        <p:spPr>
          <a:xfrm>
            <a:off x="4659730" y="1729460"/>
            <a:ext cx="1184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(0,2)</a:t>
            </a:r>
            <a:endParaRPr lang="zh-CN" altLang="en-US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98D2F-AE35-78FA-F25B-87D6897409D4}"/>
              </a:ext>
            </a:extLst>
          </p:cNvPr>
          <p:cNvSpPr txBox="1"/>
          <p:nvPr/>
        </p:nvSpPr>
        <p:spPr>
          <a:xfrm>
            <a:off x="374227" y="1557710"/>
            <a:ext cx="2274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余弦相似度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645967-54B5-3EBC-8874-6DE23D30ADA6}"/>
              </a:ext>
            </a:extLst>
          </p:cNvPr>
          <p:cNvSpPr/>
          <p:nvPr/>
        </p:nvSpPr>
        <p:spPr>
          <a:xfrm>
            <a:off x="5698203" y="4482843"/>
            <a:ext cx="457200" cy="457200"/>
          </a:xfrm>
          <a:prstGeom prst="ellipse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18EB59-0C80-08BC-12D3-3DAD54359C5E}"/>
              </a:ext>
            </a:extLst>
          </p:cNvPr>
          <p:cNvCxnSpPr>
            <a:cxnSpLocks/>
          </p:cNvCxnSpPr>
          <p:nvPr/>
        </p:nvCxnSpPr>
        <p:spPr>
          <a:xfrm flipV="1">
            <a:off x="5885446" y="2457716"/>
            <a:ext cx="0" cy="2105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0815F8-A11E-B357-B1F6-AFA52E07518A}"/>
              </a:ext>
            </a:extLst>
          </p:cNvPr>
          <p:cNvCxnSpPr>
            <a:cxnSpLocks/>
          </p:cNvCxnSpPr>
          <p:nvPr/>
        </p:nvCxnSpPr>
        <p:spPr>
          <a:xfrm>
            <a:off x="6037846" y="4715900"/>
            <a:ext cx="11249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BCA9DDB-45E6-935C-955D-A9F11ED88DB5}"/>
              </a:ext>
            </a:extLst>
          </p:cNvPr>
          <p:cNvSpPr/>
          <p:nvPr/>
        </p:nvSpPr>
        <p:spPr>
          <a:xfrm>
            <a:off x="10820400" y="3811234"/>
            <a:ext cx="457200" cy="457200"/>
          </a:xfrm>
          <a:prstGeom prst="ellipse">
            <a:avLst/>
          </a:prstGeom>
          <a:solidFill>
            <a:srgbClr val="0070C0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B1676F-E1D4-4824-813D-B51620479FFC}"/>
              </a:ext>
            </a:extLst>
          </p:cNvPr>
          <p:cNvCxnSpPr>
            <a:cxnSpLocks/>
          </p:cNvCxnSpPr>
          <p:nvPr/>
        </p:nvCxnSpPr>
        <p:spPr>
          <a:xfrm flipV="1">
            <a:off x="6037846" y="4039834"/>
            <a:ext cx="4782554" cy="61004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AD64057-32C3-7CBF-DD06-08EBE603258D}"/>
              </a:ext>
            </a:extLst>
          </p:cNvPr>
          <p:cNvSpPr txBox="1"/>
          <p:nvPr/>
        </p:nvSpPr>
        <p:spPr>
          <a:xfrm>
            <a:off x="10363201" y="4364686"/>
            <a:ext cx="1451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/>
              <a:t>(4,0.5)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BDF110-2061-37E4-2396-8C1539C4EA1F}"/>
                  </a:ext>
                </a:extLst>
              </p:cNvPr>
              <p:cNvSpPr txBox="1"/>
              <p:nvPr/>
            </p:nvSpPr>
            <p:spPr>
              <a:xfrm>
                <a:off x="-270461" y="2667000"/>
                <a:ext cx="24419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BDF110-2061-37E4-2396-8C1539C4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461" y="2667000"/>
                <a:ext cx="244190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FA48937-2B65-0AD9-0286-6C8FFB349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201" y="2362200"/>
            <a:ext cx="3081764" cy="1274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9DAB71-9A83-3760-3D4D-8EED81808D42}"/>
              </a:ext>
            </a:extLst>
          </p:cNvPr>
          <p:cNvSpPr txBox="1"/>
          <p:nvPr/>
        </p:nvSpPr>
        <p:spPr>
          <a:xfrm>
            <a:off x="6952247" y="1235206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>
                <a:solidFill>
                  <a:srgbClr val="FF0000"/>
                </a:solidFill>
              </a:rPr>
              <a:t>两个样本的向量夹角越小，余弦值越大，两个样本越相似，两个样本越接近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8380F9-417E-A72F-F98F-7F81C0A22EA3}"/>
                  </a:ext>
                </a:extLst>
              </p:cNvPr>
              <p:cNvSpPr txBox="1"/>
              <p:nvPr/>
            </p:nvSpPr>
            <p:spPr>
              <a:xfrm>
                <a:off x="376606" y="4039834"/>
                <a:ext cx="22747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/>
                  <a:t>余弦距离</a:t>
                </a:r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8380F9-417E-A72F-F98F-7F81C0A22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6" y="4039834"/>
                <a:ext cx="2274726" cy="1077218"/>
              </a:xfrm>
              <a:prstGeom prst="rect">
                <a:avLst/>
              </a:prstGeom>
              <a:blipFill>
                <a:blip r:embed="rId5"/>
                <a:stretch>
                  <a:fillRect l="-6971" t="-7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F45E-66CF-2E6A-6EA7-1BBFF13F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如果特征值是离散的，并且没有数值大小的概念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1464BC2A-D712-7863-CDA8-B620406F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44052"/>
              </p:ext>
            </p:extLst>
          </p:nvPr>
        </p:nvGraphicFramePr>
        <p:xfrm>
          <a:off x="1752600" y="1727775"/>
          <a:ext cx="8686800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82515644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0628706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801866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36682258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8642072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78146907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77822633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49358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学生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7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学生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1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学生</a:t>
                      </a:r>
                      <a:r>
                        <a:rPr lang="en-US" altLang="zh-CN" sz="2800"/>
                        <a:t>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8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4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6CE56F-9B85-A975-E542-7A83A1E8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回忆之前学的方法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B4A53-BE05-7BC9-919F-D51B9EBE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3200400"/>
          </a:xfrm>
        </p:spPr>
        <p:txBody>
          <a:bodyPr/>
          <a:lstStyle/>
          <a:p>
            <a:r>
              <a:rPr lang="zh-CN" altLang="en-US"/>
              <a:t>线性回归模型</a:t>
            </a:r>
            <a:endParaRPr lang="en-US" altLang="zh-CN"/>
          </a:p>
          <a:p>
            <a:pPr lvl="1"/>
            <a:r>
              <a:rPr lang="en-US" altLang="zh-CN"/>
              <a:t>LinearRegression</a:t>
            </a:r>
          </a:p>
          <a:p>
            <a:pPr lvl="1"/>
            <a:r>
              <a:rPr lang="en-US" altLang="zh-CN"/>
              <a:t>Ridge</a:t>
            </a:r>
          </a:p>
          <a:p>
            <a:pPr lvl="1"/>
            <a:r>
              <a:rPr lang="en-US" altLang="zh-CN"/>
              <a:t>Lasso</a:t>
            </a:r>
          </a:p>
          <a:p>
            <a:r>
              <a:rPr lang="en-US" altLang="zh-CN"/>
              <a:t>Logistic</a:t>
            </a:r>
            <a:r>
              <a:rPr lang="zh-CN" altLang="en-US"/>
              <a:t>回归模型</a:t>
            </a:r>
            <a:r>
              <a:rPr lang="en-US" altLang="zh-CN"/>
              <a:t>/Softmax</a:t>
            </a:r>
            <a:r>
              <a:rPr lang="zh-CN" altLang="en-US"/>
              <a:t>回归模型</a:t>
            </a:r>
            <a:endParaRPr lang="en-US" altLang="zh-CN"/>
          </a:p>
          <a:p>
            <a:pPr lvl="1"/>
            <a:r>
              <a:rPr lang="en-US" altLang="zh-CN"/>
              <a:t>LogisticRegression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F2F19-0D45-7819-097D-C6D0F2CA5CAE}"/>
              </a:ext>
            </a:extLst>
          </p:cNvPr>
          <p:cNvSpPr txBox="1"/>
          <p:nvPr/>
        </p:nvSpPr>
        <p:spPr>
          <a:xfrm>
            <a:off x="838200" y="4419600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都需要通过在数据上优化损失函数，最后求出参数</a:t>
            </a:r>
            <a:r>
              <a:rPr lang="en-US" altLang="zh-CN" sz="4000"/>
              <a:t>w</a:t>
            </a:r>
            <a:r>
              <a:rPr lang="zh-CN" altLang="en-US" sz="4000"/>
              <a:t>的最优解；有没有不需要这样做的模型呢？</a:t>
            </a:r>
          </a:p>
        </p:txBody>
      </p:sp>
    </p:spTree>
    <p:extLst>
      <p:ext uri="{BB962C8B-B14F-4D97-AF65-F5344CB8AC3E}">
        <p14:creationId xmlns:p14="http://schemas.microsoft.com/office/powerpoint/2010/main" val="422112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F45E-66CF-2E6A-6EA7-1BBFF13F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如果特征值是离散的，并且没有数值大小的概念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AC5D0D-C7EF-78DA-7D8E-5B155E28D3BE}"/>
              </a:ext>
            </a:extLst>
          </p:cNvPr>
          <p:cNvSpPr txBox="1"/>
          <p:nvPr/>
        </p:nvSpPr>
        <p:spPr>
          <a:xfrm>
            <a:off x="457200" y="1143000"/>
            <a:ext cx="11049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假设样本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和样本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是两个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维向量，而且所有维度的取值都是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endParaRPr lang="en-US" altLang="zh-CN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例如，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0,1,1,0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）和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1,0,1,1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）。</a:t>
            </a:r>
            <a:endParaRPr lang="en-US" altLang="zh-CN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sz="32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我们将样本看成一个集合，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表示集合包含该元素，</a:t>
            </a:r>
            <a:r>
              <a:rPr lang="en-US" altLang="zh-CN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表示集合不包含该元素。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1F9FEA-7D0E-ED12-FEEF-55F73A2046F9}"/>
              </a:ext>
            </a:extLst>
          </p:cNvPr>
          <p:cNvSpPr txBox="1"/>
          <p:nvPr/>
        </p:nvSpPr>
        <p:spPr>
          <a:xfrm>
            <a:off x="605589" y="4447177"/>
            <a:ext cx="60939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000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杰卡德</a:t>
            </a:r>
            <a:r>
              <a:rPr lang="en-US" altLang="zh-CN" sz="4000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(Jaccard)</a:t>
            </a:r>
            <a:r>
              <a:rPr lang="zh-CN" altLang="en-US" sz="4000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相似性度量</a:t>
            </a:r>
          </a:p>
        </p:txBody>
      </p:sp>
      <p:pic>
        <p:nvPicPr>
          <p:cNvPr id="1026" name="Picture 2" descr="clip_image013">
            <a:extLst>
              <a:ext uri="{FF2B5EF4-FFF2-40B4-BE49-F238E27FC236}">
                <a16:creationId xmlns:a16="http://schemas.microsoft.com/office/drawing/2014/main" id="{DA61E4FB-7EF9-092B-4278-2E72D7304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81362"/>
            <a:ext cx="4270892" cy="202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3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F45E-66CF-2E6A-6EA7-1BBFF13F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如果特征值是离散的，并且没有数值大小的概念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1464BC2A-D712-7863-CDA8-B620406F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22913"/>
              </p:ext>
            </p:extLst>
          </p:nvPr>
        </p:nvGraphicFramePr>
        <p:xfrm>
          <a:off x="1752600" y="1727775"/>
          <a:ext cx="8686800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82515644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0628706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801866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36682258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8642072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78146907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77822633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49358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学生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7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学生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1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学生</a:t>
                      </a:r>
                      <a:r>
                        <a:rPr lang="en-US" altLang="zh-CN" sz="2800"/>
                        <a:t>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8962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1BB2F14-390C-82F9-BA68-F7BBBE0DA6AC}"/>
              </a:ext>
            </a:extLst>
          </p:cNvPr>
          <p:cNvSpPr txBox="1"/>
          <p:nvPr/>
        </p:nvSpPr>
        <p:spPr>
          <a:xfrm>
            <a:off x="1788695" y="458908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动手算一算？</a:t>
            </a:r>
          </a:p>
        </p:txBody>
      </p:sp>
      <p:pic>
        <p:nvPicPr>
          <p:cNvPr id="5" name="Picture 2" descr="clip_image013">
            <a:extLst>
              <a:ext uri="{FF2B5EF4-FFF2-40B4-BE49-F238E27FC236}">
                <a16:creationId xmlns:a16="http://schemas.microsoft.com/office/drawing/2014/main" id="{8C7BD77C-05A2-FC95-EF51-5476504B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43254"/>
            <a:ext cx="3119571" cy="14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1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A3CE09-11D2-7ACB-EF69-3359FF67E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/>
              <a:t>K</a:t>
            </a:r>
            <a:r>
              <a:rPr lang="zh-CN" altLang="en-US" sz="3200"/>
              <a:t>近邻算法在回归问题中的应用</a:t>
            </a:r>
          </a:p>
        </p:txBody>
      </p:sp>
    </p:spTree>
    <p:extLst>
      <p:ext uri="{BB962C8B-B14F-4D97-AF65-F5344CB8AC3E}">
        <p14:creationId xmlns:p14="http://schemas.microsoft.com/office/powerpoint/2010/main" val="3208930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76201"/>
            <a:ext cx="10561320" cy="762000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近邻算法在回归问题中的应用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310005"/>
            <a:ext cx="10646410" cy="4818380"/>
          </a:xfrm>
        </p:spPr>
        <p:txBody>
          <a:bodyPr/>
          <a:lstStyle/>
          <a:p>
            <a:pPr marL="609600" lvl="1" algn="l">
              <a:buFont typeface="Wingdings" panose="05000000000000000000" charset="0"/>
              <a:buNone/>
            </a:pPr>
            <a:r>
              <a:rPr lang="en-US" altLang="zh-CN" sz="2000" b="0"/>
              <a:t>              </a:t>
            </a:r>
            <a:endParaRPr lang="zh-CN" altLang="en-US" sz="2000" b="0"/>
          </a:p>
          <a:p>
            <a:pPr marL="609600" lvl="1" algn="l">
              <a:buFont typeface="Wingdings" panose="05000000000000000000" charset="0"/>
              <a:buNone/>
            </a:pP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645160" y="1330058"/>
            <a:ext cx="11144883" cy="449389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just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近邻算法也可以用于</a:t>
            </a:r>
            <a:r>
              <a:rPr lang="zh-CN" altLang="en-US" sz="3200" b="0">
                <a:solidFill>
                  <a:srgbClr val="2279FE"/>
                </a:solidFill>
              </a:rPr>
              <a:t>回归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，原理和其用于分类的原理相同。</a:t>
            </a:r>
          </a:p>
          <a:p>
            <a:pPr marL="0" algn="just">
              <a:buSzTx/>
              <a:buNone/>
            </a:pP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当我们使用</a:t>
            </a:r>
            <a:r>
              <a:rPr lang="en-US" altLang="zh-CN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近邻回归计算某个数据点的预测值时，</a:t>
            </a:r>
            <a:r>
              <a:rPr lang="en-US" altLang="zh-CN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KNN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模型选择距离该数据点最近的若干个训练集中的点，并将它们的</a:t>
            </a:r>
            <a:r>
              <a:rPr lang="en-US" altLang="zh-CN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取</a:t>
            </a:r>
            <a:r>
              <a:rPr lang="zh-CN" altLang="en-US" sz="3200" b="0">
                <a:solidFill>
                  <a:srgbClr val="2279FE"/>
                </a:solidFill>
              </a:rPr>
              <a:t>平均值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，然后将该均值作为预测值。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/>
          <p:cNvCxnSpPr/>
          <p:nvPr/>
        </p:nvCxnSpPr>
        <p:spPr>
          <a:xfrm flipV="1">
            <a:off x="6598920" y="3897630"/>
            <a:ext cx="3302000" cy="115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535" y="215476"/>
            <a:ext cx="10561320" cy="623147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最近邻算法在回归问题中的应用</a:t>
            </a:r>
            <a:endParaRPr lang="en-US" altLang="zh-CN" sz="4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5" y="2078355"/>
            <a:ext cx="680085" cy="11322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60" y="2074545"/>
            <a:ext cx="646430" cy="132524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936490" y="3399790"/>
            <a:ext cx="1662430" cy="124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你的工资是多少？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925" y="2171065"/>
            <a:ext cx="711200" cy="13582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310" y="4005580"/>
            <a:ext cx="1139825" cy="17100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275" y="4792345"/>
            <a:ext cx="951865" cy="15951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9820" y="2864485"/>
            <a:ext cx="1167130" cy="20726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85" y="3243580"/>
            <a:ext cx="1073785" cy="13138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5850" y="2838450"/>
            <a:ext cx="1402080" cy="1737360"/>
          </a:xfrm>
          <a:prstGeom prst="rect">
            <a:avLst/>
          </a:prstGeom>
        </p:spPr>
      </p:pic>
      <p:cxnSp>
        <p:nvCxnSpPr>
          <p:cNvPr id="25" name="直接箭头连接符 24"/>
          <p:cNvCxnSpPr>
            <a:stCxn id="18" idx="1"/>
          </p:cNvCxnSpPr>
          <p:nvPr/>
        </p:nvCxnSpPr>
        <p:spPr>
          <a:xfrm flipH="1" flipV="1">
            <a:off x="5039995" y="3180080"/>
            <a:ext cx="139700" cy="40259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2"/>
          </p:cNvCxnSpPr>
          <p:nvPr/>
        </p:nvCxnSpPr>
        <p:spPr>
          <a:xfrm flipH="1" flipV="1">
            <a:off x="3762375" y="3399790"/>
            <a:ext cx="1242695" cy="400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  <a:endCxn id="23" idx="3"/>
          </p:cNvCxnSpPr>
          <p:nvPr/>
        </p:nvCxnSpPr>
        <p:spPr>
          <a:xfrm flipH="1" flipV="1">
            <a:off x="1614170" y="3900805"/>
            <a:ext cx="3322320" cy="12319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3"/>
          </p:cNvCxnSpPr>
          <p:nvPr/>
        </p:nvCxnSpPr>
        <p:spPr>
          <a:xfrm flipH="1">
            <a:off x="4474845" y="4464685"/>
            <a:ext cx="704850" cy="23939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91605" y="4342765"/>
            <a:ext cx="314960" cy="20510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563995" y="3655060"/>
            <a:ext cx="923925" cy="17335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258560" y="3170555"/>
            <a:ext cx="634365" cy="34671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>
            <a:spLocks noGrp="1"/>
          </p:cNvSpPr>
          <p:nvPr/>
        </p:nvSpPr>
        <p:spPr>
          <a:xfrm>
            <a:off x="2276475" y="1828800"/>
            <a:ext cx="1323975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2000" b="0">
                <a:solidFill>
                  <a:srgbClr val="C00000"/>
                </a:solidFill>
              </a:rPr>
              <a:t>￥</a:t>
            </a:r>
            <a:r>
              <a:rPr lang="en-US" sz="2000" b="0">
                <a:solidFill>
                  <a:srgbClr val="C00000"/>
                </a:solidFill>
              </a:rPr>
              <a:t>10000</a:t>
            </a:r>
          </a:p>
        </p:txBody>
      </p:sp>
      <p:sp>
        <p:nvSpPr>
          <p:cNvPr id="34" name="内容占位符 2"/>
          <p:cNvSpPr>
            <a:spLocks noGrp="1"/>
          </p:cNvSpPr>
          <p:nvPr/>
        </p:nvSpPr>
        <p:spPr>
          <a:xfrm>
            <a:off x="5266055" y="1828800"/>
            <a:ext cx="1210310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2000" b="0">
                <a:solidFill>
                  <a:srgbClr val="C00000"/>
                </a:solidFill>
              </a:rPr>
              <a:t>￥</a:t>
            </a:r>
            <a:r>
              <a:rPr lang="en-US" sz="2000" b="0">
                <a:solidFill>
                  <a:srgbClr val="C00000"/>
                </a:solidFill>
              </a:rPr>
              <a:t>9000</a:t>
            </a:r>
          </a:p>
        </p:txBody>
      </p:sp>
      <p:sp>
        <p:nvSpPr>
          <p:cNvPr id="35" name="内容占位符 2"/>
          <p:cNvSpPr>
            <a:spLocks noGrp="1"/>
          </p:cNvSpPr>
          <p:nvPr/>
        </p:nvSpPr>
        <p:spPr>
          <a:xfrm>
            <a:off x="7141210" y="1955800"/>
            <a:ext cx="1210310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2000" b="0">
                <a:solidFill>
                  <a:srgbClr val="C00000"/>
                </a:solidFill>
              </a:rPr>
              <a:t>￥</a:t>
            </a:r>
            <a:r>
              <a:rPr lang="en-US" sz="2000" b="0">
                <a:solidFill>
                  <a:srgbClr val="C00000"/>
                </a:solidFill>
              </a:rPr>
              <a:t>9000</a:t>
            </a:r>
          </a:p>
        </p:txBody>
      </p:sp>
      <p:sp>
        <p:nvSpPr>
          <p:cNvPr id="36" name="内容占位符 2"/>
          <p:cNvSpPr>
            <a:spLocks noGrp="1"/>
          </p:cNvSpPr>
          <p:nvPr/>
        </p:nvSpPr>
        <p:spPr>
          <a:xfrm>
            <a:off x="7897495" y="2808605"/>
            <a:ext cx="1395095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2000" b="0">
                <a:solidFill>
                  <a:srgbClr val="C00000"/>
                </a:solidFill>
              </a:rPr>
              <a:t>￥</a:t>
            </a:r>
            <a:r>
              <a:rPr lang="en-US" sz="2000" b="0">
                <a:solidFill>
                  <a:srgbClr val="C00000"/>
                </a:solidFill>
              </a:rPr>
              <a:t>12000</a:t>
            </a:r>
          </a:p>
        </p:txBody>
      </p:sp>
      <p:sp>
        <p:nvSpPr>
          <p:cNvPr id="37" name="内容占位符 2"/>
          <p:cNvSpPr>
            <a:spLocks noGrp="1"/>
          </p:cNvSpPr>
          <p:nvPr/>
        </p:nvSpPr>
        <p:spPr>
          <a:xfrm>
            <a:off x="5616575" y="4713605"/>
            <a:ext cx="1395095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2000" b="0">
                <a:solidFill>
                  <a:srgbClr val="C00000"/>
                </a:solidFill>
              </a:rPr>
              <a:t>￥</a:t>
            </a:r>
            <a:r>
              <a:rPr lang="en-US" sz="2000" b="0">
                <a:solidFill>
                  <a:srgbClr val="C00000"/>
                </a:solidFill>
              </a:rPr>
              <a:t>13000</a:t>
            </a:r>
          </a:p>
        </p:txBody>
      </p:sp>
      <p:sp>
        <p:nvSpPr>
          <p:cNvPr id="38" name="内容占位符 2"/>
          <p:cNvSpPr>
            <a:spLocks noGrp="1"/>
          </p:cNvSpPr>
          <p:nvPr/>
        </p:nvSpPr>
        <p:spPr>
          <a:xfrm>
            <a:off x="2578100" y="4096385"/>
            <a:ext cx="1395095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2000" b="0">
                <a:solidFill>
                  <a:srgbClr val="C00000"/>
                </a:solidFill>
              </a:rPr>
              <a:t>￥</a:t>
            </a:r>
            <a:r>
              <a:rPr lang="en-US" sz="2000" b="0">
                <a:solidFill>
                  <a:srgbClr val="C00000"/>
                </a:solidFill>
              </a:rPr>
              <a:t>14000</a:t>
            </a:r>
          </a:p>
        </p:txBody>
      </p:sp>
      <p:sp>
        <p:nvSpPr>
          <p:cNvPr id="39" name="内容占位符 2"/>
          <p:cNvSpPr>
            <a:spLocks noGrp="1"/>
          </p:cNvSpPr>
          <p:nvPr/>
        </p:nvSpPr>
        <p:spPr>
          <a:xfrm>
            <a:off x="10160000" y="2923540"/>
            <a:ext cx="1706245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1800" b="0">
                <a:solidFill>
                  <a:schemeClr val="tx1">
                    <a:lumMod val="85000"/>
                    <a:lumOff val="15000"/>
                  </a:schemeClr>
                </a:solidFill>
              </a:rPr>
              <a:t>￥是什么？</a:t>
            </a:r>
          </a:p>
        </p:txBody>
      </p:sp>
      <p:sp>
        <p:nvSpPr>
          <p:cNvPr id="40" name="内容占位符 2"/>
          <p:cNvSpPr>
            <a:spLocks noGrp="1"/>
          </p:cNvSpPr>
          <p:nvPr/>
        </p:nvSpPr>
        <p:spPr>
          <a:xfrm>
            <a:off x="316865" y="3151505"/>
            <a:ext cx="1706245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1800" b="0">
                <a:solidFill>
                  <a:schemeClr val="tx1">
                    <a:lumMod val="85000"/>
                    <a:lumOff val="15000"/>
                  </a:schemeClr>
                </a:solidFill>
              </a:rPr>
              <a:t>￥是什么？</a:t>
            </a:r>
          </a:p>
        </p:txBody>
      </p:sp>
      <p:sp>
        <p:nvSpPr>
          <p:cNvPr id="41" name="内容占位符 2"/>
          <p:cNvSpPr>
            <a:spLocks noGrp="1"/>
          </p:cNvSpPr>
          <p:nvPr/>
        </p:nvSpPr>
        <p:spPr>
          <a:xfrm>
            <a:off x="7616691" y="5197475"/>
            <a:ext cx="4478020" cy="6483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zh-CN" altLang="en-US" sz="1800" b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800" b="0">
                <a:solidFill>
                  <a:schemeClr val="tx1">
                    <a:lumMod val="85000"/>
                    <a:lumOff val="15000"/>
                  </a:schemeClr>
                </a:solidFill>
              </a:rPr>
              <a:t>10000+9000+9000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altLang="zh-CN" sz="1800" b="0">
                <a:solidFill>
                  <a:schemeClr val="tx1">
                    <a:lumMod val="85000"/>
                    <a:lumOff val="15000"/>
                  </a:schemeClr>
                </a:solidFill>
              </a:rPr>
              <a:t>+12000+13000+</a:t>
            </a:r>
            <a:r>
              <a:rPr lang="en-US" sz="1800" b="0">
                <a:solidFill>
                  <a:schemeClr val="tx1">
                    <a:lumMod val="85000"/>
                    <a:lumOff val="15000"/>
                  </a:schemeClr>
                </a:solidFill>
              </a:rPr>
              <a:t>14000</a:t>
            </a:r>
            <a:r>
              <a:rPr lang="zh-CN" altLang="en-US" sz="1800" b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en-US" altLang="zh-CN" sz="1800" b="0">
                <a:solidFill>
                  <a:schemeClr val="tx1">
                    <a:lumMod val="85000"/>
                    <a:lumOff val="15000"/>
                  </a:schemeClr>
                </a:solidFill>
              </a:rPr>
              <a:t>/6=11167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6875" y="3456940"/>
            <a:ext cx="547370" cy="5784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9D04-05D6-4D8C-1FC6-0C068ABA2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/>
              <a:t>进一步思考：</a:t>
            </a:r>
          </a:p>
        </p:txBody>
      </p:sp>
    </p:spTree>
    <p:extLst>
      <p:ext uri="{BB962C8B-B14F-4D97-AF65-F5344CB8AC3E}">
        <p14:creationId xmlns:p14="http://schemas.microsoft.com/office/powerpoint/2010/main" val="2545376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125525-A598-C379-0106-DDF00930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</a:t>
            </a:r>
            <a:r>
              <a:rPr lang="zh-CN" altLang="en-US"/>
              <a:t>近邻算法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172CB-94CA-D8EC-26CB-436194A9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en-US" altLang="zh-CN"/>
              <a:t>K</a:t>
            </a:r>
            <a:r>
              <a:rPr lang="zh-CN" altLang="en-US"/>
              <a:t>个近邻中，出现</a:t>
            </a:r>
            <a:r>
              <a:rPr lang="en-US" altLang="zh-CN"/>
              <a:t>2</a:t>
            </a:r>
            <a:r>
              <a:rPr lang="zh-CN" altLang="en-US"/>
              <a:t>个以上的最多类要怎么办？</a:t>
            </a:r>
            <a:endParaRPr lang="en-US" altLang="zh-CN"/>
          </a:p>
          <a:p>
            <a:pPr lvl="1"/>
            <a:r>
              <a:rPr lang="zh-CN" altLang="en-US"/>
              <a:t>比如</a:t>
            </a:r>
            <a:r>
              <a:rPr lang="en-US" altLang="zh-CN"/>
              <a:t>5</a:t>
            </a:r>
            <a:r>
              <a:rPr lang="zh-CN" altLang="en-US"/>
              <a:t>近邻中，有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1</a:t>
            </a:r>
            <a:r>
              <a:rPr lang="zh-CN" altLang="en-US"/>
              <a:t>类，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2</a:t>
            </a:r>
            <a:r>
              <a:rPr lang="zh-CN" altLang="en-US"/>
              <a:t>类，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0</a:t>
            </a:r>
            <a:r>
              <a:rPr lang="zh-CN" altLang="en-US"/>
              <a:t>类，那要怎么办？</a:t>
            </a:r>
          </a:p>
        </p:txBody>
      </p:sp>
    </p:spTree>
    <p:extLst>
      <p:ext uri="{BB962C8B-B14F-4D97-AF65-F5344CB8AC3E}">
        <p14:creationId xmlns:p14="http://schemas.microsoft.com/office/powerpoint/2010/main" val="264819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918" y="296612"/>
            <a:ext cx="10561320" cy="581872"/>
          </a:xfrm>
        </p:spPr>
        <p:txBody>
          <a:bodyPr/>
          <a:lstStyle/>
          <a:p>
            <a:r>
              <a:rPr lang="en-US" altLang="zh-CN" sz="4000"/>
              <a:t> K</a:t>
            </a:r>
            <a:r>
              <a:rPr lang="zh-CN" altLang="en-US" sz="4000"/>
              <a:t>近邻算法</a:t>
            </a:r>
            <a:endParaRPr lang="en-US" altLang="zh-CN" sz="4000"/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756920" y="1295400"/>
            <a:ext cx="9902190" cy="63182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Font typeface="Wingdings" panose="05000000000000000000" charset="0"/>
              <a:buChar char="n"/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429385" y="1459865"/>
            <a:ext cx="1168400" cy="467360"/>
          </a:xfrm>
          <a:prstGeom prst="roundRect">
            <a:avLst/>
          </a:prstGeom>
          <a:noFill/>
          <a:ln w="28575" cmpd="sng">
            <a:solidFill>
              <a:srgbClr val="2279F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579245" y="1510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rgbClr val="2279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想一想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" y="1431925"/>
            <a:ext cx="491490" cy="495300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 flipH="1">
            <a:off x="1459230" y="4222750"/>
            <a:ext cx="3083560" cy="100393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120005" y="4184015"/>
            <a:ext cx="5426075" cy="103251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39845" y="3022600"/>
            <a:ext cx="737235" cy="6686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80" y="3731895"/>
            <a:ext cx="485775" cy="625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72030" y="4878070"/>
            <a:ext cx="897255" cy="9017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295" y="4609465"/>
            <a:ext cx="784225" cy="831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145" y="2739390"/>
            <a:ext cx="864870" cy="949325"/>
          </a:xfrm>
          <a:prstGeom prst="rect">
            <a:avLst/>
          </a:prstGeom>
        </p:spPr>
      </p:pic>
      <p:sp>
        <p:nvSpPr>
          <p:cNvPr id="19" name="圆角矩形标注 18"/>
          <p:cNvSpPr/>
          <p:nvPr/>
        </p:nvSpPr>
        <p:spPr>
          <a:xfrm>
            <a:off x="4420235" y="4585335"/>
            <a:ext cx="764540" cy="446405"/>
          </a:xfrm>
          <a:prstGeom prst="wedgeRoundRectCallout">
            <a:avLst>
              <a:gd name="adj1" fmla="val -8347"/>
              <a:gd name="adj2" fmla="val -8513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我是谁？我在哪？</a:t>
            </a:r>
          </a:p>
        </p:txBody>
      </p:sp>
      <p:sp>
        <p:nvSpPr>
          <p:cNvPr id="20" name="圆角矩形标注 19"/>
          <p:cNvSpPr/>
          <p:nvPr/>
        </p:nvSpPr>
        <p:spPr>
          <a:xfrm>
            <a:off x="2413000" y="2842895"/>
            <a:ext cx="1176020" cy="597535"/>
          </a:xfrm>
          <a:prstGeom prst="wedgeRoundRectCallout">
            <a:avLst>
              <a:gd name="adj1" fmla="val 74956"/>
              <a:gd name="adj2" fmla="val -10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傻弟弟，快跟我回家吧，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我们是小黄鸭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6293485" y="2938780"/>
            <a:ext cx="1671955" cy="381000"/>
          </a:xfrm>
          <a:prstGeom prst="wedgeRoundRectCallout">
            <a:avLst>
              <a:gd name="adj1" fmla="val -58659"/>
              <a:gd name="adj2" fmla="val 84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我觉得我是你远方的表叔！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7070090" y="4878070"/>
            <a:ext cx="1671955" cy="381000"/>
          </a:xfrm>
          <a:prstGeom prst="wedgeRoundRectCallout">
            <a:avLst>
              <a:gd name="adj1" fmla="val -61659"/>
              <a:gd name="adj2" fmla="val 20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你也是小鸡吗？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2021205" y="4021455"/>
            <a:ext cx="1398905" cy="856615"/>
          </a:xfrm>
          <a:prstGeom prst="wedgeRoundRectCallout">
            <a:avLst>
              <a:gd name="adj1" fmla="val -2655"/>
              <a:gd name="adj2" fmla="val 676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嗯，说不上来哪不太像，但是我是离你挺近的。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4378325" y="3726815"/>
            <a:ext cx="177800" cy="1905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4" idx="7"/>
          </p:cNvCxnSpPr>
          <p:nvPr/>
        </p:nvCxnSpPr>
        <p:spPr>
          <a:xfrm flipV="1">
            <a:off x="5051425" y="3533775"/>
            <a:ext cx="373380" cy="2552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7" idx="1"/>
          </p:cNvCxnSpPr>
          <p:nvPr/>
        </p:nvCxnSpPr>
        <p:spPr>
          <a:xfrm>
            <a:off x="4977130" y="4293870"/>
            <a:ext cx="1066165" cy="7315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110865" y="4304030"/>
            <a:ext cx="1541780" cy="9632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955" y="3072765"/>
            <a:ext cx="595630" cy="734060"/>
          </a:xfrm>
          <a:prstGeom prst="rect">
            <a:avLst/>
          </a:prstGeom>
        </p:spPr>
      </p:pic>
      <p:cxnSp>
        <p:nvCxnSpPr>
          <p:cNvPr id="39" name="直接箭头连接符 38"/>
          <p:cNvCxnSpPr>
            <a:stCxn id="44" idx="2"/>
          </p:cNvCxnSpPr>
          <p:nvPr/>
        </p:nvCxnSpPr>
        <p:spPr>
          <a:xfrm flipH="1" flipV="1">
            <a:off x="1203960" y="3569970"/>
            <a:ext cx="3345815" cy="45466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标注 39"/>
          <p:cNvSpPr/>
          <p:nvPr/>
        </p:nvSpPr>
        <p:spPr>
          <a:xfrm>
            <a:off x="271780" y="3949065"/>
            <a:ext cx="1398905" cy="481330"/>
          </a:xfrm>
          <a:prstGeom prst="wedgeRoundRectCallout">
            <a:avLst>
              <a:gd name="adj1" fmla="val -8465"/>
              <a:gd name="adj2" fmla="val -6853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们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的有点远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</a:p>
        </p:txBody>
      </p:sp>
      <p:sp>
        <p:nvSpPr>
          <p:cNvPr id="42" name="圆角矩形标注 41"/>
          <p:cNvSpPr/>
          <p:nvPr/>
        </p:nvSpPr>
        <p:spPr>
          <a:xfrm>
            <a:off x="10366375" y="3440430"/>
            <a:ext cx="1398905" cy="999490"/>
          </a:xfrm>
          <a:prstGeom prst="wedgeRoundRectCallout">
            <a:avLst>
              <a:gd name="adj1" fmla="val -29482"/>
              <a:gd name="adj2" fmla="val 874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我想知道为什么离我那么远？就因为我长得帅？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955" y="4690745"/>
            <a:ext cx="796925" cy="875665"/>
          </a:xfrm>
          <a:prstGeom prst="rect">
            <a:avLst/>
          </a:prstGeom>
        </p:spPr>
      </p:pic>
      <p:sp>
        <p:nvSpPr>
          <p:cNvPr id="44" name="椭圆 43"/>
          <p:cNvSpPr/>
          <p:nvPr/>
        </p:nvSpPr>
        <p:spPr>
          <a:xfrm>
            <a:off x="4549775" y="3691255"/>
            <a:ext cx="587375" cy="66675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内容占位符 2"/>
          <p:cNvSpPr>
            <a:spLocks noGrp="1"/>
          </p:cNvSpPr>
          <p:nvPr/>
        </p:nvSpPr>
        <p:spPr>
          <a:xfrm>
            <a:off x="2218690" y="1325245"/>
            <a:ext cx="9902190" cy="113093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假设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k=5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，此时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个邻居中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个是小鸡，以此判断测试样本是小鸡，合理吗？</a:t>
            </a: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8660" y="3440430"/>
            <a:ext cx="798830" cy="1055370"/>
          </a:xfrm>
          <a:prstGeom prst="rect">
            <a:avLst/>
          </a:prstGeom>
        </p:spPr>
      </p:pic>
      <p:sp>
        <p:nvSpPr>
          <p:cNvPr id="52" name="圆角矩形标注 51"/>
          <p:cNvSpPr/>
          <p:nvPr/>
        </p:nvSpPr>
        <p:spPr>
          <a:xfrm>
            <a:off x="8028940" y="3470910"/>
            <a:ext cx="1671955" cy="381000"/>
          </a:xfrm>
          <a:prstGeom prst="wedgeRoundRectCallout">
            <a:avLst>
              <a:gd name="adj1" fmla="val -61659"/>
              <a:gd name="adj2" fmla="val 20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谁？什么时候把我拽来的？</a:t>
            </a:r>
          </a:p>
        </p:txBody>
      </p:sp>
      <p:cxnSp>
        <p:nvCxnSpPr>
          <p:cNvPr id="53" name="直接箭头连接符 52"/>
          <p:cNvCxnSpPr>
            <a:stCxn id="44" idx="6"/>
          </p:cNvCxnSpPr>
          <p:nvPr/>
        </p:nvCxnSpPr>
        <p:spPr>
          <a:xfrm flipV="1">
            <a:off x="5137150" y="3952875"/>
            <a:ext cx="1861185" cy="717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46080" y="4878070"/>
            <a:ext cx="741045" cy="10102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276013"/>
            <a:ext cx="10561320" cy="638387"/>
          </a:xfrm>
        </p:spPr>
        <p:txBody>
          <a:bodyPr/>
          <a:lstStyle/>
          <a:p>
            <a:r>
              <a:rPr lang="zh-CN" altLang="en-US" sz="4000"/>
              <a:t>权重增强型</a:t>
            </a:r>
            <a:r>
              <a:rPr lang="en-US" altLang="zh-CN" sz="4000"/>
              <a:t>K</a:t>
            </a:r>
            <a:r>
              <a:rPr lang="zh-CN" altLang="en-US" sz="4000"/>
              <a:t>近邻算法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252855"/>
            <a:ext cx="10646410" cy="4818380"/>
          </a:xfrm>
        </p:spPr>
        <p:txBody>
          <a:bodyPr/>
          <a:lstStyle/>
          <a:p>
            <a:pPr marL="609600" lvl="1" algn="l">
              <a:buFont typeface="Wingdings" panose="05000000000000000000" charset="0"/>
              <a:buNone/>
            </a:pPr>
            <a:r>
              <a:rPr lang="en-US" altLang="zh-CN" sz="2000" b="0"/>
              <a:t>              </a:t>
            </a:r>
          </a:p>
          <a:p>
            <a:pPr marL="609600" lvl="1" algn="l">
              <a:buFont typeface="Wingdings" panose="05000000000000000000" charset="0"/>
              <a:buNone/>
            </a:pP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</a:t>
            </a:r>
            <a:endParaRPr lang="zh-CN" altLang="en-US" sz="2000" b="0">
              <a:sym typeface="+mn-ea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688340" y="2078990"/>
            <a:ext cx="9902190" cy="63182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Font typeface="Wingdings" panose="05000000000000000000" charset="0"/>
              <a:buChar char="n"/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内容占位符 2"/>
          <p:cNvSpPr>
            <a:spLocks noGrp="1"/>
          </p:cNvSpPr>
          <p:nvPr/>
        </p:nvSpPr>
        <p:spPr>
          <a:xfrm>
            <a:off x="1" y="1188720"/>
            <a:ext cx="11680190" cy="14903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lnSpc>
                <a:spcPts val="2900"/>
              </a:lnSpc>
              <a:spcBef>
                <a:spcPts val="0"/>
              </a:spcBef>
              <a:buSzTx/>
              <a:buNone/>
            </a:pPr>
            <a:r>
              <a:rPr 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假设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k=5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，此时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个邻居中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个是小鸡，以此判断测试样本是小鸡，合理吗？</a:t>
            </a:r>
            <a:r>
              <a:rPr lang="en-US" altLang="zh-CN" sz="2400" b="0">
                <a:solidFill>
                  <a:srgbClr val="FF0000"/>
                </a:solidFill>
              </a:rPr>
              <a:t> </a:t>
            </a:r>
          </a:p>
          <a:p>
            <a:pPr marL="0" algn="l">
              <a:lnSpc>
                <a:spcPts val="2900"/>
              </a:lnSpc>
              <a:spcBef>
                <a:spcPts val="0"/>
              </a:spcBef>
              <a:buSzTx/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       </a:t>
            </a:r>
            <a:r>
              <a:rPr lang="zh-CN" altLang="en-US" sz="2400" b="0">
                <a:solidFill>
                  <a:srgbClr val="FF0000"/>
                </a:solidFill>
              </a:rPr>
              <a:t>答案：</a:t>
            </a:r>
            <a:r>
              <a:rPr lang="zh-CN" altLang="en-US" sz="2400" b="0">
                <a:solidFill>
                  <a:srgbClr val="2279FE"/>
                </a:solidFill>
              </a:rPr>
              <a:t>显然是不合理的。因为</a:t>
            </a:r>
            <a:r>
              <a:rPr lang="en-US" altLang="zh-CN" sz="2400" b="0">
                <a:solidFill>
                  <a:srgbClr val="2279FE"/>
                </a:solidFill>
              </a:rPr>
              <a:t>5</a:t>
            </a:r>
            <a:r>
              <a:rPr lang="zh-CN" altLang="en-US" sz="2400" b="0">
                <a:solidFill>
                  <a:srgbClr val="2279FE"/>
                </a:solidFill>
              </a:rPr>
              <a:t>个邻居中，</a:t>
            </a:r>
            <a:r>
              <a:rPr lang="en-US" altLang="zh-CN" sz="2400" b="0">
                <a:solidFill>
                  <a:srgbClr val="2279FE"/>
                </a:solidFill>
              </a:rPr>
              <a:t>2</a:t>
            </a:r>
            <a:r>
              <a:rPr lang="zh-CN" altLang="en-US" sz="2400" b="0">
                <a:solidFill>
                  <a:srgbClr val="2279FE"/>
                </a:solidFill>
              </a:rPr>
              <a:t>只小鸭的距离明显比另外</a:t>
            </a:r>
            <a:r>
              <a:rPr lang="en-US" altLang="zh-CN" sz="2400" b="0">
                <a:solidFill>
                  <a:srgbClr val="2279FE"/>
                </a:solidFill>
              </a:rPr>
              <a:t>3</a:t>
            </a:r>
            <a:r>
              <a:rPr lang="zh-CN" altLang="en-US" sz="2400" b="0">
                <a:solidFill>
                  <a:srgbClr val="2279FE"/>
                </a:solidFill>
              </a:rPr>
              <a:t>只小鸡</a:t>
            </a:r>
          </a:p>
          <a:p>
            <a:pPr marL="0" algn="l">
              <a:lnSpc>
                <a:spcPts val="2900"/>
              </a:lnSpc>
              <a:spcBef>
                <a:spcPts val="0"/>
              </a:spcBef>
              <a:buSzTx/>
              <a:buNone/>
            </a:pPr>
            <a:r>
              <a:rPr lang="zh-CN" altLang="en-US" sz="2400" b="0">
                <a:solidFill>
                  <a:srgbClr val="2279FE"/>
                </a:solidFill>
              </a:rPr>
              <a:t> </a:t>
            </a:r>
            <a:r>
              <a:rPr lang="en-US" altLang="zh-CN" sz="2400" b="0">
                <a:solidFill>
                  <a:srgbClr val="2279FE"/>
                </a:solidFill>
              </a:rPr>
              <a:t>      </a:t>
            </a:r>
            <a:r>
              <a:rPr lang="zh-CN" altLang="en-US" sz="2400" b="0">
                <a:solidFill>
                  <a:srgbClr val="2279FE"/>
                </a:solidFill>
              </a:rPr>
              <a:t>短很多，也就是相似度更高。所以单纯只依据邻居的个数判断类别，是不合理</a:t>
            </a:r>
          </a:p>
          <a:p>
            <a:pPr marL="0" algn="l">
              <a:lnSpc>
                <a:spcPts val="2900"/>
              </a:lnSpc>
              <a:spcBef>
                <a:spcPts val="0"/>
              </a:spcBef>
              <a:buSzTx/>
              <a:buNone/>
            </a:pPr>
            <a:r>
              <a:rPr lang="zh-CN" altLang="en-US" sz="2400" b="0">
                <a:solidFill>
                  <a:srgbClr val="2279FE"/>
                </a:solidFill>
              </a:rPr>
              <a:t> </a:t>
            </a:r>
            <a:r>
              <a:rPr lang="en-US" altLang="zh-CN" sz="2400" b="0">
                <a:solidFill>
                  <a:srgbClr val="2279FE"/>
                </a:solidFill>
              </a:rPr>
              <a:t>      </a:t>
            </a:r>
            <a:r>
              <a:rPr lang="zh-CN" altLang="en-US" sz="2400" b="0">
                <a:solidFill>
                  <a:srgbClr val="2279FE"/>
                </a:solidFill>
              </a:rPr>
              <a:t>的，还要加入</a:t>
            </a:r>
            <a:r>
              <a:rPr lang="zh-CN" altLang="en-US" sz="2400" b="0">
                <a:solidFill>
                  <a:srgbClr val="FF0000"/>
                </a:solidFill>
              </a:rPr>
              <a:t>权重</a:t>
            </a:r>
            <a:r>
              <a:rPr lang="zh-CN" altLang="en-US" sz="2400" b="0">
                <a:solidFill>
                  <a:srgbClr val="2279FE"/>
                </a:solidFill>
              </a:rPr>
              <a:t>。距离越</a:t>
            </a:r>
            <a:r>
              <a:rPr lang="zh-CN" altLang="en-US" sz="2400" b="0">
                <a:solidFill>
                  <a:srgbClr val="FF0000"/>
                </a:solidFill>
              </a:rPr>
              <a:t>近</a:t>
            </a:r>
            <a:r>
              <a:rPr lang="zh-CN" altLang="en-US" sz="2400" b="0">
                <a:solidFill>
                  <a:srgbClr val="2279FE"/>
                </a:solidFill>
              </a:rPr>
              <a:t>的权重越</a:t>
            </a:r>
            <a:r>
              <a:rPr lang="zh-CN" altLang="en-US" sz="2400" b="0">
                <a:solidFill>
                  <a:srgbClr val="FF0000"/>
                </a:solidFill>
              </a:rPr>
              <a:t>大</a:t>
            </a:r>
            <a:r>
              <a:rPr lang="zh-CN" altLang="en-US" sz="2400" b="0">
                <a:solidFill>
                  <a:srgbClr val="2279FE"/>
                </a:solidFill>
              </a:rPr>
              <a:t>。把各自类的权重加和，谁的大用谁。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81110" y="3227705"/>
            <a:ext cx="434975" cy="39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260" y="3200400"/>
            <a:ext cx="368300" cy="474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220450" y="5212715"/>
            <a:ext cx="459740" cy="462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115" y="4242435"/>
            <a:ext cx="365760" cy="3879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615" y="3698240"/>
            <a:ext cx="453390" cy="498475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8550910" y="3546475"/>
            <a:ext cx="330200" cy="10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8525977" y="3991811"/>
            <a:ext cx="515620" cy="889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550910" y="4404995"/>
            <a:ext cx="1574165" cy="10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539480" y="5440680"/>
            <a:ext cx="2576830" cy="635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7805" y="4689475"/>
            <a:ext cx="394970" cy="523240"/>
          </a:xfrm>
          <a:prstGeom prst="rect">
            <a:avLst/>
          </a:prstGeom>
        </p:spPr>
      </p:pic>
      <p:cxnSp>
        <p:nvCxnSpPr>
          <p:cNvPr id="45" name="直接箭头连接符 44"/>
          <p:cNvCxnSpPr/>
          <p:nvPr/>
        </p:nvCxnSpPr>
        <p:spPr>
          <a:xfrm>
            <a:off x="8550910" y="4920615"/>
            <a:ext cx="1826895" cy="444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260" y="3699510"/>
            <a:ext cx="368300" cy="47498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260" y="4198620"/>
            <a:ext cx="368300" cy="47498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260" y="4686300"/>
            <a:ext cx="368300" cy="47498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90" y="5185410"/>
            <a:ext cx="368300" cy="474980"/>
          </a:xfrm>
          <a:prstGeom prst="rect">
            <a:avLst/>
          </a:prstGeom>
        </p:spPr>
      </p:pic>
      <p:sp>
        <p:nvSpPr>
          <p:cNvPr id="55" name="内容占位符 2"/>
          <p:cNvSpPr>
            <a:spLocks noGrp="1"/>
          </p:cNvSpPr>
          <p:nvPr/>
        </p:nvSpPr>
        <p:spPr>
          <a:xfrm>
            <a:off x="8686800" y="5715618"/>
            <a:ext cx="1687195" cy="756301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距离</a:t>
            </a: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925" y="3245986"/>
            <a:ext cx="7296785" cy="20745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BDBD-80FD-3F3F-1C61-541CCDD1E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特征的数值大小对距离计算的影响</a:t>
            </a:r>
          </a:p>
        </p:txBody>
      </p:sp>
    </p:spTree>
    <p:extLst>
      <p:ext uri="{BB962C8B-B14F-4D97-AF65-F5344CB8AC3E}">
        <p14:creationId xmlns:p14="http://schemas.microsoft.com/office/powerpoint/2010/main" val="391452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91769-C65B-F725-9249-D5D245653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/>
              <a:t>K</a:t>
            </a:r>
            <a:r>
              <a:rPr lang="zh-CN" altLang="en-US" sz="4400"/>
              <a:t>近邻算法思想</a:t>
            </a:r>
          </a:p>
        </p:txBody>
      </p:sp>
    </p:spTree>
    <p:extLst>
      <p:ext uri="{BB962C8B-B14F-4D97-AF65-F5344CB8AC3E}">
        <p14:creationId xmlns:p14="http://schemas.microsoft.com/office/powerpoint/2010/main" val="1790520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00200"/>
            <a:ext cx="10533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方便演示，我们只选取了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个特征变量来对葡萄酒进行分类，实际生活中，用来评判葡萄酒的指标要多得多。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此处假设可以根据酒精含量和苹果酸含量将葡萄酒分为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类别编号为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类别编号为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596A18-65C0-096A-7E9B-D361E37016F7}"/>
              </a:ext>
            </a:extLst>
          </p:cNvPr>
          <p:cNvSpPr txBox="1"/>
          <p:nvPr/>
        </p:nvSpPr>
        <p:spPr>
          <a:xfrm>
            <a:off x="228600" y="152400"/>
            <a:ext cx="1013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算法来判断葡萄酒的种类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605209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95400"/>
            <a:ext cx="10000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方便演示，该数据集只有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个原始样本数据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35466"/>
              </p:ext>
            </p:extLst>
          </p:nvPr>
        </p:nvGraphicFramePr>
        <p:xfrm>
          <a:off x="1899557" y="2286000"/>
          <a:ext cx="7725228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59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10000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近邻算法对一个新样本进行分类，该新样本的特征数据如下所示，那么这个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新样本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属于葡萄酒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呢，还是属于葡萄酒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34610"/>
              </p:ext>
            </p:extLst>
          </p:nvPr>
        </p:nvGraphicFramePr>
        <p:xfrm>
          <a:off x="2225365" y="4572000"/>
          <a:ext cx="7725228" cy="883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未知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DFF186-2832-DCA3-1578-A90F3C8A0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06185"/>
              </p:ext>
            </p:extLst>
          </p:nvPr>
        </p:nvGraphicFramePr>
        <p:xfrm>
          <a:off x="2205312" y="2062057"/>
          <a:ext cx="7725228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55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5829" y="1828800"/>
                <a:ext cx="10000342" cy="2429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此时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可以利用欧式距离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公式来计算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新样本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已有样本之间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的距离，例如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我们可以计算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新样本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的距离，公式如下：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5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−7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→1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→1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2.24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9" y="1828800"/>
                <a:ext cx="10000342" cy="2429768"/>
              </a:xfrm>
              <a:prstGeom prst="rect">
                <a:avLst/>
              </a:prstGeom>
              <a:blipFill>
                <a:blip r:embed="rId2"/>
                <a:stretch>
                  <a:fillRect l="-976" t="-2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73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447800"/>
            <a:ext cx="1000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同理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可以计算新样本与其他原始样本的距离，如下表所示：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5099"/>
              </p:ext>
            </p:extLst>
          </p:nvPr>
        </p:nvGraphicFramePr>
        <p:xfrm>
          <a:off x="762000" y="2438400"/>
          <a:ext cx="10515600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7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与新样本距离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2.24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2.24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3.16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126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829" y="1371600"/>
            <a:ext cx="10000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了各个原始样本与新样本的距离后，我们就可以将其根据距离由近到远进行排序，如下表所示：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7716"/>
              </p:ext>
            </p:extLst>
          </p:nvPr>
        </p:nvGraphicFramePr>
        <p:xfrm>
          <a:off x="838200" y="2667000"/>
          <a:ext cx="10515600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7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与新样本距离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2.24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2.24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3.16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0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829" y="1524000"/>
            <a:ext cx="100003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值判定类别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，就是以离新样本距离最近的原始样本的种类作为新样本的种类，那么新样本离样本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最近，那么新样本的分类为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，也就是葡萄酒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，就是以离新样本最近的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个原始样本的多数样本的种类为判断依据，此时最近的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个原始样本是样本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、样本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、样本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，它们中以分类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居多，所以判定新样本的分类为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，也就是葡萄酒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63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52400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之数据归一化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287728"/>
            <a:ext cx="10000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这一节主要讲解一个数据预处理的一个技巧：数据归一化（也称数据标准化）。数据归一化的目的是为了消除不同特征变量量纲相差较大的影响。例如下表所示，我们把上节的酒精含量都放大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倍仅作教学演示，苹果酸含量保持不变，此时两者的量纲级别相差就较大了。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7723"/>
              </p:ext>
            </p:extLst>
          </p:nvPr>
        </p:nvGraphicFramePr>
        <p:xfrm>
          <a:off x="1534154" y="3124200"/>
          <a:ext cx="9123692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0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原始样本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酒精含量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苹果酸含量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(%)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样本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817" y="154484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之数据归一化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1371600"/>
                <a:ext cx="10000342" cy="386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此时如果直接使用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近邻算法来进行建模，那么酒精含量在模型中的重要性将远远超过苹果酸的含量，这样会丧失苹果酸含量这一特征变量的作用，而且结果也会有较大误差。举例说明，对于一个新的样本，其酒精含量为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70%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，苹果酸含量为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1%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，此时它与样本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的距离公式为：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AB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50−70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=20.02</m:t>
                          </m:r>
                        </m:e>
                      </m:rad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可以看到此时的距离几乎就是由酒精含量主导，苹果酸含量由于量纲相差较大，几乎不发挥作用，那么此时如果不进行数据数据预处理，会导致预测结果有失偏颇。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71600"/>
                <a:ext cx="10000342" cy="3863558"/>
              </a:xfrm>
              <a:prstGeom prst="rect">
                <a:avLst/>
              </a:prstGeom>
              <a:blipFill>
                <a:blip r:embed="rId2"/>
                <a:stretch>
                  <a:fillRect l="-976" t="-1262" r="-305" b="-2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29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152400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之数据归一化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1392032"/>
                <a:ext cx="10000342" cy="407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min-max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min-max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Min-Max Normalization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）也称离差标准化，它利用原始数据的最大最小值把原始数据转换到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[0,1]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区间内，转换函数如下：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/>
                                  <a:ea typeface="微软雅黑" panose="020B0503020204020204" pitchFamily="34" charset="-122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例如一个样本集中最大值为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，最小值为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，那么归一化后的值如下所示：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50</m:t>
                          </m:r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40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100</m:t>
                          </m:r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40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0.167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92032"/>
                <a:ext cx="10000342" cy="4073936"/>
              </a:xfrm>
              <a:prstGeom prst="rect">
                <a:avLst/>
              </a:prstGeom>
              <a:blipFill>
                <a:blip r:embed="rId2"/>
                <a:stretch>
                  <a:fillRect l="-976" t="-1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81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14841"/>
            <a:ext cx="10561320" cy="651087"/>
          </a:xfrm>
        </p:spPr>
        <p:txBody>
          <a:bodyPr/>
          <a:lstStyle/>
          <a:p>
            <a:r>
              <a:rPr lang="en-US" altLang="zh-CN" sz="4000"/>
              <a:t> K</a:t>
            </a:r>
            <a:r>
              <a:rPr lang="zh-CN" altLang="en-US" sz="4000"/>
              <a:t>近邻算法的原理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143000"/>
            <a:ext cx="10646410" cy="4818380"/>
          </a:xfrm>
        </p:spPr>
        <p:txBody>
          <a:bodyPr/>
          <a:lstStyle/>
          <a:p>
            <a:r>
              <a:rPr lang="en-US" altLang="zh-CN" sz="2800"/>
              <a:t>K</a:t>
            </a:r>
            <a:r>
              <a:rPr lang="zh-CN" altLang="en-US" sz="2800"/>
              <a:t>近邻</a:t>
            </a:r>
            <a:r>
              <a:rPr lang="en-US" altLang="zh-CN" sz="2800"/>
              <a:t>(K Nearest Neighbors</a:t>
            </a:r>
            <a:r>
              <a:rPr lang="zh-CN" altLang="en-US" sz="2800"/>
              <a:t>，</a:t>
            </a:r>
            <a:r>
              <a:rPr lang="en-US" altLang="zh-CN" sz="2800"/>
              <a:t>KNN)</a:t>
            </a:r>
            <a:r>
              <a:rPr lang="zh-CN" altLang="en-US" sz="2800"/>
              <a:t>算法原理</a:t>
            </a:r>
          </a:p>
          <a:p>
            <a:pPr marL="609600" lvl="1" algn="l">
              <a:buFont typeface="Wingdings" panose="05000000000000000000" charset="0"/>
              <a:buNone/>
            </a:pPr>
            <a:r>
              <a:rPr lang="en-US" altLang="zh-CN" sz="2000" b="0"/>
              <a:t>              </a:t>
            </a:r>
            <a:endParaRPr lang="zh-CN" altLang="en-US" sz="2000" b="0"/>
          </a:p>
          <a:p>
            <a:pPr marL="609600" lvl="1" algn="l">
              <a:buFont typeface="Wingdings" panose="05000000000000000000" charset="0"/>
              <a:buNone/>
            </a:pP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3100070" cy="2811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内容占位符 2"/>
          <p:cNvSpPr>
            <a:spLocks noGrp="1"/>
          </p:cNvSpPr>
          <p:nvPr/>
        </p:nvSpPr>
        <p:spPr>
          <a:xfrm>
            <a:off x="3505200" y="1702100"/>
            <a:ext cx="8382000" cy="4698699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just">
              <a:buNone/>
            </a:pPr>
            <a:r>
              <a:rPr lang="zh-CN" altLang="en-US" sz="3200" b="0">
                <a:solidFill>
                  <a:srgbClr val="2279FE"/>
                </a:solidFill>
                <a:sym typeface="+mn-ea"/>
              </a:rPr>
              <a:t>K近邻算法</a:t>
            </a:r>
            <a:r>
              <a:rPr lang="zh-CN" altLang="en-US" sz="3200" b="0">
                <a:sym typeface="+mn-ea"/>
              </a:rPr>
              <a:t>是机器学习中最简单的算法之一。</a:t>
            </a:r>
          </a:p>
          <a:p>
            <a:pPr marL="0" algn="just">
              <a:buSzTx/>
              <a:buNone/>
            </a:pP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由你的邻居来推断出你的类别，即从所有的训练样本中找出和未知样本</a:t>
            </a:r>
            <a:r>
              <a:rPr lang="zh-CN" altLang="en-US" sz="3200" b="0">
                <a:solidFill>
                  <a:srgbClr val="FF0000"/>
                </a:solidFill>
              </a:rPr>
              <a:t>最近</a:t>
            </a:r>
            <a:r>
              <a:rPr lang="zh-CN" altLang="en-US" sz="3200" b="0">
                <a:solidFill>
                  <a:srgbClr val="2279FE"/>
                </a:solidFill>
              </a:rPr>
              <a:t>的</a:t>
            </a:r>
            <a:r>
              <a:rPr lang="en-US" altLang="zh-CN" sz="3200" b="0">
                <a:solidFill>
                  <a:srgbClr val="2279FE"/>
                </a:solidFill>
              </a:rPr>
              <a:t>K</a:t>
            </a:r>
            <a:r>
              <a:rPr lang="zh-CN" altLang="en-US" sz="3200" b="0">
                <a:solidFill>
                  <a:srgbClr val="2279FE"/>
                </a:solidFill>
              </a:rPr>
              <a:t>个样本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，将</a:t>
            </a:r>
            <a:r>
              <a:rPr lang="en-US" altLang="zh-CN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个样本中出现最多的类别赋给未知样本。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28074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之数据归一化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1524000"/>
                <a:ext cx="10000342" cy="4075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Z-score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Z-score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(mean </a:t>
                </a:r>
                <a:r>
                  <a:rPr lang="en-US" altLang="zh-CN" sz="3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normaliztion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也称均值归一化，通过原始数据的均值（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）和标准差（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standard deviation, </a:t>
                </a:r>
                <a:r>
                  <a:rPr lang="en-US" altLang="zh-CN" sz="3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std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）对数据进行归一化。归一化后的数据符合标准正态分布，即均值为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，标准差为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。转化函数为：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𝑚𝑒𝑎𝑛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𝑠𝑡𝑑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24000"/>
                <a:ext cx="10000342" cy="4075283"/>
              </a:xfrm>
              <a:prstGeom prst="rect">
                <a:avLst/>
              </a:prstGeom>
              <a:blipFill>
                <a:blip r:embed="rId2"/>
                <a:stretch>
                  <a:fillRect l="-1585" t="-1943" r="-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380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5E37D96-BFC5-E73F-0C3A-744E573E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K</a:t>
            </a:r>
            <a:r>
              <a:rPr lang="zh-CN" altLang="en-US" sz="4400"/>
              <a:t>近邻算法的总结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83BABE-733A-82C4-DB70-26FC61AD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/>
              <a:t>优点</a:t>
            </a:r>
            <a:endParaRPr lang="en-US" altLang="zh-CN" sz="4400"/>
          </a:p>
          <a:p>
            <a:pPr lvl="1"/>
            <a:r>
              <a:rPr lang="zh-CN" altLang="en-US" sz="4000"/>
              <a:t>简单，易于理解，易于实现</a:t>
            </a:r>
            <a:endParaRPr lang="en-US" altLang="zh-CN" sz="4000"/>
          </a:p>
          <a:p>
            <a:pPr lvl="1"/>
            <a:r>
              <a:rPr lang="zh-CN" altLang="en-US" sz="4000"/>
              <a:t>没有训练过程，无需估计参数。</a:t>
            </a:r>
            <a:endParaRPr lang="en-US" altLang="zh-CN" sz="4000"/>
          </a:p>
          <a:p>
            <a:pPr lvl="1"/>
            <a:r>
              <a:rPr lang="zh-CN" altLang="en-US" sz="4000"/>
              <a:t>既可以处理分类问题，也可以处理回归问题。</a:t>
            </a:r>
            <a:endParaRPr lang="en-US" altLang="zh-CN" sz="4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E95E6-15AE-18F8-CE58-22F9807FD0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6FEF61FC-4DDC-4DA2-9F64-B4CD5E4EB23D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F9692-DAC7-51D6-0A74-60518539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695700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38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5E37D96-BFC5-E73F-0C3A-744E573E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</a:t>
            </a:r>
            <a:r>
              <a:rPr lang="zh-CN" altLang="en-US"/>
              <a:t>近邻算法的总结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83BABE-733A-82C4-DB70-26FC61AD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/>
              <a:t>缺点</a:t>
            </a:r>
            <a:endParaRPr lang="en-US" altLang="zh-CN" sz="4400"/>
          </a:p>
          <a:p>
            <a:pPr lvl="1" algn="just"/>
            <a:r>
              <a:rPr lang="zh-CN" altLang="en-US" sz="4000"/>
              <a:t>计算量太大，尤其是特征数非常多的时候。每一个待分类样本都要计算它到全体已知样本的距离，才能得到它的第</a:t>
            </a:r>
            <a:r>
              <a:rPr lang="en-US" altLang="zh-CN" sz="4000"/>
              <a:t>K</a:t>
            </a:r>
            <a:r>
              <a:rPr lang="zh-CN" altLang="en-US" sz="4000"/>
              <a:t>个最近邻点。</a:t>
            </a:r>
            <a:endParaRPr lang="en-US" altLang="zh-CN" sz="4000"/>
          </a:p>
          <a:p>
            <a:pPr lvl="2" algn="just"/>
            <a:r>
              <a:rPr lang="zh-CN" altLang="en-US" sz="3600"/>
              <a:t>解决方案：</a:t>
            </a:r>
            <a:r>
              <a:rPr lang="en-US" altLang="zh-CN" sz="3600"/>
              <a:t>kd</a:t>
            </a:r>
            <a:r>
              <a:rPr lang="zh-CN" altLang="en-US" sz="3600"/>
              <a:t>树（对算法的感兴趣的同学可以了解一下）</a:t>
            </a:r>
            <a:endParaRPr lang="en-US" altLang="zh-CN" sz="3600"/>
          </a:p>
          <a:p>
            <a:pPr lvl="3" algn="just"/>
            <a:r>
              <a:rPr lang="en-US" altLang="zh-CN" sz="3200"/>
              <a:t>kd</a:t>
            </a:r>
            <a:r>
              <a:rPr lang="zh-CN" altLang="en-US" sz="3200"/>
              <a:t>树（</a:t>
            </a:r>
            <a:r>
              <a:rPr lang="en-US" altLang="zh-CN" sz="3200"/>
              <a:t>K-Dimensional Tree</a:t>
            </a:r>
            <a:r>
              <a:rPr lang="zh-CN" altLang="en-US" sz="3200"/>
              <a:t>）是一种对</a:t>
            </a:r>
            <a:r>
              <a:rPr lang="en-US" altLang="zh-CN" sz="3200"/>
              <a:t>K</a:t>
            </a:r>
            <a:r>
              <a:rPr lang="zh-CN" altLang="en-US" sz="3200"/>
              <a:t>维空间中的实例点进行存储以便对其进行快速检索的树形数据结构</a:t>
            </a:r>
            <a:endParaRPr lang="en-US" altLang="zh-CN" sz="3200"/>
          </a:p>
          <a:p>
            <a:pPr lvl="3" algn="just"/>
            <a:r>
              <a:rPr lang="zh-CN" altLang="en-US" sz="3200"/>
              <a:t>已经内置到</a:t>
            </a:r>
            <a:r>
              <a:rPr lang="en-US" altLang="zh-CN" sz="3200"/>
              <a:t>sklearn</a:t>
            </a:r>
            <a:r>
              <a:rPr lang="zh-CN" altLang="en-US" sz="3200"/>
              <a:t>的</a:t>
            </a:r>
            <a:r>
              <a:rPr lang="en-US" altLang="zh-CN" sz="3200"/>
              <a:t>KNN</a:t>
            </a:r>
            <a:r>
              <a:rPr lang="zh-CN" altLang="en-US" sz="3200"/>
              <a:t>算法中</a:t>
            </a:r>
            <a:endParaRPr lang="en-US" altLang="zh-CN" sz="3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E95E6-15AE-18F8-CE58-22F9807FD0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6FEF61FC-4DDC-4DA2-9F64-B4CD5E4EB23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92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5E37D96-BFC5-E73F-0C3A-744E573E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</a:t>
            </a:r>
            <a:r>
              <a:rPr lang="zh-CN" altLang="en-US"/>
              <a:t>近邻算法的总结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83BABE-733A-82C4-DB70-26FC61AD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/>
              <a:t>缺点</a:t>
            </a:r>
            <a:endParaRPr lang="en-US" altLang="zh-CN" sz="4800"/>
          </a:p>
          <a:p>
            <a:pPr lvl="1" algn="just"/>
            <a:r>
              <a:rPr lang="zh-CN" altLang="en-US" sz="4400"/>
              <a:t>对训练数据依赖度特别大，对训练数据的容错性太差。如果训练数据集中，有一两个数据是错误的，刚刚好又在需要分类的数值的旁边，这样就会直接导致预测的数据的不准确。</a:t>
            </a:r>
            <a:endParaRPr lang="en-US" altLang="zh-CN" sz="4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E95E6-15AE-18F8-CE58-22F9807FD0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6FEF61FC-4DDC-4DA2-9F64-B4CD5E4EB23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36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5E37D96-BFC5-E73F-0C3A-744E573E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</a:t>
            </a:r>
            <a:r>
              <a:rPr lang="zh-CN" altLang="en-US"/>
              <a:t>近邻算法的总结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83BABE-733A-82C4-DB70-26FC61AD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/>
              <a:t>缺点</a:t>
            </a:r>
            <a:endParaRPr lang="en-US" altLang="zh-CN" sz="4400"/>
          </a:p>
          <a:p>
            <a:pPr lvl="1" algn="just"/>
            <a:r>
              <a:rPr lang="zh-CN" altLang="en-US" sz="4000"/>
              <a:t>样本不平衡的时候，对稀有类别的预测准确率低。当样本不平衡时，如一个类的样本容量很大，而其他类样本容量很小时，有可能导致当输入一个新样本时，该样本的</a:t>
            </a:r>
            <a:r>
              <a:rPr lang="en-US" altLang="zh-CN" sz="4000"/>
              <a:t>K</a:t>
            </a:r>
            <a:r>
              <a:rPr lang="zh-CN" altLang="en-US" sz="4000"/>
              <a:t>个邻居中大容量类的样本占多数。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E95E6-15AE-18F8-CE58-22F9807FD0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6FEF61FC-4DDC-4DA2-9F64-B4CD5E4EB23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箭头连接符 34"/>
          <p:cNvCxnSpPr/>
          <p:nvPr/>
        </p:nvCxnSpPr>
        <p:spPr>
          <a:xfrm flipH="1">
            <a:off x="1459230" y="3570605"/>
            <a:ext cx="3083560" cy="100393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120005" y="3531870"/>
            <a:ext cx="5426075" cy="103251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6" idx="6"/>
          </p:cNvCxnSpPr>
          <p:nvPr/>
        </p:nvCxnSpPr>
        <p:spPr>
          <a:xfrm flipV="1">
            <a:off x="5137150" y="2738755"/>
            <a:ext cx="4617720" cy="6337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37" y="186055"/>
            <a:ext cx="10561320" cy="606848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近邻算法的原理</a:t>
            </a:r>
            <a:endParaRPr lang="en-US" altLang="zh-CN" sz="4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41750" y="2345055"/>
            <a:ext cx="737235" cy="668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80" y="3079750"/>
            <a:ext cx="485775" cy="625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145" y="2875280"/>
            <a:ext cx="951230" cy="1057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72030" y="4225925"/>
            <a:ext cx="897255" cy="901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295" y="3957320"/>
            <a:ext cx="784225" cy="831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145" y="2087245"/>
            <a:ext cx="864870" cy="949325"/>
          </a:xfrm>
          <a:prstGeom prst="rect">
            <a:avLst/>
          </a:prstGeom>
        </p:spPr>
      </p:pic>
      <p:sp>
        <p:nvSpPr>
          <p:cNvPr id="15" name="圆角矩形标注 14"/>
          <p:cNvSpPr/>
          <p:nvPr/>
        </p:nvSpPr>
        <p:spPr>
          <a:xfrm>
            <a:off x="4420235" y="3933190"/>
            <a:ext cx="764540" cy="446405"/>
          </a:xfrm>
          <a:prstGeom prst="wedgeRoundRectCallout">
            <a:avLst>
              <a:gd name="adj1" fmla="val -8347"/>
              <a:gd name="adj2" fmla="val -8513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我是谁？我在哪？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2563495" y="2286635"/>
            <a:ext cx="1176020" cy="597535"/>
          </a:xfrm>
          <a:prstGeom prst="wedgeRoundRectCallout">
            <a:avLst>
              <a:gd name="adj1" fmla="val 74956"/>
              <a:gd name="adj2" fmla="val -10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傻弟弟，快跟我回家吧，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我们是小黄鸭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293485" y="2286635"/>
            <a:ext cx="1671955" cy="381000"/>
          </a:xfrm>
          <a:prstGeom prst="wedgeRoundRectCallout">
            <a:avLst>
              <a:gd name="adj1" fmla="val -58659"/>
              <a:gd name="adj2" fmla="val 84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我觉得我是你远方的表叔！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851140" y="3180715"/>
            <a:ext cx="1479550" cy="597535"/>
          </a:xfrm>
          <a:prstGeom prst="wedgeRoundRectCallout">
            <a:avLst>
              <a:gd name="adj1" fmla="val -67332"/>
              <a:gd name="adj2" fmla="val 209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看上去你跟我有点点近似？虽然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气场不太够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070090" y="4225925"/>
            <a:ext cx="1671955" cy="381000"/>
          </a:xfrm>
          <a:prstGeom prst="wedgeRoundRectCallout">
            <a:avLst>
              <a:gd name="adj1" fmla="val -61659"/>
              <a:gd name="adj2" fmla="val 20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你也是小鸡吗？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021205" y="3369310"/>
            <a:ext cx="1398905" cy="856615"/>
          </a:xfrm>
          <a:prstGeom prst="wedgeRoundRectCallout">
            <a:avLst>
              <a:gd name="adj1" fmla="val -2655"/>
              <a:gd name="adj2" fmla="val 676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嗯，说不上来哪不太像，但是我是离你挺近的。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378325" y="3074670"/>
            <a:ext cx="177800" cy="1905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6" idx="7"/>
          </p:cNvCxnSpPr>
          <p:nvPr/>
        </p:nvCxnSpPr>
        <p:spPr>
          <a:xfrm flipV="1">
            <a:off x="5051425" y="2881630"/>
            <a:ext cx="373380" cy="2552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135245" y="3470910"/>
            <a:ext cx="1343025" cy="996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4977130" y="3641725"/>
            <a:ext cx="1066165" cy="7315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110865" y="3651885"/>
            <a:ext cx="1541780" cy="9632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4710" y="2127885"/>
            <a:ext cx="944245" cy="9112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955" y="2420620"/>
            <a:ext cx="595630" cy="734060"/>
          </a:xfrm>
          <a:prstGeom prst="rect">
            <a:avLst/>
          </a:prstGeom>
        </p:spPr>
      </p:pic>
      <p:cxnSp>
        <p:nvCxnSpPr>
          <p:cNvPr id="27" name="直接箭头连接符 26"/>
          <p:cNvCxnSpPr>
            <a:stCxn id="36" idx="2"/>
          </p:cNvCxnSpPr>
          <p:nvPr/>
        </p:nvCxnSpPr>
        <p:spPr>
          <a:xfrm flipH="1" flipV="1">
            <a:off x="1203960" y="2917825"/>
            <a:ext cx="3345815" cy="45466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271780" y="3970655"/>
            <a:ext cx="1398905" cy="481330"/>
          </a:xfrm>
          <a:prstGeom prst="wedgeRoundRectCallout">
            <a:avLst>
              <a:gd name="adj1" fmla="val -8465"/>
              <a:gd name="adj2" fmla="val -6853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们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的有点远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</a:p>
        </p:txBody>
      </p:sp>
      <p:sp>
        <p:nvSpPr>
          <p:cNvPr id="32" name="圆角矩形标注 31"/>
          <p:cNvSpPr/>
          <p:nvPr/>
        </p:nvSpPr>
        <p:spPr>
          <a:xfrm>
            <a:off x="10315575" y="1752600"/>
            <a:ext cx="1398905" cy="481330"/>
          </a:xfrm>
          <a:prstGeom prst="wedgeRoundRectCallout">
            <a:avLst>
              <a:gd name="adj1" fmla="val -29482"/>
              <a:gd name="adj2" fmla="val 874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们离的有点远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970" y="4463681"/>
            <a:ext cx="796925" cy="875665"/>
          </a:xfrm>
          <a:prstGeom prst="rect">
            <a:avLst/>
          </a:prstGeom>
        </p:spPr>
      </p:pic>
      <p:sp>
        <p:nvSpPr>
          <p:cNvPr id="36" name="椭圆 35"/>
          <p:cNvSpPr/>
          <p:nvPr/>
        </p:nvSpPr>
        <p:spPr>
          <a:xfrm>
            <a:off x="4549775" y="3039110"/>
            <a:ext cx="587375" cy="66675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标注 42"/>
          <p:cNvSpPr/>
          <p:nvPr/>
        </p:nvSpPr>
        <p:spPr>
          <a:xfrm>
            <a:off x="2563495" y="2286635"/>
            <a:ext cx="1176020" cy="597535"/>
          </a:xfrm>
          <a:prstGeom prst="wedgeRoundRectCallout">
            <a:avLst>
              <a:gd name="adj1" fmla="val 74956"/>
              <a:gd name="adj2" fmla="val -10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傻弟弟，快跟我回家吧，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我们是小黄鸭</a:t>
            </a:r>
          </a:p>
        </p:txBody>
      </p:sp>
      <p:sp>
        <p:nvSpPr>
          <p:cNvPr id="44" name="圆角矩形标注 43"/>
          <p:cNvSpPr/>
          <p:nvPr/>
        </p:nvSpPr>
        <p:spPr>
          <a:xfrm>
            <a:off x="6293485" y="2286635"/>
            <a:ext cx="1671955" cy="381000"/>
          </a:xfrm>
          <a:prstGeom prst="wedgeRoundRectCallout">
            <a:avLst>
              <a:gd name="adj1" fmla="val -58659"/>
              <a:gd name="adj2" fmla="val 84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我觉得我是你远方的表叔！</a:t>
            </a:r>
          </a:p>
        </p:txBody>
      </p:sp>
      <p:sp>
        <p:nvSpPr>
          <p:cNvPr id="45" name="圆角矩形标注 44"/>
          <p:cNvSpPr/>
          <p:nvPr/>
        </p:nvSpPr>
        <p:spPr>
          <a:xfrm>
            <a:off x="7851140" y="3180715"/>
            <a:ext cx="1479550" cy="597535"/>
          </a:xfrm>
          <a:prstGeom prst="wedgeRoundRectCallout">
            <a:avLst>
              <a:gd name="adj1" fmla="val -67332"/>
              <a:gd name="adj2" fmla="val 209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看上去你跟我有点点近似？虽然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气场不太够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</a:p>
        </p:txBody>
      </p:sp>
      <p:sp>
        <p:nvSpPr>
          <p:cNvPr id="46" name="圆角矩形标注 45"/>
          <p:cNvSpPr/>
          <p:nvPr/>
        </p:nvSpPr>
        <p:spPr>
          <a:xfrm>
            <a:off x="7070090" y="4225925"/>
            <a:ext cx="1671955" cy="381000"/>
          </a:xfrm>
          <a:prstGeom prst="wedgeRoundRectCallout">
            <a:avLst>
              <a:gd name="adj1" fmla="val -61659"/>
              <a:gd name="adj2" fmla="val 200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你也是小鸡吗？</a:t>
            </a:r>
          </a:p>
        </p:txBody>
      </p:sp>
      <p:sp>
        <p:nvSpPr>
          <p:cNvPr id="47" name="圆角矩形标注 46"/>
          <p:cNvSpPr/>
          <p:nvPr/>
        </p:nvSpPr>
        <p:spPr>
          <a:xfrm>
            <a:off x="2021205" y="3369310"/>
            <a:ext cx="1398905" cy="856615"/>
          </a:xfrm>
          <a:prstGeom prst="wedgeRoundRectCallout">
            <a:avLst>
              <a:gd name="adj1" fmla="val -2655"/>
              <a:gd name="adj2" fmla="val 676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嗯，说不上来哪不太像，但是我是离你挺近的。</a:t>
            </a:r>
          </a:p>
        </p:txBody>
      </p:sp>
      <p:sp>
        <p:nvSpPr>
          <p:cNvPr id="42" name="圆角矩形标注 41"/>
          <p:cNvSpPr/>
          <p:nvPr/>
        </p:nvSpPr>
        <p:spPr>
          <a:xfrm>
            <a:off x="10519410" y="3079750"/>
            <a:ext cx="1398905" cy="999490"/>
          </a:xfrm>
          <a:prstGeom prst="wedgeRoundRectCallout">
            <a:avLst>
              <a:gd name="adj1" fmla="val -23717"/>
              <a:gd name="adj2" fmla="val 6550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我想知道为什么离我那么远？就因为我长得帅？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95209" y="4396372"/>
            <a:ext cx="741045" cy="10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37" y="186055"/>
            <a:ext cx="10561320" cy="606848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近邻算法的原理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347" y="2692968"/>
            <a:ext cx="10731500" cy="2068154"/>
          </a:xfrm>
        </p:spPr>
        <p:txBody>
          <a:bodyPr/>
          <a:lstStyle/>
          <a:p>
            <a:pPr marL="609600" lvl="1" algn="just">
              <a:buFont typeface="Wingdings" panose="05000000000000000000" charset="0"/>
              <a:buNone/>
            </a:pPr>
            <a:r>
              <a:rPr lang="zh-CN" altLang="en-US" sz="3600" b="0">
                <a:sym typeface="+mn-ea"/>
              </a:rPr>
              <a:t>【算法的思想】</a:t>
            </a:r>
            <a:r>
              <a:rPr lang="zh-CN" altLang="en-US" sz="3600" b="0"/>
              <a:t>在</a:t>
            </a:r>
            <a:r>
              <a:rPr lang="zh-CN" altLang="en-US" sz="3600" b="0">
                <a:solidFill>
                  <a:srgbClr val="FF0000"/>
                </a:solidFill>
              </a:rPr>
              <a:t>特征空间</a:t>
            </a:r>
            <a:r>
              <a:rPr lang="zh-CN" altLang="en-US" sz="3600" b="0"/>
              <a:t>中，如果一个样本附近的</a:t>
            </a:r>
            <a:r>
              <a:rPr lang="zh-CN" altLang="en-US" sz="3600" b="0">
                <a:solidFill>
                  <a:srgbClr val="FF0000"/>
                </a:solidFill>
              </a:rPr>
              <a:t>K</a:t>
            </a:r>
            <a:r>
              <a:rPr lang="zh-CN" altLang="en-US" sz="3600" b="0"/>
              <a:t>个最近样本大多属于某一个类别，则该样本也属于这个类别。</a:t>
            </a:r>
          </a:p>
          <a:p>
            <a:pPr marL="609600" lvl="1" algn="just">
              <a:buFont typeface="Wingdings" panose="05000000000000000000" charset="0"/>
              <a:buNone/>
            </a:pP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C8EADD-25D0-4987-E449-78812DE1EF7B}"/>
              </a:ext>
            </a:extLst>
          </p:cNvPr>
          <p:cNvSpPr txBox="1"/>
          <p:nvPr/>
        </p:nvSpPr>
        <p:spPr>
          <a:xfrm>
            <a:off x="609600" y="1388993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对于机器学习问题中的最近是指在哪里的最近？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276013"/>
            <a:ext cx="10561320" cy="583141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近邻算法的原理</a:t>
            </a:r>
            <a:endParaRPr lang="en-US" altLang="zh-CN" sz="4000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EF9E659C-6545-5C52-1E6A-A19D38B2F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89673"/>
              </p:ext>
            </p:extLst>
          </p:nvPr>
        </p:nvGraphicFramePr>
        <p:xfrm>
          <a:off x="457200" y="1752600"/>
          <a:ext cx="6983664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5916">
                  <a:extLst>
                    <a:ext uri="{9D8B030D-6E8A-4147-A177-3AD203B41FA5}">
                      <a16:colId xmlns:a16="http://schemas.microsoft.com/office/drawing/2014/main" val="3242671714"/>
                    </a:ext>
                  </a:extLst>
                </a:gridCol>
                <a:gridCol w="1745916">
                  <a:extLst>
                    <a:ext uri="{9D8B030D-6E8A-4147-A177-3AD203B41FA5}">
                      <a16:colId xmlns:a16="http://schemas.microsoft.com/office/drawing/2014/main" val="3279288003"/>
                    </a:ext>
                  </a:extLst>
                </a:gridCol>
                <a:gridCol w="1745916">
                  <a:extLst>
                    <a:ext uri="{9D8B030D-6E8A-4147-A177-3AD203B41FA5}">
                      <a16:colId xmlns:a16="http://schemas.microsoft.com/office/drawing/2014/main" val="3909293414"/>
                    </a:ext>
                  </a:extLst>
                </a:gridCol>
                <a:gridCol w="1745916">
                  <a:extLst>
                    <a:ext uri="{9D8B030D-6E8A-4147-A177-3AD203B41FA5}">
                      <a16:colId xmlns:a16="http://schemas.microsoft.com/office/drawing/2014/main" val="1024315516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样本编号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x1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x2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y(</a:t>
                      </a:r>
                      <a:r>
                        <a:rPr lang="zh-CN" altLang="en-US" sz="2800"/>
                        <a:t>类别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87839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样本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7517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样本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7336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样本</a:t>
                      </a:r>
                      <a:r>
                        <a:rPr lang="en-US" altLang="zh-CN" sz="2800"/>
                        <a:t>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10657"/>
                  </a:ext>
                </a:extLst>
              </a:tr>
            </a:tbl>
          </a:graphicData>
        </a:graphic>
      </p:graphicFrame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89CF417-1F39-C618-DA8B-006E426C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1125200" cy="5410200"/>
          </a:xfrm>
        </p:spPr>
        <p:txBody>
          <a:bodyPr/>
          <a:lstStyle/>
          <a:p>
            <a:r>
              <a:rPr lang="zh-CN" altLang="en-US"/>
              <a:t>特征空间的概念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F648DF-214E-9E4D-B4A7-48149BCAB37F}"/>
              </a:ext>
            </a:extLst>
          </p:cNvPr>
          <p:cNvCxnSpPr/>
          <p:nvPr/>
        </p:nvCxnSpPr>
        <p:spPr>
          <a:xfrm>
            <a:off x="6705600" y="4572000"/>
            <a:ext cx="4876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A4D2B33-A0DE-9D1F-63F3-8D0591B409FB}"/>
              </a:ext>
            </a:extLst>
          </p:cNvPr>
          <p:cNvCxnSpPr/>
          <p:nvPr/>
        </p:nvCxnSpPr>
        <p:spPr>
          <a:xfrm>
            <a:off x="8991600" y="2438400"/>
            <a:ext cx="0" cy="403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13DF160-AC5E-F915-CA00-C55ABC2F82D7}"/>
              </a:ext>
            </a:extLst>
          </p:cNvPr>
          <p:cNvSpPr txBox="1"/>
          <p:nvPr/>
        </p:nvSpPr>
        <p:spPr>
          <a:xfrm>
            <a:off x="11302734" y="4886826"/>
            <a:ext cx="5283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X1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BE01FD-552B-4DA9-5370-0D5DB49A064F}"/>
              </a:ext>
            </a:extLst>
          </p:cNvPr>
          <p:cNvSpPr txBox="1"/>
          <p:nvPr/>
        </p:nvSpPr>
        <p:spPr>
          <a:xfrm>
            <a:off x="8387080" y="2407920"/>
            <a:ext cx="5283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X2</a:t>
            </a: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1322EE-AEF2-C60B-E7CA-B0CC9EB8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64" y="2808973"/>
            <a:ext cx="3629079" cy="334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276013"/>
            <a:ext cx="10561320" cy="583141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近邻算法的原理</a:t>
            </a:r>
            <a:endParaRPr lang="en-US" altLang="zh-CN" sz="4000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EF9E659C-6545-5C52-1E6A-A19D38B2F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75305"/>
              </p:ext>
            </p:extLst>
          </p:nvPr>
        </p:nvGraphicFramePr>
        <p:xfrm>
          <a:off x="228600" y="1631081"/>
          <a:ext cx="7212265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242671714"/>
                    </a:ext>
                  </a:extLst>
                </a:gridCol>
                <a:gridCol w="1208506">
                  <a:extLst>
                    <a:ext uri="{9D8B030D-6E8A-4147-A177-3AD203B41FA5}">
                      <a16:colId xmlns:a16="http://schemas.microsoft.com/office/drawing/2014/main" val="3279288003"/>
                    </a:ext>
                  </a:extLst>
                </a:gridCol>
                <a:gridCol w="1442453">
                  <a:extLst>
                    <a:ext uri="{9D8B030D-6E8A-4147-A177-3AD203B41FA5}">
                      <a16:colId xmlns:a16="http://schemas.microsoft.com/office/drawing/2014/main" val="3909293414"/>
                    </a:ext>
                  </a:extLst>
                </a:gridCol>
                <a:gridCol w="1442453">
                  <a:extLst>
                    <a:ext uri="{9D8B030D-6E8A-4147-A177-3AD203B41FA5}">
                      <a16:colId xmlns:a16="http://schemas.microsoft.com/office/drawing/2014/main" val="616170787"/>
                    </a:ext>
                  </a:extLst>
                </a:gridCol>
                <a:gridCol w="1442453">
                  <a:extLst>
                    <a:ext uri="{9D8B030D-6E8A-4147-A177-3AD203B41FA5}">
                      <a16:colId xmlns:a16="http://schemas.microsoft.com/office/drawing/2014/main" val="1024315516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样本编号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x1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x2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x3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y(</a:t>
                      </a:r>
                      <a:r>
                        <a:rPr lang="zh-CN" altLang="en-US" sz="2800"/>
                        <a:t>类别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87839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样本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7517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样本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7336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样本</a:t>
                      </a:r>
                      <a:r>
                        <a:rPr lang="en-US" altLang="zh-CN" sz="2800"/>
                        <a:t>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….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10657"/>
                  </a:ext>
                </a:extLst>
              </a:tr>
            </a:tbl>
          </a:graphicData>
        </a:graphic>
      </p:graphicFrame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89CF417-1F39-C618-DA8B-006E426C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1125200" cy="5410200"/>
          </a:xfrm>
        </p:spPr>
        <p:txBody>
          <a:bodyPr/>
          <a:lstStyle/>
          <a:p>
            <a:r>
              <a:rPr lang="zh-CN" altLang="en-US"/>
              <a:t>特征空间的概念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0953F-D8BA-9285-589A-A66C6E21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865" y="2521419"/>
            <a:ext cx="4032457" cy="38673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1F296F-B1E9-8500-35D4-313CD42B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074" y="2667401"/>
            <a:ext cx="3586480" cy="35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291330" y="366649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820035" y="3855720"/>
            <a:ext cx="1635760" cy="807085"/>
          </a:xfrm>
          <a:prstGeom prst="roundRect">
            <a:avLst/>
          </a:prstGeom>
          <a:solidFill>
            <a:schemeClr val="bg1"/>
          </a:solidFill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60" y="276013"/>
            <a:ext cx="10561320" cy="583141"/>
          </a:xfrm>
        </p:spPr>
        <p:txBody>
          <a:bodyPr/>
          <a:lstStyle/>
          <a:p>
            <a:r>
              <a:rPr lang="en-US" altLang="zh-CN" sz="4000"/>
              <a:t>K</a:t>
            </a:r>
            <a:r>
              <a:rPr lang="zh-CN" altLang="en-US" sz="4000"/>
              <a:t>近邻算法的原理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310005"/>
            <a:ext cx="10646410" cy="4818380"/>
          </a:xfrm>
        </p:spPr>
        <p:txBody>
          <a:bodyPr/>
          <a:lstStyle/>
          <a:p>
            <a:pPr marL="609600" lvl="1" algn="l">
              <a:buFont typeface="Wingdings" panose="05000000000000000000" charset="0"/>
              <a:buNone/>
            </a:pPr>
            <a:r>
              <a:rPr lang="en-US" altLang="zh-CN" sz="2000" b="0"/>
              <a:t>              </a:t>
            </a:r>
            <a:endParaRPr lang="zh-CN" altLang="en-US" sz="2000" b="0"/>
          </a:p>
          <a:p>
            <a:pPr marL="609600" lvl="1" algn="l">
              <a:buFont typeface="Wingdings" panose="05000000000000000000" charset="0"/>
              <a:buNone/>
            </a:pP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19275" y="5998845"/>
            <a:ext cx="482600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829435" y="2488565"/>
            <a:ext cx="5080" cy="352044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Grp="1"/>
          </p:cNvSpPr>
          <p:nvPr/>
        </p:nvSpPr>
        <p:spPr>
          <a:xfrm>
            <a:off x="6304280" y="5859780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1370965" y="2224088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1383665" y="5716905"/>
            <a:ext cx="896620" cy="5632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</p:txBody>
      </p:sp>
      <p:sp>
        <p:nvSpPr>
          <p:cNvPr id="13" name="椭圆 12"/>
          <p:cNvSpPr/>
          <p:nvPr/>
        </p:nvSpPr>
        <p:spPr>
          <a:xfrm>
            <a:off x="2193925" y="5272405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197100" y="4092575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03525" y="4678680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989580" y="5577205"/>
            <a:ext cx="304800" cy="304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34715" y="4286885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10635" y="330454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550410" y="299974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855210" y="466280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内容占位符 2"/>
          <p:cNvSpPr>
            <a:spLocks noGrp="1"/>
          </p:cNvSpPr>
          <p:nvPr/>
        </p:nvSpPr>
        <p:spPr>
          <a:xfrm>
            <a:off x="2803525" y="3863975"/>
            <a:ext cx="1851025" cy="40068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？还是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</a:p>
        </p:txBody>
      </p:sp>
      <p:sp>
        <p:nvSpPr>
          <p:cNvPr id="25" name="椭圆 24"/>
          <p:cNvSpPr/>
          <p:nvPr/>
        </p:nvSpPr>
        <p:spPr>
          <a:xfrm>
            <a:off x="3182620" y="3967480"/>
            <a:ext cx="156210" cy="15621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019550" y="3977640"/>
            <a:ext cx="172720" cy="172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内容占位符 2"/>
          <p:cNvSpPr>
            <a:spLocks noGrp="1"/>
          </p:cNvSpPr>
          <p:nvPr/>
        </p:nvSpPr>
        <p:spPr>
          <a:xfrm>
            <a:off x="3409950" y="4262120"/>
            <a:ext cx="400685" cy="40068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</a:p>
        </p:txBody>
      </p:sp>
      <p:sp>
        <p:nvSpPr>
          <p:cNvPr id="29" name="内容占位符 2"/>
          <p:cNvSpPr>
            <a:spLocks noGrp="1"/>
          </p:cNvSpPr>
          <p:nvPr/>
        </p:nvSpPr>
        <p:spPr>
          <a:xfrm>
            <a:off x="7083224" y="1668780"/>
            <a:ext cx="4244975" cy="3520439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algn="l">
              <a:buSzTx/>
              <a:buNone/>
            </a:pP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数据集里面有一部分是空心圆点，另一部分是实心圆点，如果有一个新数据点，怎么判断它是空心圆点还是实心圆点？</a:t>
            </a:r>
          </a:p>
        </p:txBody>
      </p:sp>
    </p:spTree>
    <p:extLst>
      <p:ext uri="{BB962C8B-B14F-4D97-AF65-F5344CB8AC3E}">
        <p14:creationId xmlns:p14="http://schemas.microsoft.com/office/powerpoint/2010/main" val="3096459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yfont">
      <a:majorFont>
        <a:latin typeface="Helvetica"/>
        <a:ea typeface="微软雅黑"/>
        <a:cs typeface=""/>
      </a:majorFont>
      <a:minorFont>
        <a:latin typeface="Times New Roman"/>
        <a:ea typeface="华文楷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my" id="{6EB9692D-8045-443B-AEB9-012519818B04}" vid="{967F5D7D-80AE-461F-85CA-6AF28F3118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</Template>
  <TotalTime>19376</TotalTime>
  <Words>2749</Words>
  <Application>Microsoft Office PowerPoint</Application>
  <PresentationFormat>宽屏</PresentationFormat>
  <Paragraphs>477</Paragraphs>
  <Slides>44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华文楷体</vt:lpstr>
      <vt:lpstr>微软雅黑</vt:lpstr>
      <vt:lpstr>Arial</vt:lpstr>
      <vt:lpstr>Calibri</vt:lpstr>
      <vt:lpstr>Cambria</vt:lpstr>
      <vt:lpstr>Cambria Math</vt:lpstr>
      <vt:lpstr>Helvetica</vt:lpstr>
      <vt:lpstr>Times New Roman</vt:lpstr>
      <vt:lpstr>Verdana</vt:lpstr>
      <vt:lpstr>Wingdings</vt:lpstr>
      <vt:lpstr>Wingdings 3</vt:lpstr>
      <vt:lpstr>my</vt:lpstr>
      <vt:lpstr>Equation</vt:lpstr>
      <vt:lpstr>K近邻算法</vt:lpstr>
      <vt:lpstr>回忆之前学的方法</vt:lpstr>
      <vt:lpstr>K近邻算法思想</vt:lpstr>
      <vt:lpstr> K近邻算法的原理</vt:lpstr>
      <vt:lpstr>K近邻算法的原理</vt:lpstr>
      <vt:lpstr>K近邻算法的原理</vt:lpstr>
      <vt:lpstr>K近邻算法的原理</vt:lpstr>
      <vt:lpstr>K近邻算法的原理</vt:lpstr>
      <vt:lpstr>K近邻算法的原理</vt:lpstr>
      <vt:lpstr>K近邻算法的原理</vt:lpstr>
      <vt:lpstr>K近邻算法的原理</vt:lpstr>
      <vt:lpstr>K近邻算法的计算过程</vt:lpstr>
      <vt:lpstr>PowerPoint 演示文稿</vt:lpstr>
      <vt:lpstr>深入思考：什么是距离？</vt:lpstr>
      <vt:lpstr>我们以二维特征空间为例</vt:lpstr>
      <vt:lpstr>我们以二维特征空间为例</vt:lpstr>
      <vt:lpstr>我们以二维特征空间为例</vt:lpstr>
      <vt:lpstr>我们以二维特征空间为例</vt:lpstr>
      <vt:lpstr>如果特征值是离散的，并且没有数值大小的概念</vt:lpstr>
      <vt:lpstr>如果特征值是离散的，并且没有数值大小的概念</vt:lpstr>
      <vt:lpstr>如果特征值是离散的，并且没有数值大小的概念</vt:lpstr>
      <vt:lpstr>K近邻算法在回归问题中的应用</vt:lpstr>
      <vt:lpstr>K近邻算法在回归问题中的应用</vt:lpstr>
      <vt:lpstr>K最近邻算法在回归问题中的应用</vt:lpstr>
      <vt:lpstr>进一步思考：</vt:lpstr>
      <vt:lpstr>K近邻算法</vt:lpstr>
      <vt:lpstr> K近邻算法</vt:lpstr>
      <vt:lpstr>权重增强型K近邻算法</vt:lpstr>
      <vt:lpstr>特征的数值大小对距离计算的影响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K近邻算法的总结</vt:lpstr>
      <vt:lpstr>K近邻算法的总结</vt:lpstr>
      <vt:lpstr>K近邻算法的总结</vt:lpstr>
      <vt:lpstr>K近邻算法的总结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张 春越</cp:lastModifiedBy>
  <cp:revision>1956</cp:revision>
  <dcterms:created xsi:type="dcterms:W3CDTF">2009-03-19T21:17:53Z</dcterms:created>
  <dcterms:modified xsi:type="dcterms:W3CDTF">2022-09-28T01:43:05Z</dcterms:modified>
</cp:coreProperties>
</file>