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77"/>
  </p:notesMasterIdLst>
  <p:handoutMasterIdLst>
    <p:handoutMasterId r:id="rId78"/>
  </p:handoutMasterIdLst>
  <p:sldIdLst>
    <p:sldId id="256" r:id="rId2"/>
    <p:sldId id="742" r:id="rId3"/>
    <p:sldId id="258" r:id="rId4"/>
    <p:sldId id="741" r:id="rId5"/>
    <p:sldId id="744" r:id="rId6"/>
    <p:sldId id="738" r:id="rId7"/>
    <p:sldId id="257" r:id="rId8"/>
    <p:sldId id="259" r:id="rId9"/>
    <p:sldId id="260" r:id="rId10"/>
    <p:sldId id="261" r:id="rId11"/>
    <p:sldId id="264" r:id="rId12"/>
    <p:sldId id="265" r:id="rId13"/>
    <p:sldId id="267" r:id="rId14"/>
    <p:sldId id="270" r:id="rId15"/>
    <p:sldId id="748" r:id="rId16"/>
    <p:sldId id="274" r:id="rId17"/>
    <p:sldId id="278" r:id="rId18"/>
    <p:sldId id="281" r:id="rId19"/>
    <p:sldId id="282" r:id="rId20"/>
    <p:sldId id="283" r:id="rId21"/>
    <p:sldId id="284" r:id="rId22"/>
    <p:sldId id="286" r:id="rId23"/>
    <p:sldId id="288" r:id="rId24"/>
    <p:sldId id="755" r:id="rId25"/>
    <p:sldId id="290" r:id="rId26"/>
    <p:sldId id="296" r:id="rId27"/>
    <p:sldId id="750" r:id="rId28"/>
    <p:sldId id="749" r:id="rId29"/>
    <p:sldId id="294" r:id="rId30"/>
    <p:sldId id="752" r:id="rId31"/>
    <p:sldId id="753" r:id="rId32"/>
    <p:sldId id="751" r:id="rId33"/>
    <p:sldId id="754" r:id="rId34"/>
    <p:sldId id="298" r:id="rId35"/>
    <p:sldId id="703" r:id="rId36"/>
    <p:sldId id="756" r:id="rId37"/>
    <p:sldId id="347" r:id="rId38"/>
    <p:sldId id="745" r:id="rId39"/>
    <p:sldId id="348" r:id="rId40"/>
    <p:sldId id="349" r:id="rId41"/>
    <p:sldId id="354" r:id="rId42"/>
    <p:sldId id="302" r:id="rId43"/>
    <p:sldId id="739" r:id="rId44"/>
    <p:sldId id="747" r:id="rId45"/>
    <p:sldId id="760" r:id="rId46"/>
    <p:sldId id="761" r:id="rId47"/>
    <p:sldId id="762" r:id="rId48"/>
    <p:sldId id="759" r:id="rId49"/>
    <p:sldId id="303" r:id="rId50"/>
    <p:sldId id="304" r:id="rId51"/>
    <p:sldId id="305" r:id="rId52"/>
    <p:sldId id="757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6" r:id="rId63"/>
    <p:sldId id="315" r:id="rId64"/>
    <p:sldId id="317" r:id="rId65"/>
    <p:sldId id="758" r:id="rId66"/>
    <p:sldId id="740" r:id="rId67"/>
    <p:sldId id="746" r:id="rId68"/>
    <p:sldId id="629" r:id="rId69"/>
    <p:sldId id="714" r:id="rId70"/>
    <p:sldId id="685" r:id="rId71"/>
    <p:sldId id="719" r:id="rId72"/>
    <p:sldId id="722" r:id="rId73"/>
    <p:sldId id="726" r:id="rId74"/>
    <p:sldId id="725" r:id="rId75"/>
    <p:sldId id="732" r:id="rId7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雯祺" initials="雯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79006" autoAdjust="0"/>
  </p:normalViewPr>
  <p:slideViewPr>
    <p:cSldViewPr>
      <p:cViewPr varScale="1">
        <p:scale>
          <a:sx n="90" d="100"/>
          <a:sy n="90" d="100"/>
        </p:scale>
        <p:origin x="1290" y="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10C925C-6655-4E88-D6B3-FFAAEDD93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5BCBBE-F49D-1C0D-AA02-3E81B6F2E5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C82A8-9DD9-419E-929B-1DA5A98994BE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C6F66B-3F46-2C88-7933-EE14F94866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34DAF1-3C20-DCD1-A021-3A3E36387C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B29DB-0B24-4299-9206-A2B1985AF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97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10/12/2022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线性回归模型，尤其是最小二乘法求解，需要删掉共线性这一列；对于树模型，神经网络模型，共线性没有影响，</a:t>
            </a:r>
            <a:r>
              <a:rPr lang="zh-CN" altLang="en-US" b="0" i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共线性</a:t>
            </a: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不影响模型的预测而是影响对模型的解释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27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在给房屋定价时，一个很重要的指标是房屋的朝向，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65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树模型没什么影响，但对比如</a:t>
            </a:r>
            <a:r>
              <a:rPr lang="en-US" altLang="zh-CN"/>
              <a:t>Logistic</a:t>
            </a:r>
            <a:r>
              <a:rPr lang="zh-CN" altLang="en-US"/>
              <a:t>回归模型，就有影响了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77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2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99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9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  <p:sp>
        <p:nvSpPr>
          <p:cNvPr id="4" name="Rectangle 10"/>
          <p:cNvSpPr/>
          <p:nvPr/>
        </p:nvSpPr>
        <p:spPr>
          <a:xfrm>
            <a:off x="4038600" y="3657600"/>
            <a:ext cx="6637866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304800" y="673897"/>
            <a:ext cx="6117446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2700">
                <a:solidFill>
                  <a:schemeClr val="accent1">
                    <a:lumMod val="50000"/>
                  </a:schemeClr>
                </a:solidFill>
              </a:rPr>
              <a:t>机器学习与金融应用</a:t>
            </a:r>
            <a:endParaRPr lang="zh-CN" altLang="zh-CN" sz="27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4038600" y="3657600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359807" y="665099"/>
            <a:ext cx="187820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6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280025" y="5550204"/>
            <a:ext cx="4273554" cy="7908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32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2BBD6FA-A54A-485F-87D9-C9652F58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80B6937C-32A7-4CC7-BE4A-AB7A564C7186}"/>
              </a:ext>
            </a:extLst>
          </p:cNvPr>
          <p:cNvSpPr/>
          <p:nvPr/>
        </p:nvSpPr>
        <p:spPr>
          <a:xfrm>
            <a:off x="4038600" y="3657600"/>
            <a:ext cx="6637866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EDC16F34-8BA1-4A4E-B0D4-81397E1E7CD0}"/>
              </a:ext>
            </a:extLst>
          </p:cNvPr>
          <p:cNvSpPr/>
          <p:nvPr/>
        </p:nvSpPr>
        <p:spPr>
          <a:xfrm>
            <a:off x="4038600" y="3657600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66A552C8-61F4-43FC-A974-9DE54534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6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1309231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3B309-5F91-4EC3-B303-AAA2C667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25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2554C09-2158-4702-9B4A-E0C68913C68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066799"/>
            <a:ext cx="54864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DDB8618-EAD8-4F6C-91B0-8D6B79685A8E}"/>
              </a:ext>
            </a:extLst>
          </p:cNvPr>
          <p:cNvSpPr>
            <a:spLocks noGrp="1"/>
          </p:cNvSpPr>
          <p:nvPr>
            <p:ph idx="10"/>
          </p:nvPr>
        </p:nvSpPr>
        <p:spPr bwMode="auto">
          <a:xfrm>
            <a:off x="6248400" y="1066800"/>
            <a:ext cx="5334000" cy="51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866493-C33C-47CF-99CE-6E19EE0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BF6941-949E-4A04-9A27-6C5758225CF1}"/>
              </a:ext>
            </a:extLst>
          </p:cNvPr>
          <p:cNvCxnSpPr/>
          <p:nvPr/>
        </p:nvCxnSpPr>
        <p:spPr>
          <a:xfrm>
            <a:off x="6172200" y="10668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503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2554C09-2158-4702-9B4A-E0C68913C68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599" y="990600"/>
            <a:ext cx="588579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866493-C33C-47CF-99CE-6E19EE0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4E9E31A-5EEF-4165-B7AF-A4322917E67F}"/>
              </a:ext>
            </a:extLst>
          </p:cNvPr>
          <p:cNvCxnSpPr>
            <a:cxnSpLocks/>
          </p:cNvCxnSpPr>
          <p:nvPr/>
        </p:nvCxnSpPr>
        <p:spPr>
          <a:xfrm>
            <a:off x="6553200" y="10668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1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4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83A63-06B2-435B-9763-74F368CDB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C7D40-3CB5-4711-BE64-8729BF1D3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86E7F-B078-4D31-AF6E-03C27CB9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0B7-F72B-414A-B384-27F7E34A933A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06AA1-3A36-4451-8337-A12E346C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9ED1B-D76E-4F6C-87A8-5770675F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61FC-4DDC-4DA2-9F64-B4CD5E4E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10972800" cy="73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90599"/>
            <a:ext cx="10972800" cy="541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4DA9BC6-43CA-408A-BEB7-8746EA49C870}"/>
              </a:ext>
            </a:extLst>
          </p:cNvPr>
          <p:cNvSpPr txBox="1">
            <a:spLocks/>
          </p:cNvSpPr>
          <p:nvPr/>
        </p:nvSpPr>
        <p:spPr>
          <a:xfrm>
            <a:off x="4114800" y="6492875"/>
            <a:ext cx="39624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>
                <a:latin typeface="+mn-ea"/>
                <a:ea typeface="+mn-ea"/>
              </a:rPr>
              <a:t>《</a:t>
            </a:r>
            <a:r>
              <a:rPr lang="zh-CN" altLang="en-US" sz="1400">
                <a:latin typeface="+mn-ea"/>
                <a:ea typeface="+mn-ea"/>
              </a:rPr>
              <a:t>机器学习与金融应用</a:t>
            </a:r>
            <a:r>
              <a:rPr lang="en-US" altLang="zh-CN" sz="140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ED38AFC-6FCA-41F0-B286-064BF4E13FFB}"/>
              </a:ext>
            </a:extLst>
          </p:cNvPr>
          <p:cNvSpPr/>
          <p:nvPr/>
        </p:nvSpPr>
        <p:spPr>
          <a:xfrm>
            <a:off x="10972800" y="6521549"/>
            <a:ext cx="37542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7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153591" indent="-153591" algn="l" rtl="0" eaLnBrk="1" fontAlgn="base" hangingPunct="1">
        <a:spcBef>
          <a:spcPts val="338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lang="en-US" altLang="zh-CN" sz="3200" kern="1200" baseline="0" dirty="0" smtClean="0">
          <a:solidFill>
            <a:srgbClr val="C00000"/>
          </a:solidFill>
          <a:latin typeface="+mn-lt"/>
          <a:ea typeface="+mn-ea"/>
          <a:cs typeface="Arial" panose="020B0604020202020204" pitchFamily="34" charset="0"/>
        </a:defRPr>
      </a:lvl1pPr>
      <a:lvl2pPr marL="308075" indent="-153591" algn="l" rtl="0" eaLnBrk="1" fontAlgn="base" hangingPunct="1">
        <a:spcBef>
          <a:spcPts val="281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462558" indent="-128588" algn="l" rtl="0" eaLnBrk="1" fontAlgn="base" hangingPunct="1">
        <a:spcBef>
          <a:spcPts val="281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617042" indent="-128588" algn="l" rtl="0" eaLnBrk="1" fontAlgn="base" hangingPunct="1">
        <a:spcBef>
          <a:spcPts val="225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128588" algn="l" rtl="0" eaLnBrk="1" fontAlgn="base" hangingPunct="1">
        <a:spcBef>
          <a:spcPts val="169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925830" indent="-102870" algn="l" rtl="0" eaLnBrk="1" latinLnBrk="0" hangingPunct="1">
        <a:spcBef>
          <a:spcPts val="169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69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788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131570" indent="-102870" algn="l" rtl="0" eaLnBrk="1" latinLnBrk="0" hangingPunct="1">
        <a:spcBef>
          <a:spcPts val="169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788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02870" algn="l" rtl="0" eaLnBrk="1" latinLnBrk="0" hangingPunct="1">
        <a:spcBef>
          <a:spcPts val="169"/>
        </a:spcBef>
        <a:buClr>
          <a:srgbClr val="9FB8CD"/>
        </a:buClr>
        <a:buSzPct val="75000"/>
        <a:buFont typeface="Wingdings 3"/>
        <a:buChar char=""/>
        <a:defRPr kumimoji="0" lang="en-US" sz="675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A0016-E66D-93E6-40C7-C860BC905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/>
              <a:t>特征工程与模型选择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B4D5A7-9998-2209-F1EE-B99247521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8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1219200"/>
            <a:ext cx="9936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原始特征中性别为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“男”和“女”两个文字类型的数据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02727"/>
              </p:ext>
            </p:extLst>
          </p:nvPr>
        </p:nvGraphicFramePr>
        <p:xfrm>
          <a:off x="3396079" y="2723971"/>
          <a:ext cx="4343400" cy="2514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客户编号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70B6BF6-8268-DDE8-9927-0BB2079629A8}"/>
              </a:ext>
            </a:extLst>
          </p:cNvPr>
          <p:cNvSpPr/>
          <p:nvPr/>
        </p:nvSpPr>
        <p:spPr>
          <a:xfrm>
            <a:off x="228600" y="76200"/>
            <a:ext cx="91830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哑变量处理</a:t>
            </a:r>
            <a:endParaRPr lang="en-US" altLang="zh-CN" sz="4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60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999" y="1173705"/>
            <a:ext cx="1143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示例：“男”和“女”的数值转换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看到原来的“性别”列变成了两列：“性别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女”和“性别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男”，这两列中的数字“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表示的是符合列名，数字“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表示的是不符合列名，例如用户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为女性，所以在“性别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女”这一列中的数字就是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，在“性别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男”这一列中的数字就是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0056"/>
              </p:ext>
            </p:extLst>
          </p:nvPr>
        </p:nvGraphicFramePr>
        <p:xfrm>
          <a:off x="3198585" y="3913760"/>
          <a:ext cx="5794829" cy="1767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2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客户编号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A87F708-709E-5974-F126-38843DC5A50E}"/>
              </a:ext>
            </a:extLst>
          </p:cNvPr>
          <p:cNvSpPr/>
          <p:nvPr/>
        </p:nvSpPr>
        <p:spPr>
          <a:xfrm>
            <a:off x="228600" y="76200"/>
            <a:ext cx="1089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哑变量处理</a:t>
            </a:r>
            <a:endParaRPr lang="en-US" altLang="zh-CN" sz="4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61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0100" y="1371600"/>
            <a:ext cx="1059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不过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我们还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再做一个工作：删去其中一列，这是因为“性别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女”和“性别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男”这两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列存在共线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性，即知道其中一列，就能知道另一列的内容，可以通过如下的数学表达式来表达：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84840"/>
            <a:ext cx="657078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7B65B7-9F41-6C74-71BF-91A9EE682216}"/>
              </a:ext>
            </a:extLst>
          </p:cNvPr>
          <p:cNvSpPr/>
          <p:nvPr/>
        </p:nvSpPr>
        <p:spPr>
          <a:xfrm>
            <a:off x="228600" y="76200"/>
            <a:ext cx="1089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哑变量处理</a:t>
            </a:r>
            <a:endParaRPr lang="en-US" altLang="zh-CN" sz="4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40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094" y="1143000"/>
            <a:ext cx="114451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多类别案例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：房屋朝向的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数值转换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房屋朝向取值：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东，南，西，北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朝向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东，朝向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北，朝向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南，朝向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西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因为存在共线性（即通过三个朝向，我们就能判断第四个朝向的数值为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和还是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，我们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需要将新构造出来的这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个哑变量删去一个，假设我们删去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朝向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西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这一列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999D7A-B8E9-B138-0A84-E6D8AFB17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47112"/>
              </p:ext>
            </p:extLst>
          </p:nvPr>
        </p:nvGraphicFramePr>
        <p:xfrm>
          <a:off x="6781800" y="4191000"/>
          <a:ext cx="4749799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房屋编号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朝向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朝向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朝向</a:t>
                      </a:r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5280337-15FB-EA6C-F0F0-576B3FA9F601}"/>
              </a:ext>
            </a:extLst>
          </p:cNvPr>
          <p:cNvSpPr/>
          <p:nvPr/>
        </p:nvSpPr>
        <p:spPr>
          <a:xfrm>
            <a:off x="228600" y="76200"/>
            <a:ext cx="1089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哑变量处理</a:t>
            </a:r>
            <a:endParaRPr lang="en-US" altLang="zh-CN" sz="4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47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368" y="1295400"/>
            <a:ext cx="9936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城市取值：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北京，上海，广州，深圳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被转化成数值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转化成数值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转化成数值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转化成数值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15296"/>
              </p:ext>
            </p:extLst>
          </p:nvPr>
        </p:nvGraphicFramePr>
        <p:xfrm>
          <a:off x="7543800" y="2860149"/>
          <a:ext cx="3962400" cy="2956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3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3BBB95C-2A7C-D2F4-A59A-A4DE9FF98DCD}"/>
              </a:ext>
            </a:extLst>
          </p:cNvPr>
          <p:cNvSpPr/>
          <p:nvPr/>
        </p:nvSpPr>
        <p:spPr>
          <a:xfrm>
            <a:off x="119464" y="118430"/>
            <a:ext cx="109440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Encoding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4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5673ED-F53E-15A4-2EFA-43A8EA45C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96304"/>
              </p:ext>
            </p:extLst>
          </p:nvPr>
        </p:nvGraphicFramePr>
        <p:xfrm>
          <a:off x="990600" y="2860149"/>
          <a:ext cx="3962400" cy="2956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3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  <a:endParaRPr lang="en-US" alt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广州</a:t>
                      </a:r>
                      <a:endParaRPr lang="en-US" alt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</a:t>
                      </a:r>
                      <a:endParaRPr lang="en-US" alt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8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368" y="1295400"/>
            <a:ext cx="9936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城市取值：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北京，上海，广州，深圳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被转化成数值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转化成数值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转化成数值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转化成数值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43800" y="2860149"/>
          <a:ext cx="3962400" cy="2956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3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3BBB95C-2A7C-D2F4-A59A-A4DE9FF98DCD}"/>
              </a:ext>
            </a:extLst>
          </p:cNvPr>
          <p:cNvSpPr/>
          <p:nvPr/>
        </p:nvSpPr>
        <p:spPr>
          <a:xfrm>
            <a:off x="119464" y="118430"/>
            <a:ext cx="109440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Encoding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4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24D47-07FA-846F-28C1-1D549ADF8361}"/>
              </a:ext>
            </a:extLst>
          </p:cNvPr>
          <p:cNvSpPr txBox="1"/>
          <p:nvPr/>
        </p:nvSpPr>
        <p:spPr>
          <a:xfrm>
            <a:off x="304800" y="3276600"/>
            <a:ext cx="6629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/>
              <a:t>经常用在</a:t>
            </a:r>
            <a:r>
              <a:rPr lang="en-US" altLang="zh-CN" sz="4400"/>
              <a:t>Y(</a:t>
            </a:r>
            <a:r>
              <a:rPr lang="zh-CN" altLang="en-US" sz="4400"/>
              <a:t>输出</a:t>
            </a:r>
            <a:r>
              <a:rPr lang="en-US" altLang="zh-CN" sz="4400"/>
              <a:t>)</a:t>
            </a:r>
            <a:r>
              <a:rPr lang="zh-CN" altLang="en-US" sz="4400"/>
              <a:t>上</a:t>
            </a:r>
            <a:endParaRPr lang="en-US" altLang="zh-CN" sz="4400"/>
          </a:p>
          <a:p>
            <a:r>
              <a:rPr lang="zh-CN" altLang="en-US" sz="4400"/>
              <a:t>用在</a:t>
            </a:r>
            <a:r>
              <a:rPr lang="en-US" altLang="zh-CN" sz="4400"/>
              <a:t>X</a:t>
            </a:r>
            <a:r>
              <a:rPr lang="zh-CN" altLang="en-US" sz="4400"/>
              <a:t>会出现：</a:t>
            </a:r>
            <a:endParaRPr lang="en-US" altLang="zh-CN" sz="4400"/>
          </a:p>
          <a:p>
            <a:r>
              <a:rPr lang="zh-CN" altLang="en-US" sz="4400"/>
              <a:t>广州</a:t>
            </a:r>
            <a:r>
              <a:rPr lang="en-US" altLang="zh-CN" sz="4400"/>
              <a:t>=0.5*(</a:t>
            </a:r>
            <a:r>
              <a:rPr lang="zh-CN" altLang="en-US" sz="4400"/>
              <a:t>北京</a:t>
            </a:r>
            <a:r>
              <a:rPr lang="en-US" altLang="zh-CN" sz="4400"/>
              <a:t>+</a:t>
            </a:r>
            <a:r>
              <a:rPr lang="zh-CN" altLang="en-US" sz="4400"/>
              <a:t>深圳</a:t>
            </a:r>
            <a:r>
              <a:rPr lang="en-US" altLang="zh-CN" sz="4400"/>
              <a:t>)??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354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1" y="137160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此时的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一行和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第二行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重复的。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30361"/>
            <a:ext cx="4114800" cy="315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7483A57-7993-BD54-90A2-B5A27BE7257E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重复值处理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952458-B914-8F20-017A-24F623D86D17}"/>
              </a:ext>
            </a:extLst>
          </p:cNvPr>
          <p:cNvSpPr txBox="1"/>
          <p:nvPr/>
        </p:nvSpPr>
        <p:spPr>
          <a:xfrm>
            <a:off x="389024" y="3069287"/>
            <a:ext cx="3429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删除重复行</a:t>
            </a:r>
            <a:endParaRPr lang="zh-CN" altLang="en-US" sz="4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E83AD7-F052-D4CD-DA1A-0661C099C411}"/>
              </a:ext>
            </a:extLst>
          </p:cNvPr>
          <p:cNvSpPr txBox="1"/>
          <p:nvPr/>
        </p:nvSpPr>
        <p:spPr>
          <a:xfrm>
            <a:off x="464252" y="4495800"/>
            <a:ext cx="106720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如果两个样本，特征一样，但是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不一样，删除哪个？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23725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6800" y="1143000"/>
            <a:ext cx="9936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库来构造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缺失值或者说空值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np.nan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代表空值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54972"/>
            <a:ext cx="4724400" cy="31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77AAECE-573D-85E0-B8B7-D5CD98E9B284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7B273C-8886-3875-6061-E193E8D81759}"/>
              </a:ext>
            </a:extLst>
          </p:cNvPr>
          <p:cNvSpPr txBox="1"/>
          <p:nvPr/>
        </p:nvSpPr>
        <p:spPr>
          <a:xfrm>
            <a:off x="6098006" y="3421246"/>
            <a:ext cx="6093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对于空值有两种常见的处理方式：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删除空值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填补空值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6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1338823"/>
            <a:ext cx="99362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删除空值方法一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这种写法是只要含有空值，该行就会被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删除。因为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每行都有空值，所以都被删除了。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BF74D3-E3AA-4D18-236E-2999109E35E6}"/>
              </a:ext>
            </a:extLst>
          </p:cNvPr>
          <p:cNvSpPr/>
          <p:nvPr/>
        </p:nvSpPr>
        <p:spPr>
          <a:xfrm>
            <a:off x="304800" y="104801"/>
            <a:ext cx="5509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删除空值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BDC5D2F-0D56-7036-152D-EDF25B61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57075"/>
            <a:ext cx="3810000" cy="254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6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892" y="1073442"/>
            <a:ext cx="99362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删除空值方法二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觉得该删除方法过于激进，可以设置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参数，比如将其设置为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，那么其含义是如果该行的非空值少于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个则删除该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行，比如设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11634"/>
            <a:ext cx="5213558" cy="257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81F4427-E642-FA23-8982-7DC69A1A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99602"/>
            <a:ext cx="3810000" cy="254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DA3D42-F75F-CF12-4E53-EA5CE1EF2B96}"/>
              </a:ext>
            </a:extLst>
          </p:cNvPr>
          <p:cNvSpPr/>
          <p:nvPr/>
        </p:nvSpPr>
        <p:spPr>
          <a:xfrm>
            <a:off x="304800" y="104801"/>
            <a:ext cx="5509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删除空值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35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764" y="76200"/>
            <a:ext cx="4698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机器学习业务流程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BE81B-48B4-7111-A998-7DB2E6AC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4" y="3048000"/>
            <a:ext cx="3256229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E8A3B7-B424-587E-5844-C920BC22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993" y="3048000"/>
            <a:ext cx="1733579" cy="990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0F5578-680C-3A63-14C7-F97C7CA2B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30164"/>
            <a:ext cx="3487808" cy="2098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7192E3-D09D-9CF9-B640-F6ED09C64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3053540"/>
            <a:ext cx="1304945" cy="9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1371600"/>
            <a:ext cx="99362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均值填充法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可以采用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的是均值填充法，通过每一列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的均值或中位数对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该列的空值进行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填充，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44" y="2838453"/>
            <a:ext cx="4278725" cy="267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FABD84-3C29-567E-83D1-305DFB3A7F9F}"/>
              </a:ext>
            </a:extLst>
          </p:cNvPr>
          <p:cNvSpPr/>
          <p:nvPr/>
        </p:nvSpPr>
        <p:spPr>
          <a:xfrm>
            <a:off x="304800" y="104801"/>
            <a:ext cx="5509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填补空值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95985-7351-2C9A-C109-3173B4EA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03076"/>
            <a:ext cx="3810000" cy="254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96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294" y="1219200"/>
            <a:ext cx="9936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前后填充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缺失值所在列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的前（或者后）一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个值填充，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如果前（后）一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个值不存在或也缺失，则结果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64487"/>
            <a:ext cx="4788753" cy="303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C95325-0A18-0FF0-B6CE-71511C1AF260}"/>
              </a:ext>
            </a:extLst>
          </p:cNvPr>
          <p:cNvSpPr/>
          <p:nvPr/>
        </p:nvSpPr>
        <p:spPr>
          <a:xfrm>
            <a:off x="304800" y="104801"/>
            <a:ext cx="5509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填补空值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F1B9420-C541-2A06-E1A8-3C26BCB8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35349"/>
            <a:ext cx="432906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66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9672" y="1253483"/>
            <a:ext cx="9936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异常值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这里先构造一个含有异常值的数据集：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85" y="1143000"/>
            <a:ext cx="3886200" cy="508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27E204-B102-6E7A-7DA2-049ACAF4752A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07315F-6CB1-ECA3-3FCE-4613F3DE24B1}"/>
              </a:ext>
            </a:extLst>
          </p:cNvPr>
          <p:cNvSpPr/>
          <p:nvPr/>
        </p:nvSpPr>
        <p:spPr>
          <a:xfrm>
            <a:off x="607693" y="2453812"/>
            <a:ext cx="41299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的数据框为例，可以看到第一列的数字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，第二列的数字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，第三列的数字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为比较明显的异常值，那么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该如何来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进行异常值的检测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呢？我们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主要通过两种方法来进行检测：利用箱体图观察和利用标准差检测。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3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1351508"/>
            <a:ext cx="61002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利用箱型图观察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箱型图是一种用作显示一组数据分散情况资料的统计图，可以通过设定标准将大于或小于箱型图上下界的数值识别为异常值。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将数据的下四分位数记作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，即样本中仅有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将数据的上四分位数记作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，即样本中仅有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将上四分位数和下四分位数的差值记作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IQR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IQR=Q3-Q1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；令箱型图上界为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Q3+1.5*IQR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，下界为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Q1-1.5*IQR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5122" name="Picture 2" descr="https://uploader.shimo.im/f/gMPU7NYU4ks76WhX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3133864" cy="250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8F374-EA8D-6F92-9301-BF65A73F9104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59189-84F1-E389-C921-7D041A81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769726"/>
            <a:ext cx="2951515" cy="385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17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1351508"/>
            <a:ext cx="61002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利用箱型图观察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箱型图是一种用作显示一组数据分散情况资料的统计图，可以通过设定标准将大于或小于箱型图上下界的数值识别为异常值。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将数据的下四分位数记作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，即样本中仅有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将数据的上四分位数记作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，即样本中仅有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将上四分位数和下四分位数的差值记作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IQR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IQR=Q3-Q1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；令箱型图上界为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Q3+1.5*IQR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，下界为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Q1-1.5*IQR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5122" name="Picture 2" descr="https://uploader.shimo.im/f/gMPU7NYU4ks76WhX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834573"/>
            <a:ext cx="4414241" cy="3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8F374-EA8D-6F92-9301-BF65A73F9104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83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066800"/>
            <a:ext cx="99174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利用标准差检测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当数据服从正态分布时，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的数值应该位于距离均值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个标准差之内的距离，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的数值应该位于距离均值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个标准差之内的距离。因为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个标准差过于严格，此处我们将阈值设定为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即可，即认为当数值与均值距离超出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个标准差，则可以认为它是异常值。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BFE061-C759-CA89-985C-796C8E96A047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2DAAF6-CA90-BCB6-93E5-C74215210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98350"/>
            <a:ext cx="5926910" cy="30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37262" y="1676400"/>
                <a:ext cx="9917476" cy="2264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min-max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</a:t>
                </a:r>
                <a:endPara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min-max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Min-Max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Normalization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）也称离差标准化，它利用原始数据的最大最小值把原始数据转换到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[0,1]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区间内，转换函数如下：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b="0" i="1" dirty="0">
                  <a:latin typeface="Cambria Math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62" y="1676400"/>
                <a:ext cx="9917476" cy="2264594"/>
              </a:xfrm>
              <a:prstGeom prst="rect">
                <a:avLst/>
              </a:prstGeom>
              <a:blipFill>
                <a:blip r:embed="rId2"/>
                <a:stretch>
                  <a:fillRect l="-984" t="-2156" r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0FE173D-6434-C368-A27B-1B7E822A2AAE}"/>
              </a:ext>
            </a:extLst>
          </p:cNvPr>
          <p:cNvSpPr/>
          <p:nvPr/>
        </p:nvSpPr>
        <p:spPr>
          <a:xfrm>
            <a:off x="304800" y="104801"/>
            <a:ext cx="8129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约束数据取值范围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195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FE173D-6434-C368-A27B-1B7E822A2AAE}"/>
              </a:ext>
            </a:extLst>
          </p:cNvPr>
          <p:cNvSpPr/>
          <p:nvPr/>
        </p:nvSpPr>
        <p:spPr>
          <a:xfrm>
            <a:off x="304800" y="104801"/>
            <a:ext cx="8129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约束数据取值范围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AEA05-BB92-972F-50CD-507A39A7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4743694" cy="12446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CCE237-9FE4-FAD7-6B46-9C0A1AE06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600200"/>
            <a:ext cx="4324572" cy="11938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74C996-0754-E01F-EA1D-EB945CBD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611" y="3823523"/>
            <a:ext cx="4464279" cy="13018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1E5EC0-DEA4-FE33-6233-CDCB1622B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063940"/>
            <a:ext cx="4362674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37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90600" y="1447800"/>
                <a:ext cx="9917476" cy="3336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Z-score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Z-score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标准化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(z-score standardization 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）也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均值归一化（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mean normaliztion 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通过原始数据的均值（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mean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）和标准差（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standard deviation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数据进行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标准差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归一化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。归一化后的数据符合标准正态分布，即均值为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，标准差为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。转化函数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为：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𝑚𝑒𝑎𝑛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𝑠𝑡𝑑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b="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447800"/>
                <a:ext cx="9917476" cy="3336619"/>
              </a:xfrm>
              <a:prstGeom prst="rect">
                <a:avLst/>
              </a:prstGeom>
              <a:blipFill>
                <a:blip r:embed="rId2"/>
                <a:stretch>
                  <a:fillRect l="-984" t="-1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6F710F10-A24B-C65E-3E29-4D5925471AB3}"/>
              </a:ext>
            </a:extLst>
          </p:cNvPr>
          <p:cNvSpPr/>
          <p:nvPr/>
        </p:nvSpPr>
        <p:spPr>
          <a:xfrm>
            <a:off x="304800" y="104801"/>
            <a:ext cx="8129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约束数据取值分布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92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1447800"/>
            <a:ext cx="9917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min-max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标准化 的一些术语说明：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在有些文献和资料中，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Min-Max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类型的标准化称之为归一化，把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标准化称之为标准化。大家需要结合上下文语境来理解。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710F10-A24B-C65E-3E29-4D5925471AB3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11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764" y="7620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1371600"/>
            <a:ext cx="10667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实际工作中获取到的数据往往不那么理想，可能会存在非数值类型的文本数据、重复值、缺失值、异常值及数据分布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不均衡、特征冗余等问题，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对于这些问题，则需要进行特征工程相关工作，特征工程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通常分为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22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FE173D-6434-C368-A27B-1B7E822A2AAE}"/>
              </a:ext>
            </a:extLst>
          </p:cNvPr>
          <p:cNvSpPr/>
          <p:nvPr/>
        </p:nvSpPr>
        <p:spPr>
          <a:xfrm>
            <a:off x="304800" y="104801"/>
            <a:ext cx="8129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约束数据取值范围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F38BD-F9E1-4FAD-A938-79DF013A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33600"/>
            <a:ext cx="5381625" cy="3962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F8BB65-E4AD-A2EF-6B77-AB4FD4F579CC}"/>
              </a:ext>
            </a:extLst>
          </p:cNvPr>
          <p:cNvSpPr txBox="1"/>
          <p:nvPr/>
        </p:nvSpPr>
        <p:spPr>
          <a:xfrm>
            <a:off x="1143000" y="1189615"/>
            <a:ext cx="1021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>
                <a:solidFill>
                  <a:srgbClr val="404040"/>
                </a:solidFill>
                <a:effectLst/>
                <a:latin typeface="-apple-system"/>
              </a:rPr>
              <a:t>Min-Max</a:t>
            </a:r>
            <a:r>
              <a:rPr lang="zh-CN" altLang="en-US" sz="2800" b="0" i="0">
                <a:solidFill>
                  <a:srgbClr val="404040"/>
                </a:solidFill>
                <a:effectLst/>
                <a:latin typeface="-apple-system"/>
              </a:rPr>
              <a:t>标准化：对数据的数值范围进行特定缩放，但不改变其数据分布的一种特征变换。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0306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1447800"/>
            <a:ext cx="9917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标准化，</a:t>
            </a:r>
            <a:r>
              <a:rPr lang="zh-CN" altLang="en-US" sz="2400" b="0" i="0">
                <a:solidFill>
                  <a:srgbClr val="404040"/>
                </a:solidFill>
                <a:effectLst/>
                <a:latin typeface="-apple-system"/>
              </a:rPr>
              <a:t>对数据的分布的进行转换，使其符合某种分布（比如正态分布）的一种特征变换。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710F10-A24B-C65E-3E29-4D5925471AB3}"/>
              </a:ext>
            </a:extLst>
          </p:cNvPr>
          <p:cNvSpPr/>
          <p:nvPr/>
        </p:nvSpPr>
        <p:spPr>
          <a:xfrm>
            <a:off x="304800" y="104801"/>
            <a:ext cx="8129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约束数据取值分布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7F18311-4A25-9296-6C5F-73BA7D71AE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973549-1533-AB97-1F57-C53C7D48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26" y="2514600"/>
            <a:ext cx="5314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1447800"/>
            <a:ext cx="9917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为什么要做数据标准化呢？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）距离计算的需要，保障算法准确度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）消除量纲和数量级影响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）梯度下降的需要，加速算法收敛速度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710F10-A24B-C65E-3E29-4D5925471AB3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47270C-1F2E-1C69-5A71-EDB77A31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7620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354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1447800"/>
            <a:ext cx="9917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min-max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标准化 改如何选择？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710F10-A24B-C65E-3E29-4D5925471AB3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8EC559-3D06-0C39-AD7F-8836E4A62153}"/>
              </a:ext>
            </a:extLst>
          </p:cNvPr>
          <p:cNvSpPr txBox="1"/>
          <p:nvPr/>
        </p:nvSpPr>
        <p:spPr>
          <a:xfrm>
            <a:off x="990600" y="2209800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（1）一般建议优先使用z-score标准化，在机器学习中，z-score标准化是更常用的手段，Min-Max标准化的应用场景是有限的。</a:t>
            </a:r>
          </a:p>
          <a:p>
            <a:r>
              <a:rPr lang="zh-CN" altLang="en-US" sz="2400"/>
              <a:t>（2）如果数据不为稳定，存在极端值的最大最小值，不要用Min-Max标准化，而应该使用</a:t>
            </a:r>
            <a:r>
              <a:rPr lang="en-US" altLang="zh-CN" sz="2400"/>
              <a:t>Z-score</a:t>
            </a:r>
            <a:r>
              <a:rPr lang="zh-CN" altLang="en-US" sz="2400"/>
              <a:t>。</a:t>
            </a:r>
          </a:p>
          <a:p>
            <a:r>
              <a:rPr lang="zh-CN" altLang="en-US" sz="2400"/>
              <a:t>（3）在分类、聚类算法中，需要使用距离来度量相似性的时候、或者使用PCA技术进行降维的时候，标准化(Z-score standardization)表现更好。</a:t>
            </a:r>
          </a:p>
          <a:p>
            <a:r>
              <a:rPr lang="zh-CN" altLang="en-US" sz="2400"/>
              <a:t>（4）在不涉及距离度量、协方差计算、数据不符合正太分布的时候，可以使用Min-Max标准化方法。比如图像处理中，将RGB图像转换为灰度图像后将其值限定在[0-255]的范围</a:t>
            </a:r>
          </a:p>
        </p:txBody>
      </p:sp>
    </p:spTree>
    <p:extLst>
      <p:ext uri="{BB962C8B-B14F-4D97-AF65-F5344CB8AC3E}">
        <p14:creationId xmlns:p14="http://schemas.microsoft.com/office/powerpoint/2010/main" val="16224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686" y="1351508"/>
            <a:ext cx="107986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点：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不是所有的模型都需要做标准化的，比如模型算法里面有没关于对距离的衡量，没有关于对变量间标准差的衡量。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）比如标准的线性回归就不需要，但是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回归和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回归建议做</a:t>
            </a:r>
          </a:p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）比如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decision tree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决策树，他采用算法里面没有涉及到任何和距离等有关的，所以在做决策树模型时，通常是不需要将变量做标准化的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有时你不知道是否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要做数据标准化，那么可以试试做一下标准化，看看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模型预测准确度是否有提升，如果提升较明显的话则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推荐使用标准化处理方式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5E4E9-05A2-6E5D-2EEF-F3D2314812D8}"/>
              </a:ext>
            </a:extLst>
          </p:cNvPr>
          <p:cNvSpPr/>
          <p:nvPr/>
        </p:nvSpPr>
        <p:spPr>
          <a:xfrm>
            <a:off x="304800" y="10480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92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0455" y="2544376"/>
            <a:ext cx="10561320" cy="942340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78155" y="1034883"/>
            <a:ext cx="11235690" cy="245183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数据分箱是一种数据预处理技术，用于消除较小的观察误差造成的影响，落在给定小的间隔中的原始数据值（</a:t>
            </a:r>
            <a:r>
              <a:rPr lang="en-US" altLang="zh-CN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bin</a:t>
            </a:r>
            <a:r>
              <a:rPr lang="zh-CN" altLang="en-US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）被代表该间隔的值（可能中心值、可能类别标签）替换。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例如：对于一群人的数据，对其年龄进行分箱操作。</a:t>
            </a:r>
          </a:p>
          <a:p>
            <a:pPr marL="0" indent="0"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666707"/>
              </p:ext>
            </p:extLst>
          </p:nvPr>
        </p:nvGraphicFramePr>
        <p:xfrm>
          <a:off x="685800" y="3659120"/>
          <a:ext cx="5556250" cy="1905000"/>
        </p:xfrm>
        <a:graphic>
          <a:graphicData uri="http://schemas.openxmlformats.org/drawingml/2006/table">
            <a:tbl>
              <a:tblPr firstRow="1" bandRow="1"/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年龄范围</a:t>
                      </a:r>
                    </a:p>
                  </a:txBody>
                  <a:tcPr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分箱类别</a:t>
                      </a: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0-6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</a:t>
                      </a:r>
                    </a:p>
                  </a:txBody>
                  <a:tcPr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儿童</a:t>
                      </a:r>
                    </a:p>
                  </a:txBody>
                  <a:tcPr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7-17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</a:t>
                      </a:r>
                    </a:p>
                  </a:txBody>
                  <a:tcPr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少年</a:t>
                      </a:r>
                    </a:p>
                  </a:txBody>
                  <a:tcPr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18-35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</a:t>
                      </a:r>
                    </a:p>
                  </a:txBody>
                  <a:tcPr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青年</a:t>
                      </a:r>
                    </a:p>
                  </a:txBody>
                  <a:tcPr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36-59</a:t>
                      </a: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</a:t>
                      </a:r>
                    </a:p>
                  </a:txBody>
                  <a:tcPr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中年</a:t>
                      </a:r>
                    </a:p>
                  </a:txBody>
                  <a:tcPr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7265519" y="3522811"/>
            <a:ext cx="4307205" cy="1584325"/>
          </a:xfrm>
          <a:prstGeom prst="roundRect">
            <a:avLst/>
          </a:prstGeom>
          <a:solidFill>
            <a:srgbClr val="C2DA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7421562" y="3647357"/>
            <a:ext cx="4135120" cy="15748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olidFill>
                  <a:srgbClr val="2279FE"/>
                </a:solidFill>
              </a:rPr>
              <a:t>目的：</a:t>
            </a:r>
            <a:r>
              <a:rPr lang="zh-CN" altLang="en-US" sz="1800" b="0">
                <a:solidFill>
                  <a:schemeClr val="tx1"/>
                </a:solidFill>
              </a:rPr>
              <a:t>缩小单个样本的某个特征对模型的影响，尤其是在某个数值区间内数值变化对样本标签影响不大的特征。</a:t>
            </a:r>
            <a:endParaRPr lang="zh-CN" altLang="en-US" sz="18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651B37-224B-1E87-17A1-0CE7FE8675F6}"/>
              </a:ext>
            </a:extLst>
          </p:cNvPr>
          <p:cNvSpPr/>
          <p:nvPr/>
        </p:nvSpPr>
        <p:spPr>
          <a:xfrm>
            <a:off x="304800" y="10480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数据分箱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0455" y="2544376"/>
            <a:ext cx="10561320" cy="942340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78155" y="1034883"/>
            <a:ext cx="11235690" cy="3308517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数据分箱是一种数据预处理技术，用于消除较小的观察误差造成的影响，落在给定小的间隔中的原始数据值（</a:t>
            </a:r>
            <a:r>
              <a:rPr lang="en-US" altLang="zh-CN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bin</a:t>
            </a:r>
            <a:r>
              <a:rPr lang="zh-CN" altLang="en-US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）被代表该间隔的值（可能中心值、可能类别标签）替换。</a:t>
            </a:r>
            <a:endParaRPr lang="en-US" altLang="zh-CN" sz="240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   </a:t>
            </a:r>
            <a:r>
              <a:rPr lang="zh-CN" altLang="en-US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等宽分箱：每个箱子的容量是一样的</a:t>
            </a:r>
            <a:endParaRPr lang="en-US" altLang="zh-CN" sz="240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   等深分箱：每个箱子装的样本是一多的</a:t>
            </a:r>
            <a:endParaRPr lang="en-US" altLang="zh-CN" sz="240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     自定义边界：</a:t>
            </a:r>
          </a:p>
          <a:p>
            <a:pPr marL="0" indent="0"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651B37-224B-1E87-17A1-0CE7FE8675F6}"/>
              </a:ext>
            </a:extLst>
          </p:cNvPr>
          <p:cNvSpPr/>
          <p:nvPr/>
        </p:nvSpPr>
        <p:spPr>
          <a:xfrm>
            <a:off x="304800" y="10480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数据分箱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C0D3B-8AF4-4F77-AB3B-B03CA70B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286000"/>
            <a:ext cx="2371761" cy="39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7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219200"/>
            <a:ext cx="10798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如果训练数据的类别分布差异极大：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假设现在有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个样本，其中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个是违约用户的样本，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个是不违约用户的样本。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05BA97-7FC2-3693-2FB8-255592141185}"/>
              </a:ext>
            </a:extLst>
          </p:cNvPr>
          <p:cNvSpPr/>
          <p:nvPr/>
        </p:nvSpPr>
        <p:spPr>
          <a:xfrm>
            <a:off x="304800" y="10480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数据分布平衡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7E4C912-C74C-8DAF-74D1-69D368FE2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67928"/>
              </p:ext>
            </p:extLst>
          </p:nvPr>
        </p:nvGraphicFramePr>
        <p:xfrm>
          <a:off x="1219200" y="3733800"/>
          <a:ext cx="39116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312737552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7397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违约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100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不违约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1000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3951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58DC1A-B296-C842-8B78-76365D1053E6}"/>
              </a:ext>
            </a:extLst>
          </p:cNvPr>
          <p:cNvSpPr txBox="1"/>
          <p:nvPr/>
        </p:nvSpPr>
        <p:spPr>
          <a:xfrm>
            <a:off x="6248400" y="3581400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过采样（上采样）</a:t>
            </a:r>
            <a:endParaRPr lang="en-US" altLang="zh-CN" sz="4000"/>
          </a:p>
          <a:p>
            <a:endParaRPr lang="en-US" altLang="zh-CN" sz="4000"/>
          </a:p>
          <a:p>
            <a:r>
              <a:rPr lang="zh-CN" altLang="en-US" sz="4000"/>
              <a:t>欠采样（下采样）</a:t>
            </a:r>
          </a:p>
        </p:txBody>
      </p:sp>
    </p:spTree>
    <p:extLst>
      <p:ext uri="{BB962C8B-B14F-4D97-AF65-F5344CB8AC3E}">
        <p14:creationId xmlns:p14="http://schemas.microsoft.com/office/powerpoint/2010/main" val="2537283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066800"/>
            <a:ext cx="10798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采样原理：想办法让少的变多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随机过采样</a:t>
            </a:r>
          </a:p>
          <a:p>
            <a:pPr algn="just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随机过采样即从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个违约的样本中随机抽取旧样本作为一个新样本，共反复抽取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次，然后和原来的旧样本构成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个违约样本数据，和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个不违约的样本一起构成新的训练集。因为随机过采样重复地选取了违约的样本，所以有可能造成对违约样本的过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拟合。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05BA97-7FC2-3693-2FB8-255592141185}"/>
              </a:ext>
            </a:extLst>
          </p:cNvPr>
          <p:cNvSpPr/>
          <p:nvPr/>
        </p:nvSpPr>
        <p:spPr>
          <a:xfrm>
            <a:off x="304800" y="104801"/>
            <a:ext cx="5509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数据分布平衡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过采样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611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686" y="1219200"/>
            <a:ext cx="1079862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2. SMOTE(</a:t>
            </a:r>
            <a:r>
              <a:rPr lang="en-US" altLang="zh-CN" sz="2800" b="0" i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Synthetic Minority Over-Sampling Technique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过采样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SMOTE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法过采样即合成少数类过采样技术，是一种改进随机过采样容易模型过拟合的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方案。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对少数类进行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倍过采样：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步骤一：随机选取少数类中的一个样本点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步骤二：找到离该样本点最近的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个样本点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步骤三：在选中的样本点和这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个样本点分别连成的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条线段上随机选取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点生成新的样本点。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步骤四：对少数类中的其余所有样本点重复步骤二和步骤三，直到少数类的样本点个数达到过采样目标为止。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D37E41-D0C4-737C-423E-1C05441A658B}"/>
              </a:ext>
            </a:extLst>
          </p:cNvPr>
          <p:cNvSpPr/>
          <p:nvPr/>
        </p:nvSpPr>
        <p:spPr>
          <a:xfrm>
            <a:off x="304800" y="104801"/>
            <a:ext cx="5509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数据分布平衡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过采样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94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8BD1BB-95CB-DAF4-4C35-2B23C1EB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问题导入</a:t>
            </a:r>
            <a:r>
              <a:rPr lang="en-US" altLang="zh-CN"/>
              <a:t>—</a:t>
            </a:r>
            <a:r>
              <a:rPr lang="zh-CN" altLang="en-US"/>
              <a:t>客户价值预测模型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552611-40D5-92EA-4BEF-7647B729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3938"/>
            <a:ext cx="8382000" cy="34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86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er.shimo.im/f/A0uxguwO2QcU2BDp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9" y="1143000"/>
            <a:ext cx="6908801" cy="54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51B61B0-510A-EB7A-BA3C-3421AD2D0E31}"/>
              </a:ext>
            </a:extLst>
          </p:cNvPr>
          <p:cNvSpPr/>
          <p:nvPr/>
        </p:nvSpPr>
        <p:spPr>
          <a:xfrm>
            <a:off x="304800" y="104801"/>
            <a:ext cx="5509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数据分布平衡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过采样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048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F942E6-B320-58D9-3CC4-C8227D63FA79}"/>
              </a:ext>
            </a:extLst>
          </p:cNvPr>
          <p:cNvSpPr/>
          <p:nvPr/>
        </p:nvSpPr>
        <p:spPr>
          <a:xfrm>
            <a:off x="304800" y="104801"/>
            <a:ext cx="5509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数据分布平衡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欠采样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5246EE0-EB6E-95E2-7D7F-70F6AE26A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59947"/>
              </p:ext>
            </p:extLst>
          </p:nvPr>
        </p:nvGraphicFramePr>
        <p:xfrm>
          <a:off x="1103921" y="1828800"/>
          <a:ext cx="39116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312737552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7397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违约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100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不违约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1000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3951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5DB0005-C335-CB03-E422-19F7120E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22331"/>
              </p:ext>
            </p:extLst>
          </p:nvPr>
        </p:nvGraphicFramePr>
        <p:xfrm>
          <a:off x="6553200" y="1812758"/>
          <a:ext cx="39116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312737552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7397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违约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100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不违约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39518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6B0B9B4-B3A9-A9BA-D460-44911B7F724A}"/>
              </a:ext>
            </a:extLst>
          </p:cNvPr>
          <p:cNvCxnSpPr/>
          <p:nvPr/>
        </p:nvCxnSpPr>
        <p:spPr>
          <a:xfrm>
            <a:off x="5410200" y="2498558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8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295400"/>
            <a:ext cx="107986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有的时候我们可能会获得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个候选特征，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通常不会直接把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个特征直接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放到模型中去进行拟合训练，而是会从这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个特征中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挑选一些出来，然后放进模型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，构成最终的模型特征空间。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入模特征需要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考虑很多因素，比如：变量的预测能力，变量的简单性（容易生成和使用），变量的可解释性等。其中最主要的衡量标准是变量的预测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能力。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特征选择的方法有很多，在金融业务中，比较常用的是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09FE9B-09A8-5356-E427-09674C3A0916}"/>
              </a:ext>
            </a:extLst>
          </p:cNvPr>
          <p:cNvSpPr/>
          <p:nvPr/>
        </p:nvSpPr>
        <p:spPr>
          <a:xfrm>
            <a:off x="268764" y="76200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45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764" y="76200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330098"/>
            <a:ext cx="10515600" cy="41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1. WOE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6DF9F5-7ED3-7681-4709-C21B71B9368E}"/>
              </a:ext>
            </a:extLst>
          </p:cNvPr>
          <p:cNvSpPr/>
          <p:nvPr/>
        </p:nvSpPr>
        <p:spPr>
          <a:xfrm>
            <a:off x="841744" y="2667000"/>
            <a:ext cx="10798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值的计算是以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值为基础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097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371600"/>
            <a:ext cx="10798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 of Evidence”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，即证据权重，其反映了某一特征的特征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区分度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的动机：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4D8128-FFBB-26EF-789F-E6DCAF82E535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249EB2-1907-39C1-D8CA-69CEE318A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10903"/>
              </p:ext>
            </p:extLst>
          </p:nvPr>
        </p:nvGraphicFramePr>
        <p:xfrm>
          <a:off x="1944914" y="3429000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897195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25164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79314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4481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03513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驾龄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车型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发生交通事故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9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手动挡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自动挡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45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自动挡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33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8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7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自动挡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29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01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371600"/>
            <a:ext cx="107986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 of Evidence”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，即证据权重，其反映了某一特征的特征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区分度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的动机：</a:t>
            </a: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假设我们调查了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千万个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驾驶员近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年的驾驶情况，其中发生了交通事故的有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1615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个，事故率为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0.01615%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如果在男性驾驶员中，事故率为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0.01615%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，在女性驾驶员中，事故率也为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0.01615%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，那么就说明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驾驶员性别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对是否会发生事故并没有关系。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但如果上述两个事故率差异很明显，那么就表明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驾驶员性别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对是否会发生事故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影响。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4D8128-FFBB-26EF-789F-E6DCAF82E535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353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371600"/>
            <a:ext cx="10798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 of Evidence”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，即证据权重，其反映了某一特征的特征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区分度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的动机：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4D8128-FFBB-26EF-789F-E6DCAF82E535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6030EC-CDB5-067F-99DE-FB7EC0F52881}"/>
              </a:ext>
            </a:extLst>
          </p:cNvPr>
          <p:cNvSpPr txBox="1"/>
          <p:nvPr/>
        </p:nvSpPr>
        <p:spPr>
          <a:xfrm>
            <a:off x="2747405" y="2941260"/>
            <a:ext cx="86608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根据中国司法大数据研究院发布的</a:t>
            </a:r>
            <a:r>
              <a:rPr lang="en-US" altLang="zh-CN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交通肇事罪特点和趋势（</a:t>
            </a:r>
            <a:r>
              <a:rPr lang="en-US" altLang="zh-CN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2016.1—2019.12</a:t>
            </a:r>
            <a:r>
              <a:rPr lang="zh-CN" altLang="en-US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）司法大数据</a:t>
            </a:r>
            <a:r>
              <a:rPr lang="en-US" altLang="zh-CN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专题报告，在交通肇事行为人中女性驾驶人平均万人发案率为</a:t>
            </a:r>
            <a:r>
              <a:rPr lang="en-US" altLang="zh-CN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0.25</a:t>
            </a:r>
            <a:r>
              <a:rPr lang="zh-CN" altLang="en-US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，男性驾驶人平均万人发案率为</a:t>
            </a:r>
            <a:r>
              <a:rPr lang="en-US" altLang="zh-CN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2.20</a:t>
            </a:r>
            <a:r>
              <a:rPr lang="zh-CN" altLang="en-US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，是女性驾驶人的</a:t>
            </a:r>
            <a:r>
              <a:rPr lang="en-US" altLang="zh-CN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8.8</a:t>
            </a:r>
            <a:r>
              <a:rPr lang="zh-CN" altLang="en-US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倍。</a:t>
            </a:r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9AD18-49BE-FC8B-869F-E4DF2521241E}"/>
              </a:ext>
            </a:extLst>
          </p:cNvPr>
          <p:cNvSpPr txBox="1"/>
          <p:nvPr/>
        </p:nvSpPr>
        <p:spPr>
          <a:xfrm>
            <a:off x="2739384" y="5224790"/>
            <a:ext cx="8453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表明</a:t>
            </a:r>
            <a:r>
              <a:rPr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驾驶员性别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对是否会发生交通事故有影响。并且男性驾驶员的事故率明显高于女性驾驶员。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614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98FECBE-E756-296A-B46D-831119B7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题外话：那为什么大家总觉得女司机</a:t>
            </a:r>
            <a:r>
              <a:rPr lang="zh-CN" altLang="en-US">
                <a:solidFill>
                  <a:srgbClr val="FF0000"/>
                </a:solidFill>
              </a:rPr>
              <a:t>可怕</a:t>
            </a:r>
            <a:r>
              <a:rPr lang="zh-CN" altLang="en-US"/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862C1-18C8-ACE8-1F58-C56AA3BC2D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6FEF61FC-4DDC-4DA2-9F64-B4CD5E4EB23D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5D1C7C-40D7-2074-931C-08EE795A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9" y="1304330"/>
            <a:ext cx="4716658" cy="381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494EF5-541B-BB51-63AB-B5942BD99C5C}"/>
              </a:ext>
            </a:extLst>
          </p:cNvPr>
          <p:cNvSpPr txBox="1"/>
          <p:nvPr/>
        </p:nvSpPr>
        <p:spPr>
          <a:xfrm>
            <a:off x="5562600" y="10668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扭曲的媒体！！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86EDA3-FCA2-DDB9-79DD-0129EDE1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08" y="2171119"/>
            <a:ext cx="4718292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371600"/>
            <a:ext cx="107986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值的定义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的全称是“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 of Evidence”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，即证据权重，其反映了某一特征的特征区分度，要计算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一个特征变量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值，需要首先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把这个特征变量进行分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4D8128-FFBB-26EF-789F-E6DCAF82E535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384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09600" y="1371600"/>
                <a:ext cx="10798628" cy="4936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值的定义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的全称是“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Weight of Evidence”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，即证据权重，其反映了某一特征的特征区分度，要计算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一个特征变量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值，需要首先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把这个特征变量进行分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箱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处理。以客户违约预测模型（预测客户是否会违约）为例来解释。分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箱后，对于第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组分箱内的数据，该分箱中的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值的计算公式如下：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𝑊𝑂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微软雅黑" panose="020B0503020204020204" pitchFamily="34" charset="-122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微软雅黑" panose="020B0503020204020204" pitchFamily="34" charset="-122"/>
                            </a:rPr>
                            <m:t>ln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⁡(</m:t>
                          </m:r>
                        </m:e>
                      </m:func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zh-CN" sz="2400" b="0" i="0" smtClean="0">
                          <a:latin typeface="Cambria Math"/>
                          <a:ea typeface="微软雅黑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10798628" cy="4936351"/>
              </a:xfrm>
              <a:prstGeom prst="rect">
                <a:avLst/>
              </a:prstGeom>
              <a:blipFill>
                <a:blip r:embed="rId2"/>
                <a:stretch>
                  <a:fillRect l="-1016" t="-1728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74D8128-FFBB-26EF-789F-E6DCAF82E535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77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764" y="7620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1371600"/>
            <a:ext cx="10667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对于客户价值预测模型，这是一个回归问题，我们有以下模型可以选择：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just"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just">
              <a:buAutoNum type="arabicPeriod"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just">
              <a:buAutoNum type="arabicPeriod"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5BA8D0-14CA-E45F-33C1-6216E93D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92905"/>
            <a:ext cx="3810000" cy="269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70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686" y="1447800"/>
                <a:ext cx="10798628" cy="4229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值的定义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解释下各个字母的含义：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即为是第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组分箱中违约客户（即模型中目标变量标签取值为“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1”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的个体）占整个数据中所有违约客户的比例，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组分箱中未违约客户（即模型中目标变量标签取值为“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0”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的个体）占整个数据中所有未违约客户的比例，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组分箱中违约客户的数量，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是整个样本中所有违约客户的数量，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组分箱中未违约客户的数量，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是整个样本中所有未违约客户的数量。</a:t>
                </a: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1447800"/>
                <a:ext cx="10798628" cy="4229043"/>
              </a:xfrm>
              <a:prstGeom prst="rect">
                <a:avLst/>
              </a:prstGeom>
              <a:blipFill>
                <a:blip r:embed="rId2"/>
                <a:stretch>
                  <a:fillRect l="-1016" t="-2165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9095E4B-201E-FAAB-3118-39843F7083AA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087E37-5A2C-567D-481B-FD67635CA6E2}"/>
                  </a:ext>
                </a:extLst>
              </p:cNvPr>
              <p:cNvSpPr txBox="1"/>
              <p:nvPr/>
            </p:nvSpPr>
            <p:spPr>
              <a:xfrm>
                <a:off x="7086600" y="3427228"/>
                <a:ext cx="4572000" cy="1538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𝑊𝑂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  <a:ea typeface="微软雅黑" panose="020B0503020204020204" pitchFamily="34" charset="-122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  <a:ea typeface="微软雅黑" panose="020B0503020204020204" pitchFamily="34" charset="-122"/>
                            </a:rPr>
                            <m:t>ln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⁡(</m:t>
                          </m:r>
                        </m:e>
                      </m:func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zh-CN" sz="2800" b="0" i="0" smtClean="0">
                          <a:latin typeface="Cambria Math"/>
                          <a:ea typeface="微软雅黑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087E37-5A2C-567D-481B-FD67635CA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427228"/>
                <a:ext cx="4572000" cy="1538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266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686" y="1600200"/>
                <a:ext cx="10798628" cy="4172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值的定义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举个例子，倘若整体样本中共有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违约客户，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个未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违约客户，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然后根据“年龄”这一特征变量将整体数据分成了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个箱子，其中第一个箱子里有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个违约客户，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个未违约客户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𝑊𝑂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  <a:ea typeface="微软雅黑" panose="020B0503020204020204" pitchFamily="34" charset="-122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0.2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0.2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1600200"/>
                <a:ext cx="10798628" cy="4172809"/>
              </a:xfrm>
              <a:prstGeom prst="rect">
                <a:avLst/>
              </a:prstGeom>
              <a:blipFill>
                <a:blip r:embed="rId2"/>
                <a:stretch>
                  <a:fillRect l="-1016" t="-2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EA193C19-6173-DA00-592E-3BA20640CBA7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2666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686" y="1600200"/>
                <a:ext cx="10798628" cy="4172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值的定义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举个例子，倘若整体样本中共有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违约客户，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个未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违约客户，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然后根据“年龄”这一特征变量将整体数据分成了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个箱子，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其中第二个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箱子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里有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违约客户，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个未违约客户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𝑊𝑂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  <a:ea typeface="微软雅黑" panose="020B0503020204020204" pitchFamily="34" charset="-122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0.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0.2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1600200"/>
                <a:ext cx="10798628" cy="4172809"/>
              </a:xfrm>
              <a:prstGeom prst="rect">
                <a:avLst/>
              </a:prstGeom>
              <a:blipFill>
                <a:blip r:embed="rId2"/>
                <a:stretch>
                  <a:fillRect l="-1016" t="-2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EA193C19-6173-DA00-592E-3BA20640CBA7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635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268" y="1351508"/>
            <a:ext cx="107986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从上面的例子可以看到当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值（更准确的说应该是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值的绝对值）越大的时候，说明在该分箱中的区分度较好，也即能较好的进行分类。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91192"/>
              </p:ext>
            </p:extLst>
          </p:nvPr>
        </p:nvGraphicFramePr>
        <p:xfrm>
          <a:off x="838198" y="2057400"/>
          <a:ext cx="10515603" cy="2209800"/>
        </p:xfrm>
        <a:graphic>
          <a:graphicData uri="http://schemas.openxmlformats.org/drawingml/2006/table">
            <a:tbl>
              <a:tblPr/>
              <a:tblGrid>
                <a:gridCol w="2253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年龄区间（岁）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违约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未违约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Pyi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+∞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-∞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-∞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CFC7962-CAED-F3B1-E717-5898F001E76F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400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8043" y="1219200"/>
            <a:ext cx="10798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WOE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值的计算过程演示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演示数据如下：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04069"/>
              </p:ext>
            </p:extLst>
          </p:nvPr>
        </p:nvGraphicFramePr>
        <p:xfrm>
          <a:off x="6400800" y="1662558"/>
          <a:ext cx="3561442" cy="3977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 marL="0" marR="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是否违约</a:t>
                      </a:r>
                    </a:p>
                  </a:txBody>
                  <a:tcPr marL="0" marR="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</a:p>
                  </a:txBody>
                  <a:tcPr marL="0" marR="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</a:p>
                  </a:txBody>
                  <a:tcPr marL="0" marR="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</a:p>
                  </a:txBody>
                  <a:tcPr marL="0" marR="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</a:p>
                  </a:txBody>
                  <a:tcPr marL="0" marR="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</a:p>
                  </a:txBody>
                  <a:tcPr marL="0" marR="0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46A38C0-AEAA-B95A-F102-13B8D0AC1A8E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120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686" y="1295400"/>
                <a:ext cx="10798628" cy="1236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WOE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值的计算过程演示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对上面的数据进行分箱，并分别计算每个分箱中对应的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sz="2400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以及对应的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值，最终整理表格如下表所示：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1295400"/>
                <a:ext cx="10798628" cy="1236364"/>
              </a:xfrm>
              <a:prstGeom prst="rect">
                <a:avLst/>
              </a:prstGeom>
              <a:blipFill>
                <a:blip r:embed="rId2"/>
                <a:stretch>
                  <a:fillRect l="-847" t="-3960" b="-10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76115"/>
              </p:ext>
            </p:extLst>
          </p:nvPr>
        </p:nvGraphicFramePr>
        <p:xfrm>
          <a:off x="838198" y="2905323"/>
          <a:ext cx="10515603" cy="220980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分箱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违约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未违约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Pyi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ln2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-ln2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85F8F11-6277-C49D-1273-894B1843725D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112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686" y="1289600"/>
                <a:ext cx="10798628" cy="4278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WOE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值的计算过程演示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这里简单说明下第一个分箱中的计算过程，计算过程如下图所示，对于年龄在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20-30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之间的人来说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=50%,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25%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𝑊𝑂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微软雅黑" panose="020B0503020204020204" pitchFamily="34" charset="-122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  <a:ea typeface="微软雅黑" panose="020B0503020204020204" pitchFamily="34" charset="-122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0.5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0.25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𝑙𝑛</m:t>
                          </m:r>
                          <m:r>
                            <a:rPr lang="zh-CN" altLang="en-US" sz="2400" i="1">
                              <a:latin typeface="Cambria Math"/>
                              <a:ea typeface="微软雅黑" panose="020B0503020204020204" pitchFamily="34" charset="-122"/>
                            </a:rPr>
                            <m:t>（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）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1289600"/>
                <a:ext cx="10798628" cy="4278800"/>
              </a:xfrm>
              <a:prstGeom prst="rect">
                <a:avLst/>
              </a:prstGeom>
              <a:blipFill>
                <a:blip r:embed="rId2"/>
                <a:stretch>
                  <a:fillRect l="-847" t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28513"/>
              </p:ext>
            </p:extLst>
          </p:nvPr>
        </p:nvGraphicFramePr>
        <p:xfrm>
          <a:off x="951637" y="1828800"/>
          <a:ext cx="10515603" cy="132588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分箱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违约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未违约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WOEi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ln2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191B8A7-3427-E7EA-EB33-4A04C94D3129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429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686" y="2042756"/>
                <a:ext cx="10798628" cy="4307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值的定义与演示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(1)IV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值的定义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在进行特征筛选的时候，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值能较好的反应特征变量的预测能力，特征变量对于预测结果做出的贡献越大，它的价值就越大，相对应的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值越大，因此根据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值的大小，我们便能筛选出所需要的特征变量。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在计算特征变量的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值前，需要首先计算各个分箱的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值，各个分箱的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值的计算公式如下所示：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𝐼𝑉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400" b="0" i="1" dirty="0" smtClean="0">
                          <a:latin typeface="Cambria Math"/>
                          <a:ea typeface="Cambria Math"/>
                        </a:rPr>
                        <m:t>𝑊𝑂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/>
                          <a:ea typeface="Cambria Math"/>
                        </a:rPr>
                        <m:t>𝐼𝑉</m:t>
                      </m:r>
                      <m:r>
                        <a:rPr lang="en-US" altLang="zh-CN" sz="2400" b="0" i="0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 dirty="0">
                              <a:latin typeface="Cambria Math"/>
                              <a:ea typeface="Cambria Math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042756"/>
                <a:ext cx="10798628" cy="4307846"/>
              </a:xfrm>
              <a:prstGeom prst="rect">
                <a:avLst/>
              </a:prstGeom>
              <a:blipFill>
                <a:blip r:embed="rId2"/>
                <a:stretch>
                  <a:fillRect l="-847" t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C99FB351-8A8F-B8F7-391D-4452E10941E4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75BB4B-387B-84F2-AFBF-B80FBDCA964B}"/>
              </a:ext>
            </a:extLst>
          </p:cNvPr>
          <p:cNvSpPr txBox="1"/>
          <p:nvPr/>
        </p:nvSpPr>
        <p:spPr>
          <a:xfrm>
            <a:off x="678360" y="1049079"/>
            <a:ext cx="1067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是定义在具体的一个分箱上的，不能体现特征变量整体的预测能力，并且有正有负</a:t>
            </a:r>
          </a:p>
        </p:txBody>
      </p:sp>
    </p:spTree>
    <p:extLst>
      <p:ext uri="{BB962C8B-B14F-4D97-AF65-F5344CB8AC3E}">
        <p14:creationId xmlns:p14="http://schemas.microsoft.com/office/powerpoint/2010/main" val="781462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685" y="1371600"/>
            <a:ext cx="10798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值的定义与演示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IV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值的演示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92063"/>
              </p:ext>
            </p:extLst>
          </p:nvPr>
        </p:nvGraphicFramePr>
        <p:xfrm>
          <a:off x="838197" y="2514600"/>
          <a:ext cx="10515603" cy="220980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分箱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违约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未违约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Pyi</a:t>
                      </a:r>
                      <a:endParaRPr 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ln2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-ln2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C1460F5-8785-F5E6-2DF7-1A6F32C10A06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450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686" y="1295400"/>
            <a:ext cx="10798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值的定义与演示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IV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值的演示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使用上一节用到的年龄和违约的相关数据，我们先来计算各个分箱中的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值，如下所示：</a:t>
            </a:r>
          </a:p>
        </p:txBody>
      </p:sp>
      <p:pic>
        <p:nvPicPr>
          <p:cNvPr id="4098" name="Picture 2" descr="https://uploader.shimo.im/f/BJjNVYIJgDA6LY4V.png!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82" y="3086099"/>
            <a:ext cx="77724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A057E94-4AFC-1391-DE7C-280C55B981E7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00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6797-5482-61E1-D8F5-6322DE27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/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3962256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686" y="2039648"/>
                <a:ext cx="10798628" cy="2277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值的定义与演示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IV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值的演示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各个分箱的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值后，我们就可以“年龄”这一特征变量的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值，如下所示：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+0=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  <a:ea typeface="微软雅黑" panose="020B0503020204020204" pitchFamily="34" charset="-122"/>
                            </a:rPr>
                            <m:t>ln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⁡(2)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039648"/>
                <a:ext cx="10798628" cy="2277803"/>
              </a:xfrm>
              <a:prstGeom prst="rect">
                <a:avLst/>
              </a:prstGeom>
              <a:blipFill>
                <a:blip r:embed="rId2"/>
                <a:stretch>
                  <a:fillRect l="-847" t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51B88AC-4CBF-0DE2-B3FF-F41010C011CA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870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6686" y="2039648"/>
                <a:ext cx="10798628" cy="2749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值的定义与演示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补充知识点：使用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值而不直接使用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值的原因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原因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：人们习惯用一个大于等于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的数值去衡量预测能力，而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是有可能取到负值的。但是在计算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时通过乘以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后，保证了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的输出值一定大于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。而对于分组的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值恰好为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取值也是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，这样就保证了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的取值永远非负。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039648"/>
                <a:ext cx="10798628" cy="2749727"/>
              </a:xfrm>
              <a:prstGeom prst="rect">
                <a:avLst/>
              </a:prstGeom>
              <a:blipFill>
                <a:blip r:embed="rId2"/>
                <a:stretch>
                  <a:fillRect l="-847" t="-1774" r="-56" b="-4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C080BB2-2E07-4DE6-8DF7-5D02433D5C63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499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25715" y="1436251"/>
                <a:ext cx="10798628" cy="1975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值的定义与演示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补充知识点：使用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IV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值而不直接使用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值的原因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原因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：通过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作为权重因子可以体现分组中数据量占整体的比例，更加精确的体现变量的预测能力。为了更好地说明原因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，我们构造一组数据来进行讲解，数据如下：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5" y="1436251"/>
                <a:ext cx="10798628" cy="1975028"/>
              </a:xfrm>
              <a:prstGeom prst="rect">
                <a:avLst/>
              </a:prstGeom>
              <a:blipFill>
                <a:blip r:embed="rId2"/>
                <a:stretch>
                  <a:fillRect l="-847" t="-2469" r="-226"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43175"/>
              </p:ext>
            </p:extLst>
          </p:nvPr>
        </p:nvGraphicFramePr>
        <p:xfrm>
          <a:off x="725715" y="3810000"/>
          <a:ext cx="10856685" cy="176784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5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年龄分箱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违约</a:t>
                      </a:r>
                      <a:endParaRPr lang="zh-CN" altLang="en-US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未违约</a:t>
                      </a:r>
                      <a:endParaRPr lang="zh-CN" alt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WOEi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IVi</a:t>
                      </a:r>
                      <a:endParaRPr lang="en-US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38100" marB="38100" anchor="ctr">
                    <a:lnL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9990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8999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-0.0089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7.937E-05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(30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40]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4.39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0.0390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9000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0.0391</a:t>
                      </a:r>
                    </a:p>
                  </a:txBody>
                  <a:tcPr marL="0" marR="0" marT="38100" marB="38100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35B3B94-B6D4-FC3C-364B-1C83454803CE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455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686" y="1371600"/>
            <a:ext cx="10798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值的定义与演示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补充知识点：使用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值而不直接使用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值的原因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如上表所示，整体的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值很高，这其实主要是因为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30-40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这一分箱的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值很高导致的，但是我们需要注意到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30-40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这一分箱中其总人数才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人，占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个总样本的比例却只有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，可见用户数据落在第二个分箱的概率本身就比较低，所以对于整体样本来说，变量的预测能力并没有那么强。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而当在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值的前面乘上后，其对应的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值变得很低，这其实相当于乘上了一个权重系数，也即考虑了分组中数据量占整体的比例，因此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值很好的体现了分组比例的影响。这也是为什么通过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值来进行特征筛选，而不是通过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值绝对值的相加之和来筛选了。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810323-14CF-AC96-622C-482338280319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213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686" y="2039648"/>
            <a:ext cx="107986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值的定义与演示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补充知识点：使用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值而不直接使用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值的原因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某特征变量的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值越高，说明该特征变量越具有区分度。不过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值也不是越大越好，当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时，有时需要对这个特征打个疑问，因为它有点过好而显得不够真实。通常会选择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0.1~0.5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这个范围的特征。不过在不同场景在取值上也会有所不同，如有些风控团队会将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的特征也纳入考量，这个其实也需要根据实际的建模效果来进行进一步判断。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3C944D-8E9A-7BBF-6FEE-C18641C14A65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4832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686" y="2039648"/>
            <a:ext cx="10798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值依赖于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的值，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的值依赖于分箱；分箱的数量如何确定？最好的分箱是什么？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实践中，需要多次地调整分箱结构并重新计算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，直到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达到最大值，此时该特征变量的分箱效果最好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3C944D-8E9A-7BBF-6FEE-C18641C14A65}"/>
              </a:ext>
            </a:extLst>
          </p:cNvPr>
          <p:cNvSpPr/>
          <p:nvPr/>
        </p:nvSpPr>
        <p:spPr>
          <a:xfrm>
            <a:off x="304800" y="152400"/>
            <a:ext cx="38619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WOE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值与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7904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25E7B1-DC17-4D88-C157-0F509F573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/>
              <a:t>模型选择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72C36-5C65-86B3-D1A7-1D2F11C39F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6FEF61FC-4DDC-4DA2-9F64-B4CD5E4EB23D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037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764" y="7620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1371600"/>
            <a:ext cx="10667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对于客户价值预测模型，这是一个回归问题，我们有以下模型可以选择：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just">
              <a:buAutoNum type="arabicPeriod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just">
              <a:buAutoNum type="arabicPeriod"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just">
              <a:buAutoNum type="arabicPeriod"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5BA8D0-14CA-E45F-33C1-6216E93D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92905"/>
            <a:ext cx="3810000" cy="269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0182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561320" cy="647277"/>
          </a:xfrm>
        </p:spPr>
        <p:txBody>
          <a:bodyPr/>
          <a:lstStyle/>
          <a:p>
            <a:r>
              <a:rPr lang="zh-CN" sz="4400"/>
              <a:t>交叉验证方法对模型进行评估</a:t>
            </a: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696594" y="1524000"/>
            <a:ext cx="11266805" cy="37338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 algn="just">
              <a:buNone/>
            </a:pP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zh-CN" altLang="en-US" sz="3600">
                <a:solidFill>
                  <a:srgbClr val="2279FE"/>
                </a:solidFill>
              </a:rPr>
              <a:t>交叉验证法</a:t>
            </a:r>
            <a:r>
              <a:rPr lang="en-US" altLang="zh-CN" sz="4000" b="0">
                <a:solidFill>
                  <a:srgbClr val="2279FE"/>
                </a:solidFill>
              </a:rPr>
              <a:t> 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是一种普遍使用的、对模型泛化性能进行评估的方法。 </a:t>
            </a:r>
            <a:r>
              <a:rPr lang="en-US" altLang="zh-CN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  <a:p>
            <a:pPr marL="0" indent="0" algn="just">
              <a:buNone/>
            </a:pPr>
            <a:r>
              <a:rPr lang="en-US" altLang="zh-CN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它将数据集反复地拆分，多次训练模型，并将每次模型的得分进行加和平均，以此提高模型的泛化性能。</a:t>
            </a:r>
            <a:r>
              <a:rPr lang="en-US" altLang="zh-CN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310005"/>
            <a:ext cx="10646410" cy="862330"/>
          </a:xfrm>
        </p:spPr>
        <p:txBody>
          <a:bodyPr/>
          <a:lstStyle/>
          <a:p>
            <a:r>
              <a:rPr lang="zh-CN" altLang="en-US" sz="4000"/>
              <a:t>交叉验证法分类</a:t>
            </a:r>
          </a:p>
          <a:p>
            <a:pPr marL="0" lvl="1" algn="l">
              <a:buFont typeface="Wingdings" panose="05000000000000000000" charset="0"/>
              <a:buNone/>
            </a:pPr>
            <a:r>
              <a:rPr lang="en-US" altLang="zh-CN" sz="2000" b="0"/>
              <a:t>      </a:t>
            </a: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1248410" y="2272665"/>
            <a:ext cx="10798810" cy="27476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>
              <a:buFont typeface="Wingdings" panose="05000000000000000000" charset="0"/>
              <a:buChar char="n"/>
            </a:pPr>
            <a:r>
              <a:rPr 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K-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折交叉验证法</a:t>
            </a:r>
          </a:p>
          <a:p>
            <a:pPr>
              <a:buFont typeface="Wingdings" panose="05000000000000000000" charset="0"/>
              <a:buChar char="n"/>
            </a:pP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随机拆分交叉验证法</a:t>
            </a:r>
          </a:p>
          <a:p>
            <a:pPr>
              <a:buFont typeface="Wingdings" panose="05000000000000000000" charset="0"/>
              <a:buChar char="n"/>
            </a:pP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</a:rPr>
              <a:t>留一交叉验证法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FF6B0EA-25BF-E931-7AE7-18AB8FBFA6F3}"/>
              </a:ext>
            </a:extLst>
          </p:cNvPr>
          <p:cNvSpPr txBox="1">
            <a:spLocks/>
          </p:cNvSpPr>
          <p:nvPr/>
        </p:nvSpPr>
        <p:spPr bwMode="auto">
          <a:xfrm>
            <a:off x="304800" y="228600"/>
            <a:ext cx="10561320" cy="64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sz="4400"/>
              <a:t>交叉验证方法对模型进行评估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764" y="76200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工程之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330098"/>
            <a:ext cx="10515600" cy="41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非数值类型数据处理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重复值、缺失值及异常值处理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分箱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数据分布平衡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320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611" y="1067201"/>
            <a:ext cx="10646410" cy="862330"/>
          </a:xfrm>
        </p:spPr>
        <p:txBody>
          <a:bodyPr/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K-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折交叉验证法</a:t>
            </a:r>
            <a:endParaRPr lang="zh-CN" altLang="en-US" sz="4000"/>
          </a:p>
          <a:p>
            <a:pPr marL="0" lvl="1" algn="l">
              <a:buFont typeface="Wingdings" panose="05000000000000000000" charset="0"/>
              <a:buNone/>
            </a:pPr>
            <a:r>
              <a:rPr lang="en-US" altLang="zh-CN" sz="2000" b="0"/>
              <a:t>      </a:t>
            </a: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788035" y="1792605"/>
            <a:ext cx="10798810" cy="39033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将数据集拆分成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个部分，再对模型进行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次训练和评分。</a:t>
            </a:r>
          </a:p>
          <a:p>
            <a:pPr marL="0" indent="0">
              <a:buNone/>
            </a:pP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70860" y="3084195"/>
            <a:ext cx="1038860" cy="4959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09720" y="308419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48580" y="308419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87440" y="308419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226300" y="308419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2"/>
          <p:cNvSpPr>
            <a:spLocks noGrp="1"/>
          </p:cNvSpPr>
          <p:nvPr/>
        </p:nvSpPr>
        <p:spPr>
          <a:xfrm>
            <a:off x="9298940" y="2905125"/>
            <a:ext cx="1307465" cy="57785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训练集</a:t>
            </a:r>
          </a:p>
        </p:txBody>
      </p:sp>
      <p:sp>
        <p:nvSpPr>
          <p:cNvPr id="21" name="内容占位符 2"/>
          <p:cNvSpPr>
            <a:spLocks noGrp="1"/>
          </p:cNvSpPr>
          <p:nvPr/>
        </p:nvSpPr>
        <p:spPr>
          <a:xfrm>
            <a:off x="9298305" y="3367405"/>
            <a:ext cx="1307465" cy="57785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验证集</a:t>
            </a:r>
          </a:p>
        </p:txBody>
      </p:sp>
      <p:sp>
        <p:nvSpPr>
          <p:cNvPr id="23" name="矩形 22"/>
          <p:cNvSpPr/>
          <p:nvPr/>
        </p:nvSpPr>
        <p:spPr>
          <a:xfrm>
            <a:off x="10379710" y="3092450"/>
            <a:ext cx="508635" cy="316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379710" y="3602355"/>
            <a:ext cx="495935" cy="308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>
            <a:spLocks noGrp="1"/>
          </p:cNvSpPr>
          <p:nvPr/>
        </p:nvSpPr>
        <p:spPr>
          <a:xfrm>
            <a:off x="1763395" y="3002280"/>
            <a:ext cx="1307465" cy="4445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第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31" name="矩形 30"/>
          <p:cNvSpPr/>
          <p:nvPr/>
        </p:nvSpPr>
        <p:spPr>
          <a:xfrm>
            <a:off x="3070860" y="368363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109720" y="3683635"/>
            <a:ext cx="1038860" cy="4959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48580" y="368363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187440" y="368363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226300" y="368363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内容占位符 2"/>
          <p:cNvSpPr>
            <a:spLocks noGrp="1"/>
          </p:cNvSpPr>
          <p:nvPr/>
        </p:nvSpPr>
        <p:spPr>
          <a:xfrm>
            <a:off x="1763395" y="3620135"/>
            <a:ext cx="1307465" cy="4445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第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43" name="矩形 42"/>
          <p:cNvSpPr/>
          <p:nvPr/>
        </p:nvSpPr>
        <p:spPr>
          <a:xfrm>
            <a:off x="3070860" y="427164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109720" y="427164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48580" y="4271645"/>
            <a:ext cx="1038860" cy="4959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87440" y="427164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226300" y="427164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内容占位符 2"/>
          <p:cNvSpPr>
            <a:spLocks noGrp="1"/>
          </p:cNvSpPr>
          <p:nvPr/>
        </p:nvSpPr>
        <p:spPr>
          <a:xfrm>
            <a:off x="1763395" y="4219575"/>
            <a:ext cx="1307465" cy="4445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第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49" name="矩形 48"/>
          <p:cNvSpPr/>
          <p:nvPr/>
        </p:nvSpPr>
        <p:spPr>
          <a:xfrm>
            <a:off x="3070860" y="485965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109720" y="485965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148580" y="485965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87440" y="4859655"/>
            <a:ext cx="1038860" cy="4959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226300" y="4859655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内容占位符 2"/>
          <p:cNvSpPr>
            <a:spLocks noGrp="1"/>
          </p:cNvSpPr>
          <p:nvPr/>
        </p:nvSpPr>
        <p:spPr>
          <a:xfrm>
            <a:off x="1763395" y="4807585"/>
            <a:ext cx="1307465" cy="4445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第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55" name="矩形 54"/>
          <p:cNvSpPr/>
          <p:nvPr/>
        </p:nvSpPr>
        <p:spPr>
          <a:xfrm>
            <a:off x="3070860" y="5436870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109720" y="5436870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148580" y="5436870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87440" y="5436870"/>
            <a:ext cx="1038860" cy="495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226300" y="5436870"/>
            <a:ext cx="1038860" cy="4959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内容占位符 2"/>
          <p:cNvSpPr>
            <a:spLocks noGrp="1"/>
          </p:cNvSpPr>
          <p:nvPr/>
        </p:nvSpPr>
        <p:spPr>
          <a:xfrm>
            <a:off x="1763395" y="5384800"/>
            <a:ext cx="1307465" cy="4445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第</a:t>
            </a: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61" name="右大括号 60"/>
          <p:cNvSpPr/>
          <p:nvPr/>
        </p:nvSpPr>
        <p:spPr>
          <a:xfrm rot="16200000">
            <a:off x="5569585" y="307340"/>
            <a:ext cx="196850" cy="5194935"/>
          </a:xfrm>
          <a:prstGeom prst="rightBrace">
            <a:avLst>
              <a:gd name="adj1" fmla="val 8333"/>
              <a:gd name="adj2" fmla="val 5022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内容占位符 2"/>
          <p:cNvSpPr>
            <a:spLocks noGrp="1"/>
          </p:cNvSpPr>
          <p:nvPr/>
        </p:nvSpPr>
        <p:spPr>
          <a:xfrm>
            <a:off x="5339715" y="2286000"/>
            <a:ext cx="1307465" cy="57785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k=5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F062CF7-776D-3853-D04D-DD4C8C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33425"/>
          </a:xfrm>
        </p:spPr>
        <p:txBody>
          <a:bodyPr/>
          <a:lstStyle/>
          <a:p>
            <a:r>
              <a:rPr lang="zh-CN" sz="4400"/>
              <a:t>交叉验证方法对模型进行评估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045511"/>
            <a:ext cx="10646410" cy="862330"/>
          </a:xfrm>
        </p:spPr>
        <p:txBody>
          <a:bodyPr/>
          <a:lstStyle/>
          <a:p>
            <a:r>
              <a:rPr lang="zh-CN" sz="4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随机拆分和留一交叉验证法</a:t>
            </a:r>
            <a:endParaRPr lang="zh-CN" altLang="en-US" sz="4000"/>
          </a:p>
          <a:p>
            <a:pPr marL="0" lvl="1" algn="l">
              <a:buFont typeface="Wingdings" panose="05000000000000000000" charset="0"/>
              <a:buNone/>
            </a:pPr>
            <a:r>
              <a:rPr lang="en-US" altLang="zh-CN" sz="2000" b="0"/>
              <a:t>      </a:t>
            </a: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1360805" y="2172335"/>
            <a:ext cx="8404860" cy="7747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>
              <a:buFont typeface="Wingdings" panose="05000000000000000000" charset="0"/>
              <a:buChar char="n"/>
            </a:pPr>
            <a:r>
              <a:rPr lang="zh-CN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随机拆分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交叉验证法</a:t>
            </a:r>
          </a:p>
          <a:p>
            <a:pPr marL="0" indent="0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468120" y="2947035"/>
            <a:ext cx="10096500" cy="154114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先从数据集中随机抽取一部分数据作为</a:t>
            </a:r>
            <a:r>
              <a:rPr lang="zh-CN" sz="2000" b="0">
                <a:solidFill>
                  <a:srgbClr val="2279FE"/>
                </a:solidFill>
              </a:rPr>
              <a:t>训练集</a:t>
            </a:r>
            <a:r>
              <a:rPr 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，再从剩余的数据集中随机抽取一部分作为</a:t>
            </a:r>
            <a:r>
              <a:rPr lang="zh-CN" sz="2000" b="0">
                <a:solidFill>
                  <a:srgbClr val="2279FE"/>
                </a:solidFill>
              </a:rPr>
              <a:t>验证集</a:t>
            </a:r>
            <a:r>
              <a:rPr 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，进行评分后再迭代，重复上一部分的动作，直到把我们希望迭代的次数全部</a:t>
            </a: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跑</a:t>
            </a: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完。</a:t>
            </a: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8430" y="4362450"/>
            <a:ext cx="3976370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45355" y="45650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15790" y="470725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15790" y="494538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45355" y="50165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872355" y="46920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99355" y="48190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26355" y="49460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97880" y="47472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187315" y="45085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187315" y="474662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16880" y="481774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024880" y="48742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151880" y="50012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278880" y="51282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887595" y="54838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177030" y="52451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177030" y="548322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506595" y="555434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14595" y="56108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141595" y="57378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268595" y="58648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136640" y="546862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426075" y="52298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426075" y="546798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755640" y="553910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263640" y="559562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390640" y="572262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758940" y="568134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139940" y="48895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429375" y="46507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429375" y="488886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758940" y="495998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266940" y="50165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93940" y="51435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188835" y="528510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695190" y="468757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847715" y="48698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756150" y="448818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85715" y="45593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974715" y="49968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101715" y="51238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28715" y="52508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837430" y="56064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86475" y="559117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994910" y="497141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994910" y="52095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324475" y="52806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832475" y="57785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340475" y="584517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089775" y="501205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5998210" y="43922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5998210" y="463042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327775" y="47015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16775" y="513905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011670" y="52806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138670" y="54076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6176010" y="46208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5465445" y="438213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5465445" y="46202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795010" y="469138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6303010" y="47478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6430010" y="48748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557010" y="50018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328535" y="48031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6236970" y="442150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6566535" y="449262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7455535" y="49301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7582535" y="50571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709535" y="51841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6044565" y="57785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5226685" y="491998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5226685" y="515810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5556250" y="522922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6445250" y="56667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6813550" y="562546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6940550" y="575246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7235190" y="553910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6475730" y="49047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475730" y="514286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6805295" y="521398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7362190" y="566610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5744845" y="436245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7278370" y="49256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7405370" y="50526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7532370" y="51796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7327265" y="532130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5887085" y="52812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7058025" y="55346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6044565" y="46462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6044565" y="488442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6374130" y="49555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7185025" y="56616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6997700" y="453453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7377430" y="437642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/>
          <p:cNvCxnSpPr>
            <a:stCxn id="115" idx="5"/>
            <a:endCxn id="159" idx="1"/>
          </p:cNvCxnSpPr>
          <p:nvPr/>
        </p:nvCxnSpPr>
        <p:spPr>
          <a:xfrm flipV="1">
            <a:off x="5916295" y="4701540"/>
            <a:ext cx="3099435" cy="111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54" idx="1"/>
            <a:endCxn id="159" idx="1"/>
          </p:cNvCxnSpPr>
          <p:nvPr/>
        </p:nvCxnSpPr>
        <p:spPr>
          <a:xfrm flipV="1">
            <a:off x="6122670" y="4701540"/>
            <a:ext cx="2893060" cy="44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0" idx="0"/>
            <a:endCxn id="159" idx="1"/>
          </p:cNvCxnSpPr>
          <p:nvPr/>
        </p:nvCxnSpPr>
        <p:spPr>
          <a:xfrm flipV="1">
            <a:off x="7256145" y="4701540"/>
            <a:ext cx="1759585" cy="96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55" idx="3"/>
            <a:endCxn id="159" idx="1"/>
          </p:cNvCxnSpPr>
          <p:nvPr/>
        </p:nvCxnSpPr>
        <p:spPr>
          <a:xfrm flipV="1">
            <a:off x="6249670" y="4701540"/>
            <a:ext cx="2766060" cy="670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35" idx="6"/>
            <a:endCxn id="159" idx="1"/>
          </p:cNvCxnSpPr>
          <p:nvPr/>
        </p:nvCxnSpPr>
        <p:spPr>
          <a:xfrm flipV="1">
            <a:off x="6617970" y="4701540"/>
            <a:ext cx="2397760" cy="512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9015730" y="4382135"/>
            <a:ext cx="1004570" cy="638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9132570" y="447802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9623425" y="450469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9274810" y="477774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9623425" y="477266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9417050" y="453453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内容占位符 2"/>
          <p:cNvSpPr>
            <a:spLocks noGrp="1"/>
          </p:cNvSpPr>
          <p:nvPr/>
        </p:nvSpPr>
        <p:spPr>
          <a:xfrm>
            <a:off x="10090785" y="4428490"/>
            <a:ext cx="1127125" cy="57785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训练集</a:t>
            </a:r>
          </a:p>
        </p:txBody>
      </p:sp>
      <p:sp>
        <p:nvSpPr>
          <p:cNvPr id="236" name="矩形 235"/>
          <p:cNvSpPr/>
          <p:nvPr/>
        </p:nvSpPr>
        <p:spPr>
          <a:xfrm>
            <a:off x="2336800" y="5033010"/>
            <a:ext cx="1004570" cy="638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2453640" y="512889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2944495" y="515556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2595880" y="543941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2944495" y="5423535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2738120" y="5185410"/>
            <a:ext cx="142240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内容占位符 2"/>
          <p:cNvSpPr>
            <a:spLocks noGrp="1"/>
          </p:cNvSpPr>
          <p:nvPr/>
        </p:nvSpPr>
        <p:spPr>
          <a:xfrm>
            <a:off x="1209675" y="5057140"/>
            <a:ext cx="1127125" cy="57785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验证集</a:t>
            </a:r>
          </a:p>
        </p:txBody>
      </p:sp>
      <p:cxnSp>
        <p:nvCxnSpPr>
          <p:cNvPr id="243" name="直接箭头连接符 242"/>
          <p:cNvCxnSpPr>
            <a:stCxn id="59" idx="5"/>
            <a:endCxn id="236" idx="3"/>
          </p:cNvCxnSpPr>
          <p:nvPr/>
        </p:nvCxnSpPr>
        <p:spPr>
          <a:xfrm flipH="1">
            <a:off x="3341370" y="5330825"/>
            <a:ext cx="1774825" cy="21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56" idx="7"/>
          </p:cNvCxnSpPr>
          <p:nvPr/>
        </p:nvCxnSpPr>
        <p:spPr>
          <a:xfrm flipH="1" flipV="1">
            <a:off x="3386455" y="5366385"/>
            <a:ext cx="1572260" cy="260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9" idx="1"/>
            <a:endCxn id="236" idx="3"/>
          </p:cNvCxnSpPr>
          <p:nvPr/>
        </p:nvCxnSpPr>
        <p:spPr>
          <a:xfrm flipH="1">
            <a:off x="3341370" y="5037455"/>
            <a:ext cx="1424940" cy="314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58" idx="7"/>
          </p:cNvCxnSpPr>
          <p:nvPr/>
        </p:nvCxnSpPr>
        <p:spPr>
          <a:xfrm flipH="1">
            <a:off x="3345815" y="4992370"/>
            <a:ext cx="1770380" cy="374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49" idx="1"/>
            <a:endCxn id="236" idx="3"/>
          </p:cNvCxnSpPr>
          <p:nvPr/>
        </p:nvCxnSpPr>
        <p:spPr>
          <a:xfrm flipH="1">
            <a:off x="3341370" y="4708525"/>
            <a:ext cx="1374775" cy="643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>
            <a:extLst>
              <a:ext uri="{FF2B5EF4-FFF2-40B4-BE49-F238E27FC236}">
                <a16:creationId xmlns:a16="http://schemas.microsoft.com/office/drawing/2014/main" id="{F7B18533-52EF-0818-2179-7753B125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33425"/>
          </a:xfrm>
        </p:spPr>
        <p:txBody>
          <a:bodyPr/>
          <a:lstStyle/>
          <a:p>
            <a:r>
              <a:rPr lang="zh-CN" sz="4400"/>
              <a:t>交叉验证方法对模型进行评估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203826"/>
            <a:ext cx="10646410" cy="862330"/>
          </a:xfrm>
        </p:spPr>
        <p:txBody>
          <a:bodyPr/>
          <a:lstStyle/>
          <a:p>
            <a:r>
              <a:rPr lang="zh-CN" sz="4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随机拆分和留一交叉验证法</a:t>
            </a:r>
            <a:endParaRPr lang="zh-CN" altLang="en-US" sz="4000"/>
          </a:p>
          <a:p>
            <a:pPr marL="0" lvl="1" algn="l">
              <a:buFont typeface="Wingdings" panose="05000000000000000000" charset="0"/>
              <a:buNone/>
            </a:pPr>
            <a:r>
              <a:rPr lang="en-US" altLang="zh-CN" sz="2000" b="0"/>
              <a:t>      </a:t>
            </a: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1360805" y="2172335"/>
            <a:ext cx="8404860" cy="7747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留一交叉验证法</a:t>
            </a:r>
          </a:p>
          <a:p>
            <a:pPr marL="0" indent="0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478915" y="2947035"/>
            <a:ext cx="10096500" cy="267906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 algn="l">
              <a:buNone/>
            </a:pP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留一交叉验证法，与</a:t>
            </a: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K-</a:t>
            </a: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折交叉验证法</a:t>
            </a:r>
            <a:r>
              <a:rPr lang="zh-CN" sz="2000" b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类似</a:t>
            </a: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，不同的是，它</a:t>
            </a:r>
            <a:r>
              <a:rPr lang="zh-CN" altLang="en-US" sz="2000" b="0">
                <a:solidFill>
                  <a:srgbClr val="2279FE"/>
                </a:solidFill>
              </a:rPr>
              <a:t>把每一个数据点</a:t>
            </a:r>
            <a:r>
              <a:rPr lang="zh-CN" altLang="en-US" sz="2000" b="0">
                <a:solidFill>
                  <a:schemeClr val="tx1"/>
                </a:solidFill>
              </a:rPr>
              <a:t>都当成</a:t>
            </a:r>
            <a:r>
              <a:rPr lang="zh-CN" altLang="en-US" sz="2000" b="0">
                <a:solidFill>
                  <a:srgbClr val="2279FE"/>
                </a:solidFill>
              </a:rPr>
              <a:t>一个验证集</a:t>
            </a: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，所以数据集里有多少样本它就要迭代多少次，对每个数据点都要进行验证，因此被戏称为</a:t>
            </a: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挨个儿试试</a:t>
            </a:r>
            <a:r>
              <a:rPr lang="en-US" alt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法</a:t>
            </a:r>
            <a:r>
              <a:rPr lang="zh-CN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。在数据集大的情况下，这种方式是很耗时的；但数据集比较小时，评分准确率还是很高的。</a:t>
            </a: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DA5ED64-AF0D-F5A1-BFB8-2E10779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33425"/>
          </a:xfrm>
        </p:spPr>
        <p:txBody>
          <a:bodyPr/>
          <a:lstStyle/>
          <a:p>
            <a:r>
              <a:rPr lang="zh-CN" sz="4400"/>
              <a:t>交叉验证方法对模型进行评估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2941"/>
            <a:ext cx="10646410" cy="862330"/>
          </a:xfrm>
        </p:spPr>
        <p:txBody>
          <a:bodyPr/>
          <a:lstStyle/>
          <a:p>
            <a:r>
              <a:rPr lang="zh-CN" sz="4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了解及使用简单网格搜索</a:t>
            </a:r>
            <a:endParaRPr lang="zh-CN" altLang="en-US" sz="4000"/>
          </a:p>
          <a:p>
            <a:pPr marL="0" lvl="1" algn="l">
              <a:buFont typeface="Wingdings" panose="05000000000000000000" charset="0"/>
              <a:buNone/>
            </a:pPr>
            <a:r>
              <a:rPr lang="en-US" altLang="zh-CN" sz="2000" b="0"/>
              <a:t>      </a:t>
            </a: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027430" y="2172335"/>
            <a:ext cx="10269220" cy="267906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 algn="l">
              <a:buNone/>
            </a:pP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zh-CN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在大数据项目实施或者进行研究及试验的时候，经常会手动逐个尝试不同的参数对模型泛化表现的影响。但人工调整比较繁琐， </a:t>
            </a: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altLang="en-US" sz="2800" b="0">
                <a:solidFill>
                  <a:srgbClr val="2279FE"/>
                </a:solidFill>
              </a:rPr>
              <a:t>网格搜索法</a:t>
            </a: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，让人工调整的过程通过计算机来解决，一次找到相对更优的参数设置。</a:t>
            </a:r>
            <a:endParaRPr lang="zh-CN" altLang="en-US" sz="28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CBD4EA3-D2B9-C3A2-1365-E47563459DCC}"/>
              </a:ext>
            </a:extLst>
          </p:cNvPr>
          <p:cNvSpPr txBox="1">
            <a:spLocks/>
          </p:cNvSpPr>
          <p:nvPr/>
        </p:nvSpPr>
        <p:spPr bwMode="auto">
          <a:xfrm>
            <a:off x="304800" y="228600"/>
            <a:ext cx="10561320" cy="64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400"/>
              <a:t>使用网格搜索法寻找模型最优参数</a:t>
            </a:r>
            <a:endParaRPr lang="zh-CN" sz="4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310005"/>
            <a:ext cx="10646410" cy="862330"/>
          </a:xfrm>
        </p:spPr>
        <p:txBody>
          <a:bodyPr/>
          <a:lstStyle/>
          <a:p>
            <a:r>
              <a:rPr lang="zh-CN" sz="28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了解及使用简单网格搜索</a:t>
            </a:r>
            <a:endParaRPr lang="zh-CN" altLang="en-US" sz="2800"/>
          </a:p>
          <a:p>
            <a:pPr marL="0" lvl="1" algn="l">
              <a:buFont typeface="Wingdings" panose="05000000000000000000" charset="0"/>
              <a:buNone/>
            </a:pPr>
            <a:r>
              <a:rPr lang="en-US" altLang="zh-CN" sz="2000" b="0"/>
              <a:t>      </a:t>
            </a: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1360805" y="2172335"/>
            <a:ext cx="8404860" cy="7747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简单网格搜索原理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027430" y="2893060"/>
            <a:ext cx="10269220" cy="320294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 algn="l">
              <a:buNone/>
            </a:pP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zh-CN" altLang="en-US" sz="2800" b="0">
                <a:solidFill>
                  <a:srgbClr val="2279FE"/>
                </a:solidFill>
              </a:rPr>
              <a:t>套索回归算法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</a:rPr>
              <a:t>为例，演示网格搜索对模型调优。</a:t>
            </a:r>
          </a:p>
          <a:p>
            <a:pPr marL="0" indent="0" algn="l">
              <a:buNone/>
            </a:pP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套索回归算法中有两个重要的参数：</a:t>
            </a:r>
          </a:p>
          <a:p>
            <a:pPr marL="0" indent="0" algn="l">
              <a:buNone/>
            </a:pP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）正则化系数</a:t>
            </a:r>
            <a:r>
              <a:rPr lang="en-US" altLang="zh-CN" sz="2800" b="0">
                <a:solidFill>
                  <a:srgbClr val="2279F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alpha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，默认</a:t>
            </a: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1.0</a:t>
            </a:r>
          </a:p>
          <a:p>
            <a:pPr marL="0" indent="0" algn="l">
              <a:buNone/>
            </a:pP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）最大迭代次数</a:t>
            </a:r>
            <a:r>
              <a:rPr lang="en-US" altLang="zh-CN" sz="2800" b="0">
                <a:solidFill>
                  <a:srgbClr val="2279F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max_iter</a:t>
            </a:r>
            <a:r>
              <a:rPr lang="zh-CN" altLang="en-US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，默认</a:t>
            </a: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1000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AB2F1A7-CA7B-6173-0C98-9B6D9263936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400"/>
              <a:t>使用网格搜索法寻找模型最优参数</a:t>
            </a:r>
            <a:endParaRPr lang="zh-CN" sz="4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475" y="1310005"/>
            <a:ext cx="10646410" cy="862330"/>
          </a:xfrm>
        </p:spPr>
        <p:txBody>
          <a:bodyPr/>
          <a:lstStyle/>
          <a:p>
            <a:r>
              <a:rPr lang="zh-CN" sz="28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了解及使用简单网格搜索</a:t>
            </a:r>
            <a:endParaRPr lang="zh-CN" altLang="en-US" sz="2800"/>
          </a:p>
          <a:p>
            <a:pPr marL="0" lvl="1" algn="l">
              <a:buFont typeface="Wingdings" panose="05000000000000000000" charset="0"/>
              <a:buNone/>
            </a:pPr>
            <a:r>
              <a:rPr lang="en-US" altLang="zh-CN" sz="2000" b="0"/>
              <a:t>      </a:t>
            </a:r>
            <a:r>
              <a:rPr lang="zh-CN" altLang="en-US" sz="2000" b="0">
                <a:sym typeface="+mn-ea"/>
              </a:rPr>
              <a:t>        </a:t>
            </a:r>
            <a:r>
              <a:rPr lang="en-US" altLang="zh-CN" sz="2000" b="0">
                <a:sym typeface="+mn-ea"/>
              </a:rPr>
              <a:t>      </a:t>
            </a:r>
            <a:endParaRPr lang="zh-CN" altLang="en-US" sz="2000" b="0">
              <a:sym typeface="+mn-ea"/>
            </a:endParaRPr>
          </a:p>
        </p:txBody>
      </p:sp>
      <p:sp>
        <p:nvSpPr>
          <p:cNvPr id="22" name="内容占位符 2"/>
          <p:cNvSpPr>
            <a:spLocks noGrp="1"/>
          </p:cNvSpPr>
          <p:nvPr/>
        </p:nvSpPr>
        <p:spPr>
          <a:xfrm>
            <a:off x="1360805" y="2024380"/>
            <a:ext cx="8404860" cy="7747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简单网格搜索原理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39566" y="2667635"/>
            <a:ext cx="11867248" cy="62484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u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90000"/>
              <a:buFont typeface="Wingdings" panose="05000000000000000000" charset="0"/>
              <a:buChar char="u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SzPct val="85000"/>
              <a:buFont typeface="Wingdings" panose="05000000000000000000" charset="0"/>
              <a:buChar char="p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79FE"/>
              </a:buClr>
              <a:buFont typeface="Wingdings" panose="05000000000000000000" charset="0"/>
              <a:buChar char="p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 algn="l">
              <a:buNone/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如果人工进行参数调整，需要调整次数很多。例如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和</a:t>
            </a:r>
            <a:r>
              <a:rPr lang="en-US" altLang="zh-CN" sz="2400" b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alpha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取值分别为：</a:t>
            </a:r>
            <a:r>
              <a:rPr lang="en-US" altLang="zh-CN" sz="2800" b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endParaRPr lang="zh-CN" altLang="en-US" sz="2800"/>
          </a:p>
          <a:p>
            <a:pPr marL="0" indent="0" algn="l">
              <a:buNone/>
            </a:pP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860" y="4595495"/>
            <a:ext cx="33401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   alpha=0.01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   alpha=0.1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   alpha=1.0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   alpha=10.0</a:t>
            </a:r>
            <a:endParaRPr lang="zh-CN" altLang="en-US" sz="16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7359491"/>
              </p:ext>
            </p:extLst>
          </p:nvPr>
        </p:nvGraphicFramePr>
        <p:xfrm>
          <a:off x="1524000" y="3483059"/>
          <a:ext cx="8729980" cy="906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0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max_iter</a:t>
                      </a:r>
                      <a:endParaRPr lang="zh-CN" altLang="en-US" sz="2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alpha</a:t>
                      </a:r>
                      <a:endParaRPr lang="zh-CN" altLang="en-US" sz="28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0.01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0.1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133090" y="4595495"/>
            <a:ext cx="33401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max_iter=1000   alpha=0.01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max_iter=1000   alpha=0.1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max_iter=1000   alpha=1.0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max_iter=1000  alpha=10.0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6252210" y="4595495"/>
            <a:ext cx="33401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max_iter=5000   alpha=0.01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max_iter=5000   alpha=0.1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max_iter=5000   alpha=1.0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max_iter=5000   alpha=10.0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9264015" y="4595495"/>
            <a:ext cx="33401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max_iter=10000   alpha=0.01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max_iter=10000   alpha=0.1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max_iter=10000   alpha=1.0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max_iter=10000   alpha=10.0</a:t>
            </a:r>
            <a:endParaRPr lang="zh-CN" altLang="en-US" sz="1600"/>
          </a:p>
        </p:txBody>
      </p:sp>
      <p:sp>
        <p:nvSpPr>
          <p:cNvPr id="11" name="右大括号 10"/>
          <p:cNvSpPr/>
          <p:nvPr/>
        </p:nvSpPr>
        <p:spPr>
          <a:xfrm rot="5400000">
            <a:off x="6017260" y="605155"/>
            <a:ext cx="300990" cy="102870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47055" y="5922010"/>
            <a:ext cx="33401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次调整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1358CD4-76A1-D6B3-24E3-55666224F853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25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4400"/>
              <a:t>使用网格搜索法寻找模型最优参数</a:t>
            </a:r>
            <a:endParaRPr lang="zh-CN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" y="76200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数值类型数据处理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1066800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建模时处理的都是数值类型的数据，然而实际工作中我们获取的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数据往往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非数值类型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的数据，其中最常见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的就是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类别型（常用文本表示）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数据，例如性别中的“男”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和“女”。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这个可以用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数字“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来代表男生，“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代表女生来进行处理，但如果类别多了之后我们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该如何进行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10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76200"/>
            <a:ext cx="91830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类型数据处理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哑变量处理</a:t>
            </a:r>
            <a:endParaRPr lang="en-US" altLang="zh-CN" sz="4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447800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哑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变量也叫虚拟变量，构造取值为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变量，比如可以将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性别中的“男”和“女”换成数字“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就是哑变量最经典的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应用，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006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f54f9a9-4851-472c-86e9-20fd01ac5dd2}"/>
  <p:tag name="TABLE_EMPHASIZE_COLOR" val="1541319"/>
  <p:tag name="TABLE_SKINIDX" val="0"/>
  <p:tag name="TABLE_COLORIDX" val="d"/>
  <p:tag name="TABLE_COLOR_RGB" val="0x000000*0xFFFFFF*0x212121*0xFFFFFF*0x1784C7*0x1BA8C9*0x22C29C*0x91CE24*0xF4B720*0xDA54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6bf6f32-82ef-4633-a6fd-d1ef2016a21c}"/>
  <p:tag name="TABLE_ENDDRAG_ORIGIN_RECT" val="604*55"/>
  <p:tag name="TABLE_ENDDRAG_RECT" val="131*246*604*5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yfont">
      <a:majorFont>
        <a:latin typeface="Helvetica"/>
        <a:ea typeface="微软雅黑"/>
        <a:cs typeface=""/>
      </a:majorFont>
      <a:minorFont>
        <a:latin typeface="Times New Roman"/>
        <a:ea typeface="华文楷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my" id="{6EB9692D-8045-443B-AEB9-012519818B04}" vid="{967F5D7D-80AE-461F-85CA-6AF28F3118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</Template>
  <TotalTime>20505</TotalTime>
  <Words>5523</Words>
  <Application>Microsoft Office PowerPoint</Application>
  <PresentationFormat>宽屏</PresentationFormat>
  <Paragraphs>724</Paragraphs>
  <Slides>75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-apple-system</vt:lpstr>
      <vt:lpstr>华文楷体</vt:lpstr>
      <vt:lpstr>微软雅黑</vt:lpstr>
      <vt:lpstr>arial</vt:lpstr>
      <vt:lpstr>arial</vt:lpstr>
      <vt:lpstr>Calibri</vt:lpstr>
      <vt:lpstr>Cambria</vt:lpstr>
      <vt:lpstr>Cambria Math</vt:lpstr>
      <vt:lpstr>Helvetica</vt:lpstr>
      <vt:lpstr>Times New Roman</vt:lpstr>
      <vt:lpstr>Wingdings</vt:lpstr>
      <vt:lpstr>Wingdings 3</vt:lpstr>
      <vt:lpstr>my</vt:lpstr>
      <vt:lpstr>特征工程与模型选择</vt:lpstr>
      <vt:lpstr>PowerPoint 演示文稿</vt:lpstr>
      <vt:lpstr>PowerPoint 演示文稿</vt:lpstr>
      <vt:lpstr>问题导入—客户价值预测模型</vt:lpstr>
      <vt:lpstr>PowerPoint 演示文稿</vt:lpstr>
      <vt:lpstr>特征工程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题外话：那为什么大家总觉得女司机可怕？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模型选择</vt:lpstr>
      <vt:lpstr>PowerPoint 演示文稿</vt:lpstr>
      <vt:lpstr>交叉验证方法对模型进行评估</vt:lpstr>
      <vt:lpstr>PowerPoint 演示文稿</vt:lpstr>
      <vt:lpstr>交叉验证方法对模型进行评估</vt:lpstr>
      <vt:lpstr>交叉验证方法对模型进行评估</vt:lpstr>
      <vt:lpstr>交叉验证方法对模型进行评估</vt:lpstr>
      <vt:lpstr>PowerPoint 演示文稿</vt:lpstr>
      <vt:lpstr>使用网格搜索法寻找模型最优参数</vt:lpstr>
      <vt:lpstr>使用网格搜索法寻找模型最优参数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张 春越</cp:lastModifiedBy>
  <cp:revision>1991</cp:revision>
  <dcterms:created xsi:type="dcterms:W3CDTF">2009-03-19T21:17:53Z</dcterms:created>
  <dcterms:modified xsi:type="dcterms:W3CDTF">2022-10-11T23:46:31Z</dcterms:modified>
</cp:coreProperties>
</file>