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sldIdLst>
    <p:sldId id="312" r:id="rId2"/>
    <p:sldId id="370" r:id="rId3"/>
    <p:sldId id="369" r:id="rId4"/>
    <p:sldId id="371" r:id="rId5"/>
    <p:sldId id="373" r:id="rId6"/>
    <p:sldId id="372" r:id="rId7"/>
    <p:sldId id="314" r:id="rId8"/>
    <p:sldId id="313" r:id="rId9"/>
    <p:sldId id="374" r:id="rId10"/>
    <p:sldId id="375" r:id="rId11"/>
    <p:sldId id="376" r:id="rId12"/>
    <p:sldId id="315" r:id="rId13"/>
    <p:sldId id="317" r:id="rId14"/>
    <p:sldId id="332" r:id="rId15"/>
    <p:sldId id="333" r:id="rId16"/>
    <p:sldId id="382" r:id="rId17"/>
    <p:sldId id="334" r:id="rId18"/>
    <p:sldId id="337" r:id="rId19"/>
    <p:sldId id="377" r:id="rId20"/>
    <p:sldId id="380" r:id="rId21"/>
    <p:sldId id="381" r:id="rId22"/>
    <p:sldId id="340" r:id="rId23"/>
    <p:sldId id="378" r:id="rId24"/>
    <p:sldId id="379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95827"/>
  </p:normalViewPr>
  <p:slideViewPr>
    <p:cSldViewPr snapToGrid="0" showGuides="1">
      <p:cViewPr varScale="1">
        <p:scale>
          <a:sx n="63" d="100"/>
          <a:sy n="63" d="100"/>
        </p:scale>
        <p:origin x="125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00F5335-8F4C-BC01-D896-3FF25106F9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C205B5-40E0-A907-C167-93937464550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C4F961D-B81E-4C15-9784-6BF2FC3AC164}" type="datetimeFigureOut">
              <a:rPr lang="zh-CN" altLang="en-US"/>
              <a:pPr>
                <a:defRPr/>
              </a:pPr>
              <a:t>2022/11/8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1E48F339-CA86-8084-14E9-6A2B2B7661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5526C1D0-1AEE-9ACB-FBF8-080A1ACC4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F50D96-2D8C-C764-12B9-3316996174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46383CC-367E-191B-4EA3-CFB762A9C4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Calibri" panose="020F0502020204030204" pitchFamily="34" charset="0"/>
              </a:defRPr>
            </a:lvl1pPr>
          </a:lstStyle>
          <a:p>
            <a:fld id="{A4D178FB-1899-4777-BE2D-3A8B8C57675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B19FB390-3283-E809-7C77-01031D2DB1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7E78DD1A-2293-75F4-3B68-5D8A23B576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/>
          </a:p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CBFCD8B1-A90F-E5E6-F59B-0FF94035A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9pPr>
          </a:lstStyle>
          <a:p>
            <a:fld id="{1F8AE22E-56D6-4EAB-8C72-41CE85FB9BEF}" type="slidenum">
              <a:rPr kumimoji="0"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7</a:t>
            </a:fld>
            <a:endParaRPr kumimoji="0"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>
            <a:extLst>
              <a:ext uri="{FF2B5EF4-FFF2-40B4-BE49-F238E27FC236}">
                <a16:creationId xmlns:a16="http://schemas.microsoft.com/office/drawing/2014/main" id="{2818CEF5-74F2-0172-EF57-B6F951439DD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备注占位符 2">
            <a:extLst>
              <a:ext uri="{FF2B5EF4-FFF2-40B4-BE49-F238E27FC236}">
                <a16:creationId xmlns:a16="http://schemas.microsoft.com/office/drawing/2014/main" id="{E5C3EC1B-96F5-0E59-E07E-054C7C0E3F4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/>
          </a:p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9396" name="灯片编号占位符 3">
            <a:extLst>
              <a:ext uri="{FF2B5EF4-FFF2-40B4-BE49-F238E27FC236}">
                <a16:creationId xmlns:a16="http://schemas.microsoft.com/office/drawing/2014/main" id="{067401EA-D1B7-97F9-FC7D-101DAFEFDF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9pPr>
          </a:lstStyle>
          <a:p>
            <a:fld id="{38025618-8920-4134-AA07-75FD671FD3A3}" type="slidenum">
              <a:rPr kumimoji="0"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12</a:t>
            </a:fld>
            <a:endParaRPr kumimoji="0"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>
            <a:extLst>
              <a:ext uri="{FF2B5EF4-FFF2-40B4-BE49-F238E27FC236}">
                <a16:creationId xmlns:a16="http://schemas.microsoft.com/office/drawing/2014/main" id="{8C3A2061-B85B-36F2-C6AA-4114AD2424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备注占位符 2">
            <a:extLst>
              <a:ext uri="{FF2B5EF4-FFF2-40B4-BE49-F238E27FC236}">
                <a16:creationId xmlns:a16="http://schemas.microsoft.com/office/drawing/2014/main" id="{ABB13B60-E06F-411E-CC3D-4580BDFBC8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74756" name="灯片编号占位符 3">
            <a:extLst>
              <a:ext uri="{FF2B5EF4-FFF2-40B4-BE49-F238E27FC236}">
                <a16:creationId xmlns:a16="http://schemas.microsoft.com/office/drawing/2014/main" id="{8691D5EB-5446-1F44-48A1-C5ABBB5ECC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9pPr>
          </a:lstStyle>
          <a:p>
            <a:fld id="{F0910E2E-CC17-4549-B275-441740C3F49F}" type="slidenum">
              <a:rPr kumimoji="0"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14</a:t>
            </a:fld>
            <a:endParaRPr kumimoji="0"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>
            <a:extLst>
              <a:ext uri="{FF2B5EF4-FFF2-40B4-BE49-F238E27FC236}">
                <a16:creationId xmlns:a16="http://schemas.microsoft.com/office/drawing/2014/main" id="{0C1C80F5-55BD-9502-9C57-FF4C0BC9B2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备注占位符 2">
            <a:extLst>
              <a:ext uri="{FF2B5EF4-FFF2-40B4-BE49-F238E27FC236}">
                <a16:creationId xmlns:a16="http://schemas.microsoft.com/office/drawing/2014/main" id="{6E02F935-5C5B-6797-ACD4-70345D4B67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75780" name="灯片编号占位符 3">
            <a:extLst>
              <a:ext uri="{FF2B5EF4-FFF2-40B4-BE49-F238E27FC236}">
                <a16:creationId xmlns:a16="http://schemas.microsoft.com/office/drawing/2014/main" id="{32A6EAA5-0967-2EA2-23CB-1D4447050C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9pPr>
          </a:lstStyle>
          <a:p>
            <a:fld id="{8CB510E8-B5AA-4424-8F58-C10708F81046}" type="slidenum">
              <a:rPr kumimoji="0"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15</a:t>
            </a:fld>
            <a:endParaRPr kumimoji="0"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>
            <a:extLst>
              <a:ext uri="{FF2B5EF4-FFF2-40B4-BE49-F238E27FC236}">
                <a16:creationId xmlns:a16="http://schemas.microsoft.com/office/drawing/2014/main" id="{02E8655B-8A27-C062-5D32-6098E46697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备注占位符 2">
            <a:extLst>
              <a:ext uri="{FF2B5EF4-FFF2-40B4-BE49-F238E27FC236}">
                <a16:creationId xmlns:a16="http://schemas.microsoft.com/office/drawing/2014/main" id="{51140B17-9098-18AB-36C8-5CEB62A4BEA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Log 2 d</a:t>
            </a:r>
            <a:endParaRPr lang="zh-CN" altLang="en-US"/>
          </a:p>
        </p:txBody>
      </p:sp>
      <p:sp>
        <p:nvSpPr>
          <p:cNvPr id="78852" name="灯片编号占位符 3">
            <a:extLst>
              <a:ext uri="{FF2B5EF4-FFF2-40B4-BE49-F238E27FC236}">
                <a16:creationId xmlns:a16="http://schemas.microsoft.com/office/drawing/2014/main" id="{78774A9D-B5C9-6230-80FD-325F454816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9pPr>
          </a:lstStyle>
          <a:p>
            <a:fld id="{7C35192F-C445-4CFD-8261-63B7F92D5E42}" type="slidenum">
              <a:rPr kumimoji="0"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18</a:t>
            </a:fld>
            <a:endParaRPr kumimoji="0"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>
            <a:extLst>
              <a:ext uri="{FF2B5EF4-FFF2-40B4-BE49-F238E27FC236}">
                <a16:creationId xmlns:a16="http://schemas.microsoft.com/office/drawing/2014/main" id="{02E8655B-8A27-C062-5D32-6098E46697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备注占位符 2">
            <a:extLst>
              <a:ext uri="{FF2B5EF4-FFF2-40B4-BE49-F238E27FC236}">
                <a16:creationId xmlns:a16="http://schemas.microsoft.com/office/drawing/2014/main" id="{51140B17-9098-18AB-36C8-5CEB62A4BEA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Log 2 d</a:t>
            </a:r>
            <a:endParaRPr lang="zh-CN" altLang="en-US"/>
          </a:p>
        </p:txBody>
      </p:sp>
      <p:sp>
        <p:nvSpPr>
          <p:cNvPr id="78852" name="灯片编号占位符 3">
            <a:extLst>
              <a:ext uri="{FF2B5EF4-FFF2-40B4-BE49-F238E27FC236}">
                <a16:creationId xmlns:a16="http://schemas.microsoft.com/office/drawing/2014/main" id="{78774A9D-B5C9-6230-80FD-325F454816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9pPr>
          </a:lstStyle>
          <a:p>
            <a:fld id="{7C35192F-C445-4CFD-8261-63B7F92D5E42}" type="slidenum">
              <a:rPr kumimoji="0"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19</a:t>
            </a:fld>
            <a:endParaRPr kumimoji="0"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0776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>
            <a:extLst>
              <a:ext uri="{FF2B5EF4-FFF2-40B4-BE49-F238E27FC236}">
                <a16:creationId xmlns:a16="http://schemas.microsoft.com/office/drawing/2014/main" id="{02E8655B-8A27-C062-5D32-6098E46697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备注占位符 2">
            <a:extLst>
              <a:ext uri="{FF2B5EF4-FFF2-40B4-BE49-F238E27FC236}">
                <a16:creationId xmlns:a16="http://schemas.microsoft.com/office/drawing/2014/main" id="{51140B17-9098-18AB-36C8-5CEB62A4BEA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Log 2 d</a:t>
            </a:r>
            <a:endParaRPr lang="zh-CN" altLang="en-US"/>
          </a:p>
        </p:txBody>
      </p:sp>
      <p:sp>
        <p:nvSpPr>
          <p:cNvPr id="78852" name="灯片编号占位符 3">
            <a:extLst>
              <a:ext uri="{FF2B5EF4-FFF2-40B4-BE49-F238E27FC236}">
                <a16:creationId xmlns:a16="http://schemas.microsoft.com/office/drawing/2014/main" id="{78774A9D-B5C9-6230-80FD-325F454816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9pPr>
          </a:lstStyle>
          <a:p>
            <a:fld id="{7C35192F-C445-4CFD-8261-63B7F92D5E42}" type="slidenum">
              <a:rPr kumimoji="0"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20</a:t>
            </a:fld>
            <a:endParaRPr kumimoji="0"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4742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>
            <a:extLst>
              <a:ext uri="{FF2B5EF4-FFF2-40B4-BE49-F238E27FC236}">
                <a16:creationId xmlns:a16="http://schemas.microsoft.com/office/drawing/2014/main" id="{02E8655B-8A27-C062-5D32-6098E46697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备注占位符 2">
            <a:extLst>
              <a:ext uri="{FF2B5EF4-FFF2-40B4-BE49-F238E27FC236}">
                <a16:creationId xmlns:a16="http://schemas.microsoft.com/office/drawing/2014/main" id="{51140B17-9098-18AB-36C8-5CEB62A4BEA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78852" name="灯片编号占位符 3">
            <a:extLst>
              <a:ext uri="{FF2B5EF4-FFF2-40B4-BE49-F238E27FC236}">
                <a16:creationId xmlns:a16="http://schemas.microsoft.com/office/drawing/2014/main" id="{78774A9D-B5C9-6230-80FD-325F454816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9pPr>
          </a:lstStyle>
          <a:p>
            <a:fld id="{7C35192F-C445-4CFD-8261-63B7F92D5E42}" type="slidenum">
              <a:rPr kumimoji="0"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21</a:t>
            </a:fld>
            <a:endParaRPr kumimoji="0"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1361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>
            <a:extLst>
              <a:ext uri="{FF2B5EF4-FFF2-40B4-BE49-F238E27FC236}">
                <a16:creationId xmlns:a16="http://schemas.microsoft.com/office/drawing/2014/main" id="{1F0ACFB5-1D7F-6124-5AA0-55AE6D9FE2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备注占位符 2">
            <a:extLst>
              <a:ext uri="{FF2B5EF4-FFF2-40B4-BE49-F238E27FC236}">
                <a16:creationId xmlns:a16="http://schemas.microsoft.com/office/drawing/2014/main" id="{58AF04E3-4615-FBF6-45FA-FC14DCD25BF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Log 2 d</a:t>
            </a:r>
            <a:endParaRPr lang="zh-CN" altLang="en-US"/>
          </a:p>
        </p:txBody>
      </p:sp>
      <p:sp>
        <p:nvSpPr>
          <p:cNvPr id="80900" name="灯片编号占位符 3">
            <a:extLst>
              <a:ext uri="{FF2B5EF4-FFF2-40B4-BE49-F238E27FC236}">
                <a16:creationId xmlns:a16="http://schemas.microsoft.com/office/drawing/2014/main" id="{9DE0A8F8-2CE9-D345-52CD-36309E21F6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9pPr>
          </a:lstStyle>
          <a:p>
            <a:fld id="{C0AED07C-5410-4685-AD9B-925DCF8531EA}" type="slidenum">
              <a:rPr kumimoji="0"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22</a:t>
            </a:fld>
            <a:endParaRPr kumimoji="0"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99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841626"/>
            <a:ext cx="78867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000" baseline="0">
                <a:solidFill>
                  <a:schemeClr val="tx2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97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0" y="42864"/>
            <a:ext cx="7886700" cy="777874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accent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350" y="1158536"/>
            <a:ext cx="8616950" cy="4930775"/>
          </a:xfrm>
        </p:spPr>
        <p:txBody>
          <a:bodyPr tIns="46800"/>
          <a:lstStyle>
            <a:lvl1pPr marL="228600" indent="-360000" algn="l"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dirty="0" smtClean="0"/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1800"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1600"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1600"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  <a:lvl6pPr marL="2286000" indent="0">
              <a:buClr>
                <a:schemeClr val="tx2"/>
              </a:buClr>
              <a:buFont typeface="Arial" panose="020B0604020202020204" pitchFamily="34" charset="0"/>
              <a:buNone/>
              <a:defRPr/>
            </a:lvl6pPr>
            <a:lvl7pPr marL="2743200" indent="0">
              <a:buNone/>
              <a:defRPr/>
            </a:lvl7pPr>
            <a:lvl8pPr marL="3200400" indent="0">
              <a:buNone/>
              <a:defRPr/>
            </a:lvl8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7786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-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350" y="50800"/>
            <a:ext cx="7194550" cy="7874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60350" y="1149013"/>
            <a:ext cx="8629650" cy="4572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300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260350" y="1720513"/>
            <a:ext cx="8629650" cy="4343400"/>
          </a:xfrm>
        </p:spPr>
        <p:txBody>
          <a:bodyPr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 baseline="0"/>
            </a:lvl3pPr>
            <a:lvl4pPr>
              <a:buClr>
                <a:schemeClr val="accent1"/>
              </a:buClr>
              <a:defRPr baseline="0"/>
            </a:lvl4pPr>
            <a:lvl5pPr>
              <a:buClr>
                <a:schemeClr val="accent1"/>
              </a:buClr>
              <a:defRPr baseline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404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" y="1171237"/>
            <a:ext cx="3962400" cy="4897438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sz="22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2000"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71237"/>
            <a:ext cx="4260850" cy="4897438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sz="22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2000"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0350" y="60327"/>
            <a:ext cx="7886700" cy="777874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accent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98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50" y="1112791"/>
            <a:ext cx="4006850" cy="445293"/>
          </a:xfrm>
        </p:spPr>
        <p:txBody>
          <a:bodyPr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50" y="1724773"/>
            <a:ext cx="4006850" cy="4308473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112791"/>
            <a:ext cx="4305300" cy="445293"/>
          </a:xfrm>
        </p:spPr>
        <p:txBody>
          <a:bodyPr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724773"/>
            <a:ext cx="4305300" cy="4308473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0350" y="73027"/>
            <a:ext cx="7886700" cy="777874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accent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73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0350" y="73027"/>
            <a:ext cx="7886700" cy="777874"/>
          </a:xfrm>
          <a:prstGeom prst="rect">
            <a:avLst/>
          </a:prstGeom>
        </p:spPr>
        <p:txBody>
          <a:bodyPr/>
          <a:lstStyle>
            <a:lvl1pPr>
              <a:defRPr sz="3600" b="1" baseline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8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451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Placeholder 2">
            <a:extLst>
              <a:ext uri="{FF2B5EF4-FFF2-40B4-BE49-F238E27FC236}">
                <a16:creationId xmlns:a16="http://schemas.microsoft.com/office/drawing/2014/main" id="{6F26E25E-F8DD-4FB7-0024-562BD9DCF8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60350" y="1050925"/>
            <a:ext cx="8629650" cy="507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8" name="标题占位符 7">
            <a:extLst>
              <a:ext uri="{FF2B5EF4-FFF2-40B4-BE49-F238E27FC236}">
                <a16:creationId xmlns:a16="http://schemas.microsoft.com/office/drawing/2014/main" id="{4F2EDEA9-C5CA-73F4-7C02-0F04F75A7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" y="50800"/>
            <a:ext cx="7194550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4" r:id="rId8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accent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幼圆" panose="02010509060101010101" pitchFamily="49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Verdana" panose="020B0604030504040204" pitchFamily="34" charset="0"/>
          <a:ea typeface="幼圆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Verdana" panose="020B0604030504040204" pitchFamily="34" charset="0"/>
          <a:ea typeface="幼圆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Verdana" panose="020B0604030504040204" pitchFamily="34" charset="0"/>
          <a:ea typeface="幼圆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Verdana" panose="020B0604030504040204" pitchFamily="34" charset="0"/>
          <a:ea typeface="幼圆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Verdana" panose="020B0604030504040204" pitchFamily="34" charset="0"/>
          <a:ea typeface="幼圆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Verdana" panose="020B0604030504040204" pitchFamily="34" charset="0"/>
          <a:ea typeface="幼圆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Verdana" panose="020B0604030504040204" pitchFamily="34" charset="0"/>
          <a:ea typeface="幼圆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Verdana" panose="020B0604030504040204" pitchFamily="34" charset="0"/>
          <a:ea typeface="幼圆" pitchFamily="49" charset="-122"/>
        </a:defRPr>
      </a:lvl9pPr>
    </p:titleStyle>
    <p:bodyStyle>
      <a:lvl1pPr marL="228600" indent="-358775" algn="l" rtl="0" fontAlgn="base">
        <a:lnSpc>
          <a:spcPct val="90000"/>
        </a:lnSpc>
        <a:spcBef>
          <a:spcPts val="1000"/>
        </a:spcBef>
        <a:spcAft>
          <a:spcPct val="0"/>
        </a:spcAft>
        <a:buClr>
          <a:schemeClr val="tx2"/>
        </a:buClr>
        <a:buSzPct val="12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1pPr>
      <a:lvl2pPr marL="685800" indent="-358775" algn="l" rtl="0" fontAlgn="base">
        <a:lnSpc>
          <a:spcPct val="90000"/>
        </a:lnSpc>
        <a:spcBef>
          <a:spcPts val="5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2pPr>
      <a:lvl3pPr marL="1143000" indent="-358775" algn="l" rtl="0" fontAlgn="base">
        <a:lnSpc>
          <a:spcPct val="90000"/>
        </a:lnSpc>
        <a:spcBef>
          <a:spcPts val="5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l"/>
        <a:defRPr kern="120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3pPr>
      <a:lvl4pPr marL="1600200" indent="-358775" algn="l" rtl="0" fontAlgn="base">
        <a:lnSpc>
          <a:spcPct val="90000"/>
        </a:lnSpc>
        <a:spcBef>
          <a:spcPts val="5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l"/>
        <a:defRPr sz="1600" kern="120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4pPr>
      <a:lvl5pPr marL="2057400" indent="-358775" algn="l" rtl="0" fontAlgn="base">
        <a:lnSpc>
          <a:spcPct val="90000"/>
        </a:lnSpc>
        <a:spcBef>
          <a:spcPts val="5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l"/>
        <a:defRPr sz="1600" kern="120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80AF8-19D8-644A-7606-302B04154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41625"/>
            <a:ext cx="7886700" cy="13255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kumimoji="1" lang="zh-CN" altLang="en-US">
                <a:cs typeface="Verdana" pitchFamily="34" charset="0"/>
              </a:rPr>
              <a:t>第九章：集成</a:t>
            </a:r>
            <a:r>
              <a:rPr kumimoji="1" lang="zh-CN" altLang="en-US" dirty="0">
                <a:cs typeface="Verdana" pitchFamily="34" charset="0"/>
              </a:rPr>
              <a:t>学习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16351-6027-7FDD-F53F-22FC1DE8D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" y="42863"/>
            <a:ext cx="7886700" cy="7778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n-ea"/>
              </a:rPr>
              <a:t>结合策略 </a:t>
            </a:r>
            <a:r>
              <a:rPr lang="en-US" altLang="zh-CN" dirty="0">
                <a:latin typeface="+mn-ea"/>
              </a:rPr>
              <a:t>– </a:t>
            </a:r>
            <a:r>
              <a:rPr lang="zh-CN" altLang="en-US" dirty="0">
                <a:latin typeface="+mn-ea"/>
              </a:rPr>
              <a:t>平均法</a:t>
            </a:r>
            <a:endParaRPr kumimoji="1" lang="zh-CN" altLang="en-US" dirty="0"/>
          </a:p>
        </p:txBody>
      </p:sp>
      <p:sp>
        <p:nvSpPr>
          <p:cNvPr id="37891" name="内容占位符 2">
            <a:extLst>
              <a:ext uri="{FF2B5EF4-FFF2-40B4-BE49-F238E27FC236}">
                <a16:creationId xmlns:a16="http://schemas.microsoft.com/office/drawing/2014/main" id="{C7CFC257-35E9-2334-FC36-6AE0AC75C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350" y="1266825"/>
            <a:ext cx="8883650" cy="4471988"/>
          </a:xfrm>
        </p:spPr>
        <p:txBody>
          <a:bodyPr/>
          <a:lstStyle/>
          <a:p>
            <a:pPr indent="-358775"/>
            <a:r>
              <a:t>简单平均法是加权平均法的特例</a:t>
            </a:r>
          </a:p>
          <a:p>
            <a:pPr indent="-358775"/>
            <a:endParaRPr/>
          </a:p>
          <a:p>
            <a:pPr indent="-358775"/>
            <a:r>
              <a:t>加权平均法在二十世纪五十年代被广泛使用</a:t>
            </a:r>
          </a:p>
          <a:p>
            <a:pPr indent="-358775"/>
            <a:endParaRPr/>
          </a:p>
          <a:p>
            <a:pPr indent="-358775"/>
            <a:r>
              <a:t>集成学习中的各种结合方法都可以看成是加权平均法的变种或特例</a:t>
            </a:r>
          </a:p>
          <a:p>
            <a:pPr indent="-358775"/>
            <a:endParaRPr/>
          </a:p>
          <a:p>
            <a:pPr indent="-358775"/>
            <a:r>
              <a:t>加权平均法可认为是集成学习研究的基本出发点</a:t>
            </a:r>
          </a:p>
          <a:p>
            <a:pPr indent="-358775"/>
            <a:endParaRPr/>
          </a:p>
          <a:p>
            <a:pPr indent="-358775"/>
            <a:r>
              <a:t>加权平均法未必一定优于简单平均法</a:t>
            </a:r>
          </a:p>
          <a:p>
            <a:pPr indent="-358775"/>
            <a:endParaRPr/>
          </a:p>
          <a:p>
            <a:pPr indent="-358775"/>
            <a:endParaRPr lang="en-US" altLang="zh-CN"/>
          </a:p>
          <a:p>
            <a:pPr indent="-358775"/>
            <a:endParaRPr lang="en-US" altLang="zh-CN"/>
          </a:p>
          <a:p>
            <a:pPr indent="-358775"/>
            <a:endParaRPr lang="en-US" altLang="zh-CN"/>
          </a:p>
          <a:p>
            <a:pPr indent="-358775"/>
            <a:endParaRPr lang="en-US" altLang="zh-CN"/>
          </a:p>
          <a:p>
            <a:pPr indent="-358775"/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3F19F7EE-6A20-73E0-9163-C8128423D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" y="42863"/>
            <a:ext cx="7886700" cy="7778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n-ea"/>
              </a:rPr>
              <a:t>结合策略 </a:t>
            </a:r>
            <a:r>
              <a:rPr lang="en-US" altLang="zh-CN" dirty="0">
                <a:latin typeface="+mn-ea"/>
              </a:rPr>
              <a:t>– </a:t>
            </a:r>
            <a:r>
              <a:rPr lang="zh-CN" altLang="en-US">
                <a:latin typeface="+mn-ea"/>
              </a:rPr>
              <a:t>投票法</a:t>
            </a:r>
            <a:r>
              <a:rPr lang="en-US" altLang="zh-CN">
                <a:latin typeface="+mn-ea"/>
              </a:rPr>
              <a:t>(</a:t>
            </a:r>
            <a:r>
              <a:rPr lang="zh-CN" altLang="en-US">
                <a:latin typeface="+mn-ea"/>
              </a:rPr>
              <a:t>常用于分类问题</a:t>
            </a:r>
            <a:r>
              <a:rPr lang="en-US" altLang="zh-CN">
                <a:latin typeface="+mn-ea"/>
              </a:rPr>
              <a:t>)</a:t>
            </a:r>
            <a:endParaRPr lang="zh-CN" altLang="en-US" dirty="0"/>
          </a:p>
        </p:txBody>
      </p:sp>
      <p:sp>
        <p:nvSpPr>
          <p:cNvPr id="38915" name="内容占位符 2">
            <a:extLst>
              <a:ext uri="{FF2B5EF4-FFF2-40B4-BE49-F238E27FC236}">
                <a16:creationId xmlns:a16="http://schemas.microsoft.com/office/drawing/2014/main" id="{735B260A-4D0B-A112-D52D-B50367884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350" y="1266825"/>
            <a:ext cx="8616950" cy="493713"/>
          </a:xfrm>
        </p:spPr>
        <p:txBody>
          <a:bodyPr/>
          <a:lstStyle/>
          <a:p>
            <a:pPr indent="-358775"/>
            <a:r>
              <a:t>绝对多数投票法（</a:t>
            </a:r>
            <a:r>
              <a:rPr lang="en-US" altLang="zh-CN"/>
              <a:t>majority voting</a:t>
            </a:r>
            <a:r>
              <a:t>）</a:t>
            </a:r>
          </a:p>
        </p:txBody>
      </p:sp>
      <p:pic>
        <p:nvPicPr>
          <p:cNvPr id="38916" name="图片 7">
            <a:extLst>
              <a:ext uri="{FF2B5EF4-FFF2-40B4-BE49-F238E27FC236}">
                <a16:creationId xmlns:a16="http://schemas.microsoft.com/office/drawing/2014/main" id="{2FE5B360-EAEA-A6F5-FAD6-C56DA3B7B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1860550"/>
            <a:ext cx="53530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内容占位符 2">
            <a:extLst>
              <a:ext uri="{FF2B5EF4-FFF2-40B4-BE49-F238E27FC236}">
                <a16:creationId xmlns:a16="http://schemas.microsoft.com/office/drawing/2014/main" id="{B3DC225A-BE47-C423-B925-D501FA5FF0DF}"/>
              </a:ext>
            </a:extLst>
          </p:cNvPr>
          <p:cNvSpPr txBox="1">
            <a:spLocks/>
          </p:cNvSpPr>
          <p:nvPr/>
        </p:nvSpPr>
        <p:spPr bwMode="auto">
          <a:xfrm>
            <a:off x="260350" y="3108325"/>
            <a:ext cx="86169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/>
          <a:lstStyle>
            <a:lvl1pPr marL="228600" indent="-358775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/>
              <a:t>相对多数投票法（</a:t>
            </a:r>
            <a:r>
              <a:rPr lang="en-US" altLang="zh-CN" sz="2200"/>
              <a:t>plurality voting</a:t>
            </a:r>
            <a:r>
              <a:rPr lang="en-US" altLang="en-US" sz="2200"/>
              <a:t>）</a:t>
            </a:r>
          </a:p>
        </p:txBody>
      </p:sp>
      <p:pic>
        <p:nvPicPr>
          <p:cNvPr id="38918" name="图片 8">
            <a:extLst>
              <a:ext uri="{FF2B5EF4-FFF2-40B4-BE49-F238E27FC236}">
                <a16:creationId xmlns:a16="http://schemas.microsoft.com/office/drawing/2014/main" id="{CD44AAFF-9548-8F85-6D0E-9DA30EE09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299" y="3687763"/>
            <a:ext cx="2947439" cy="68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9" name="内容占位符 2">
            <a:extLst>
              <a:ext uri="{FF2B5EF4-FFF2-40B4-BE49-F238E27FC236}">
                <a16:creationId xmlns:a16="http://schemas.microsoft.com/office/drawing/2014/main" id="{8442CCF3-45E5-1B88-9C94-66903C01B6F8}"/>
              </a:ext>
            </a:extLst>
          </p:cNvPr>
          <p:cNvSpPr txBox="1">
            <a:spLocks/>
          </p:cNvSpPr>
          <p:nvPr/>
        </p:nvSpPr>
        <p:spPr bwMode="auto">
          <a:xfrm>
            <a:off x="323850" y="4530725"/>
            <a:ext cx="86169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/>
          <a:lstStyle>
            <a:lvl1pPr marL="228600" indent="-358775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/>
              <a:t>加权投票法（</a:t>
            </a:r>
            <a:r>
              <a:rPr lang="en-US" altLang="zh-CN" sz="2200"/>
              <a:t>weighted voting</a:t>
            </a:r>
            <a:r>
              <a:rPr lang="en-US" altLang="en-US" sz="2200"/>
              <a:t>）</a:t>
            </a:r>
          </a:p>
        </p:txBody>
      </p:sp>
      <p:pic>
        <p:nvPicPr>
          <p:cNvPr id="38920" name="图片 9">
            <a:extLst>
              <a:ext uri="{FF2B5EF4-FFF2-40B4-BE49-F238E27FC236}">
                <a16:creationId xmlns:a16="http://schemas.microsoft.com/office/drawing/2014/main" id="{A6CAB0F9-06A0-BF0A-9627-D31C84FE2F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341" y="5067300"/>
            <a:ext cx="3926717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311C195-E380-6042-C2A2-868C788B9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" y="42863"/>
            <a:ext cx="7886700" cy="7778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/>
              <a:t>投票法</a:t>
            </a:r>
            <a:endParaRPr lang="zh-CN" altLang="en-US" dirty="0"/>
          </a:p>
        </p:txBody>
      </p:sp>
      <p:sp>
        <p:nvSpPr>
          <p:cNvPr id="9219" name="内容占位符 3">
            <a:extLst>
              <a:ext uri="{FF2B5EF4-FFF2-40B4-BE49-F238E27FC236}">
                <a16:creationId xmlns:a16="http://schemas.microsoft.com/office/drawing/2014/main" id="{2C06982F-B3C6-D158-16D1-C2D5A2A31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613" y="1338263"/>
            <a:ext cx="8616950" cy="1616075"/>
          </a:xfrm>
        </p:spPr>
        <p:txBody>
          <a:bodyPr/>
          <a:lstStyle/>
          <a:p>
            <a:pPr indent="-358775"/>
            <a:r>
              <a:t>考虑一个简单的例子，在二分类问题中，假定</a:t>
            </a:r>
            <a:r>
              <a:rPr lang="en-US" altLang="zh-CN"/>
              <a:t>3</a:t>
            </a:r>
            <a:r>
              <a:t>个分类器在三个样本中的表现如下图所示，其中</a:t>
            </a:r>
            <a:r>
              <a:rPr lang="en-US" altLang="zh-CN"/>
              <a:t>√</a:t>
            </a:r>
            <a:r>
              <a:rPr altLang="zh-CN"/>
              <a:t> </a:t>
            </a:r>
            <a:r>
              <a:t>表示分类正确，</a:t>
            </a:r>
            <a:r>
              <a:rPr lang="en-US" altLang="zh-CN"/>
              <a:t>X</a:t>
            </a:r>
            <a:r>
              <a:rPr altLang="zh-CN"/>
              <a:t> </a:t>
            </a:r>
            <a:r>
              <a:t>号表示分类错误，集成的结果通过投票产生。</a:t>
            </a:r>
          </a:p>
        </p:txBody>
      </p:sp>
      <p:sp>
        <p:nvSpPr>
          <p:cNvPr id="9220" name="内容占位符 3">
            <a:extLst>
              <a:ext uri="{FF2B5EF4-FFF2-40B4-BE49-F238E27FC236}">
                <a16:creationId xmlns:a16="http://schemas.microsoft.com/office/drawing/2014/main" id="{BD0207E9-5FB4-8665-9FC6-49A752DE23E4}"/>
              </a:ext>
            </a:extLst>
          </p:cNvPr>
          <p:cNvSpPr txBox="1">
            <a:spLocks/>
          </p:cNvSpPr>
          <p:nvPr/>
        </p:nvSpPr>
        <p:spPr bwMode="auto">
          <a:xfrm>
            <a:off x="201613" y="5381625"/>
            <a:ext cx="861695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/>
          <a:lstStyle>
            <a:lvl1pPr marL="228600" indent="-358775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/>
              <a:t>集成个体应：好而不同</a:t>
            </a:r>
            <a:endParaRPr lang="en-US" altLang="zh-CN" sz="2200"/>
          </a:p>
        </p:txBody>
      </p:sp>
      <p:pic>
        <p:nvPicPr>
          <p:cNvPr id="9221" name="图片 4">
            <a:extLst>
              <a:ext uri="{FF2B5EF4-FFF2-40B4-BE49-F238E27FC236}">
                <a16:creationId xmlns:a16="http://schemas.microsoft.com/office/drawing/2014/main" id="{7BA07637-9994-03F9-20A7-7CD7F662A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84" y="2797810"/>
            <a:ext cx="8135831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B1A47-1803-DC3B-D769-4E54AAD16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" y="42863"/>
            <a:ext cx="7886700" cy="7778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kumimoji="1" lang="zh-CN" altLang="en-US"/>
              <a:t>集成学习理论</a:t>
            </a:r>
            <a:endParaRPr kumimoji="1" lang="zh-CN" altLang="en-US" dirty="0"/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61FCE76C-4442-2638-AFA8-5984BC190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350" y="1158875"/>
            <a:ext cx="8616950" cy="4930775"/>
          </a:xfrm>
        </p:spPr>
        <p:txBody>
          <a:bodyPr/>
          <a:lstStyle/>
          <a:p>
            <a:pPr marL="0" indent="0">
              <a:buNone/>
            </a:pPr>
            <a:endParaRPr kumimoji="1" lang="zh-CN" altLang="en-US"/>
          </a:p>
          <a:p>
            <a:pPr indent="-358775"/>
            <a:r>
              <a:rPr kumimoji="1"/>
              <a:t>现实任务中，个体学习器</a:t>
            </a:r>
            <a:r>
              <a:rPr kumimoji="1" lang="zh-CN" altLang="en-US"/>
              <a:t>本身应该更准确，彼此之间又不相似</a:t>
            </a:r>
            <a:endParaRPr kumimoji="1"/>
          </a:p>
          <a:p>
            <a:pPr indent="-358775"/>
            <a:endParaRPr kumimoji="1"/>
          </a:p>
          <a:p>
            <a:pPr indent="-358775"/>
            <a:r>
              <a:rPr kumimoji="1"/>
              <a:t>事实上，个体学习器的“准确性”和“多样性”本身就存在冲突</a:t>
            </a:r>
          </a:p>
          <a:p>
            <a:pPr indent="-358775"/>
            <a:endParaRPr kumimoji="1"/>
          </a:p>
          <a:p>
            <a:pPr indent="-358775"/>
            <a:r>
              <a:rPr kumimoji="1"/>
              <a:t>如何产生“好而不同”的个体学习器是集成学习研究的核心</a:t>
            </a:r>
          </a:p>
          <a:p>
            <a:pPr indent="-358775"/>
            <a:endParaRPr kumimoji="1"/>
          </a:p>
          <a:p>
            <a:pPr indent="-358775"/>
            <a:r>
              <a:rPr kumimoji="1"/>
              <a:t>集成学习大致可分为两大类</a:t>
            </a:r>
            <a:endParaRPr kumimoji="1" lang="en-US"/>
          </a:p>
          <a:p>
            <a:pPr lvl="1" indent="-358775"/>
            <a:r>
              <a:rPr kumimoji="1" lang="en-US"/>
              <a:t>Bagging</a:t>
            </a:r>
          </a:p>
          <a:p>
            <a:pPr lvl="1" indent="-358775"/>
            <a:r>
              <a:rPr kumimoji="1" lang="en-US"/>
              <a:t>Boosting</a:t>
            </a:r>
            <a:endParaRPr kumimoji="1"/>
          </a:p>
          <a:p>
            <a:pPr indent="-358775"/>
            <a:endParaRPr kumimoj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9E88F-0D2A-E901-95F6-48A6278A8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" y="42863"/>
            <a:ext cx="7886700" cy="7778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+mn-ea"/>
              </a:rPr>
              <a:t>Bagging</a:t>
            </a:r>
            <a:r>
              <a:rPr lang="zh-CN" altLang="en-US" dirty="0">
                <a:latin typeface="+mn-ea"/>
              </a:rPr>
              <a:t>与随机森林</a:t>
            </a:r>
            <a:endParaRPr lang="zh-CN" altLang="en-US" dirty="0"/>
          </a:p>
        </p:txBody>
      </p:sp>
      <p:sp>
        <p:nvSpPr>
          <p:cNvPr id="27651" name="内容占位符 2">
            <a:extLst>
              <a:ext uri="{FF2B5EF4-FFF2-40B4-BE49-F238E27FC236}">
                <a16:creationId xmlns:a16="http://schemas.microsoft.com/office/drawing/2014/main" id="{41359C9C-AE28-B626-466F-E12F817DC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57" y="1579563"/>
            <a:ext cx="8376286" cy="2687637"/>
          </a:xfrm>
        </p:spPr>
        <p:txBody>
          <a:bodyPr/>
          <a:lstStyle/>
          <a:p>
            <a:pPr indent="-358775"/>
            <a:r>
              <a:rPr lang="en-US" altLang="zh-CN" sz="2800"/>
              <a:t>Bagging(Bootstrap aggregating</a:t>
            </a:r>
            <a:r>
              <a:rPr lang="zh-CN" altLang="en-US" sz="2800"/>
              <a:t>，自举聚集</a:t>
            </a:r>
            <a:r>
              <a:rPr lang="en-US" altLang="zh-CN" sz="2800"/>
              <a:t>)</a:t>
            </a:r>
            <a:endParaRPr lang="en-US" sz="2800"/>
          </a:p>
          <a:p>
            <a:pPr indent="-358775"/>
            <a:r>
              <a:rPr sz="2800"/>
              <a:t>个体学习器不存在强依赖关系</a:t>
            </a:r>
            <a:endParaRPr lang="en-US" altLang="zh-CN" sz="2800"/>
          </a:p>
          <a:p>
            <a:pPr indent="-358775"/>
            <a:r>
              <a:rPr sz="2800"/>
              <a:t>并行化生成</a:t>
            </a:r>
            <a:endParaRPr lang="en-US" altLang="zh-CN" sz="2800"/>
          </a:p>
          <a:p>
            <a:pPr indent="-358775"/>
            <a:r>
              <a:rPr sz="2800"/>
              <a:t>自助采样法</a:t>
            </a:r>
            <a:endParaRPr lang="en-US" altLang="zh-CN" sz="2800"/>
          </a:p>
          <a:p>
            <a:pPr indent="-358775"/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CF532-A122-91F7-1CCF-5179F1A8C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" y="42863"/>
            <a:ext cx="7886700" cy="7778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+mn-ea"/>
              </a:rPr>
              <a:t>Bagging</a:t>
            </a:r>
            <a:r>
              <a:rPr lang="zh-CN" altLang="en-US" dirty="0">
                <a:latin typeface="+mn-ea"/>
              </a:rPr>
              <a:t>与随机森林 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Bagging</a:t>
            </a:r>
            <a:r>
              <a:rPr lang="zh-CN" altLang="en-US" dirty="0">
                <a:latin typeface="+mn-ea"/>
              </a:rPr>
              <a:t>算法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D5F383-97DB-83D8-91E0-46BA57FD9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1669199"/>
            <a:ext cx="8961120" cy="205525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86FD8-E401-7269-0E81-8482D33F4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+mn-ea"/>
              </a:rPr>
              <a:t>Bagging</a:t>
            </a:r>
            <a:r>
              <a:rPr lang="zh-CN" altLang="en-US">
                <a:latin typeface="+mn-ea"/>
              </a:rPr>
              <a:t>与随机森林 </a:t>
            </a:r>
            <a:r>
              <a:rPr lang="en-US" altLang="zh-CN">
                <a:latin typeface="+mn-ea"/>
              </a:rPr>
              <a:t>-</a:t>
            </a:r>
            <a:r>
              <a:rPr lang="zh-CN" altLang="en-US">
                <a:latin typeface="+mn-ea"/>
              </a:rPr>
              <a:t> </a:t>
            </a:r>
            <a:r>
              <a:rPr lang="en-US" altLang="zh-CN">
                <a:latin typeface="+mn-ea"/>
              </a:rPr>
              <a:t>Bagging</a:t>
            </a:r>
            <a:r>
              <a:rPr lang="zh-CN" altLang="en-US">
                <a:latin typeface="+mn-ea"/>
              </a:rPr>
              <a:t>算法</a:t>
            </a:r>
            <a:endParaRPr lang="zh-CN" altLang="en-US"/>
          </a:p>
        </p:txBody>
      </p:sp>
      <p:pic>
        <p:nvPicPr>
          <p:cNvPr id="4" name="Picture 2" descr="https://uploader.shimo.im/f/Y32yKBmLL8g01sa6.png!original">
            <a:extLst>
              <a:ext uri="{FF2B5EF4-FFF2-40B4-BE49-F238E27FC236}">
                <a16:creationId xmlns:a16="http://schemas.microsoft.com/office/drawing/2014/main" id="{B33CFD0D-1B00-1386-0F50-79E1BFAD9E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7" t="6632" r="1731" b="6067"/>
          <a:stretch/>
        </p:blipFill>
        <p:spPr bwMode="auto">
          <a:xfrm>
            <a:off x="500691" y="1668471"/>
            <a:ext cx="8377945" cy="390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408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D07FF-2DE6-557E-672C-BC3FE9CA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" y="42863"/>
            <a:ext cx="7886700" cy="77787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+mn-ea"/>
              </a:rPr>
              <a:t>Bagging</a:t>
            </a:r>
            <a:r>
              <a:rPr lang="zh-CN" altLang="en-US" dirty="0">
                <a:latin typeface="+mn-ea"/>
              </a:rPr>
              <a:t>与随机森林 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Bagging</a:t>
            </a:r>
            <a:r>
              <a:rPr lang="zh-CN" altLang="en-US" dirty="0">
                <a:latin typeface="+mn-ea"/>
              </a:rPr>
              <a:t>算法特点</a:t>
            </a:r>
            <a:endParaRPr kumimoji="1" lang="zh-CN" altLang="en-US" dirty="0"/>
          </a:p>
        </p:txBody>
      </p:sp>
      <p:sp>
        <p:nvSpPr>
          <p:cNvPr id="29699" name="内容占位符 3">
            <a:extLst>
              <a:ext uri="{FF2B5EF4-FFF2-40B4-BE49-F238E27FC236}">
                <a16:creationId xmlns:a16="http://schemas.microsoft.com/office/drawing/2014/main" id="{6CC74EBD-DED6-4DA9-BE06-07BF8CE3E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350" y="1814513"/>
            <a:ext cx="8616950" cy="2943225"/>
          </a:xfrm>
        </p:spPr>
        <p:txBody>
          <a:bodyPr/>
          <a:lstStyle/>
          <a:p>
            <a:pPr indent="-358775"/>
            <a:r>
              <a:rPr kumimoji="1"/>
              <a:t>时间复杂度低</a:t>
            </a:r>
          </a:p>
          <a:p>
            <a:pPr lvl="1" indent="-358775"/>
            <a:r>
              <a:rPr kumimoji="1" lang="zh-CN" altLang="en-US"/>
              <a:t>假定样本学习器的计算复杂度为</a:t>
            </a:r>
            <a:r>
              <a:rPr kumimoji="1" lang="en-US" altLang="zh-CN"/>
              <a:t>O(m)</a:t>
            </a:r>
            <a:r>
              <a:rPr kumimoji="1" lang="zh-CN" altLang="en-US"/>
              <a:t>，采样与投票</a:t>
            </a:r>
            <a:r>
              <a:rPr kumimoji="1" lang="en-US" altLang="zh-CN"/>
              <a:t>/</a:t>
            </a:r>
            <a:r>
              <a:rPr kumimoji="1" lang="zh-CN" altLang="en-US"/>
              <a:t>平均过程的复杂度为</a:t>
            </a:r>
            <a:r>
              <a:rPr kumimoji="1" lang="en-US" altLang="zh-CN"/>
              <a:t>O(s)</a:t>
            </a:r>
            <a:r>
              <a:rPr kumimoji="1" lang="zh-CN" altLang="en-US"/>
              <a:t>，则</a:t>
            </a:r>
            <a:r>
              <a:rPr kumimoji="1" lang="en-US" altLang="zh-CN"/>
              <a:t>bagging</a:t>
            </a:r>
            <a:r>
              <a:rPr kumimoji="1" lang="zh-CN" altLang="en-US"/>
              <a:t>的复杂度大致为</a:t>
            </a:r>
            <a:r>
              <a:rPr kumimoji="1" lang="en-US" altLang="zh-CN"/>
              <a:t>T(O(m)+O(s))</a:t>
            </a:r>
            <a:endParaRPr kumimoji="1" lang="zh-CN" altLang="en-US"/>
          </a:p>
          <a:p>
            <a:pPr lvl="1" indent="-358775"/>
            <a:r>
              <a:rPr kumimoji="1" lang="zh-CN" altLang="en-US"/>
              <a:t>由于</a:t>
            </a:r>
            <a:r>
              <a:rPr kumimoji="1" lang="en-US" altLang="zh-CN"/>
              <a:t>O(s)</a:t>
            </a:r>
            <a:r>
              <a:rPr kumimoji="1" lang="zh-CN" altLang="en-US"/>
              <a:t>很小且</a:t>
            </a:r>
            <a:r>
              <a:rPr kumimoji="1" lang="en-US" altLang="zh-CN"/>
              <a:t>T</a:t>
            </a:r>
            <a:r>
              <a:rPr kumimoji="1" lang="zh-CN" altLang="en-US"/>
              <a:t>是一个不大的常数</a:t>
            </a:r>
          </a:p>
          <a:p>
            <a:pPr lvl="1" indent="-358775"/>
            <a:r>
              <a:rPr kumimoji="1" lang="zh-CN" altLang="en-US"/>
              <a:t>因此训练一个</a:t>
            </a:r>
            <a:r>
              <a:rPr kumimoji="1" lang="en-US" altLang="zh-CN"/>
              <a:t>bagging</a:t>
            </a:r>
            <a:r>
              <a:rPr kumimoji="1" lang="zh-CN" altLang="en-US"/>
              <a:t>集成与直接使用样本学习器的复杂度同阶</a:t>
            </a:r>
          </a:p>
          <a:p>
            <a:pPr lvl="1" indent="-358775"/>
            <a:endParaRPr kumimoji="1"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E4C13-0476-76E3-7151-F9B370E40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" y="42863"/>
            <a:ext cx="7886700" cy="7778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+mn-ea"/>
              </a:rPr>
              <a:t>Bagging</a:t>
            </a:r>
            <a:r>
              <a:rPr lang="zh-CN" altLang="en-US" dirty="0">
                <a:latin typeface="+mn-ea"/>
              </a:rPr>
              <a:t>与随机森林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随机森林</a:t>
            </a:r>
            <a:endParaRPr lang="zh-CN" altLang="en-US" dirty="0"/>
          </a:p>
        </p:txBody>
      </p:sp>
      <p:sp>
        <p:nvSpPr>
          <p:cNvPr id="32771" name="内容占位符 4">
            <a:extLst>
              <a:ext uri="{FF2B5EF4-FFF2-40B4-BE49-F238E27FC236}">
                <a16:creationId xmlns:a16="http://schemas.microsoft.com/office/drawing/2014/main" id="{06F5E5F6-51C1-5A82-ED87-8EBAAF8C0D47}"/>
              </a:ext>
            </a:extLst>
          </p:cNvPr>
          <p:cNvSpPr txBox="1">
            <a:spLocks/>
          </p:cNvSpPr>
          <p:nvPr/>
        </p:nvSpPr>
        <p:spPr bwMode="auto">
          <a:xfrm>
            <a:off x="250825" y="1296988"/>
            <a:ext cx="8616950" cy="334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/>
          <a:lstStyle>
            <a:lvl1pPr marL="228600" indent="-358775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/>
              <a:t>随机森林</a:t>
            </a:r>
            <a:r>
              <a:rPr lang="en-US" altLang="zh-CN" sz="2200"/>
              <a:t>(Random</a:t>
            </a:r>
            <a:r>
              <a:rPr lang="zh-CN" altLang="en-US" sz="2200"/>
              <a:t> </a:t>
            </a:r>
            <a:r>
              <a:rPr lang="en-US" altLang="zh-CN" sz="2200"/>
              <a:t>Forest</a:t>
            </a:r>
            <a:r>
              <a:rPr lang="zh-CN" altLang="en-US" sz="2200"/>
              <a:t>，简称</a:t>
            </a:r>
            <a:r>
              <a:rPr lang="en-US" altLang="zh-CN" sz="2200"/>
              <a:t>RF)</a:t>
            </a:r>
            <a:r>
              <a:rPr lang="zh-CN" altLang="en-US" sz="2200"/>
              <a:t>是</a:t>
            </a:r>
            <a:r>
              <a:rPr lang="en-US" altLang="zh-CN" sz="2200"/>
              <a:t>bagging</a:t>
            </a:r>
            <a:r>
              <a:rPr lang="zh-CN" altLang="en-US" sz="2200"/>
              <a:t>的一个扩展变种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endParaRPr lang="zh-CN" altLang="en-US" sz="2200"/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/>
              <a:t>采样的随机性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endParaRPr lang="zh-CN" altLang="en-US" sz="2200"/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/>
              <a:t>属性选择的随机性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endParaRPr lang="zh-CN" altLang="en-US" sz="2200"/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endParaRPr lang="en-US" altLang="en-US" sz="2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E4C13-0476-76E3-7151-F9B370E40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" y="42863"/>
            <a:ext cx="7886700" cy="7778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+mn-ea"/>
              </a:rPr>
              <a:t>Bagging</a:t>
            </a:r>
            <a:r>
              <a:rPr lang="zh-CN" altLang="en-US" dirty="0">
                <a:latin typeface="+mn-ea"/>
              </a:rPr>
              <a:t>与随机森林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随机森林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86C539-8A1B-7F17-4C3F-D8356AB3F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" y="1673938"/>
            <a:ext cx="9011920" cy="153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34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37F2489-13DE-E244-EFE6-50FC185FA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60" y="1645560"/>
            <a:ext cx="7853680" cy="356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EF479B20-D257-8EFD-A8C3-9493684A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学校最好吃的美食大评比</a:t>
            </a:r>
          </a:p>
        </p:txBody>
      </p:sp>
    </p:spTree>
    <p:extLst>
      <p:ext uri="{BB962C8B-B14F-4D97-AF65-F5344CB8AC3E}">
        <p14:creationId xmlns:p14="http://schemas.microsoft.com/office/powerpoint/2010/main" val="3455744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E4C13-0476-76E3-7151-F9B370E40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" y="42863"/>
            <a:ext cx="7886700" cy="7778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+mn-ea"/>
              </a:rPr>
              <a:t>Bagging</a:t>
            </a:r>
            <a:r>
              <a:rPr lang="zh-CN" altLang="en-US" dirty="0">
                <a:latin typeface="+mn-ea"/>
              </a:rPr>
              <a:t>与随机森林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随机森林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DD938D-8F1F-6AE1-F781-A9F65A66C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50" y="1468120"/>
            <a:ext cx="8647563" cy="392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53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E4C13-0476-76E3-7151-F9B370E4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+mn-ea"/>
              </a:rPr>
              <a:t>Bagging</a:t>
            </a:r>
            <a:r>
              <a:rPr lang="zh-CN" altLang="en-US" dirty="0">
                <a:latin typeface="+mn-ea"/>
              </a:rPr>
              <a:t>与随机森林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随机森林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C24F13-31D7-2DFB-EA6A-6A2F99C87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随机森林的构建过程和预测过程</a:t>
            </a:r>
            <a:endParaRPr lang="en-US" altLang="zh-CN" sz="2800"/>
          </a:p>
          <a:p>
            <a:pPr lvl="1"/>
            <a:r>
              <a:rPr lang="zh-CN" altLang="en-US" sz="2800"/>
              <a:t>预设模型的超参数</a:t>
            </a:r>
            <a:endParaRPr lang="en-US" altLang="zh-CN" sz="2800"/>
          </a:p>
          <a:p>
            <a:pPr lvl="2"/>
            <a:r>
              <a:rPr lang="zh-CN" altLang="en-US" sz="2400"/>
              <a:t>几棵树</a:t>
            </a:r>
            <a:endParaRPr lang="en-US" altLang="zh-CN" sz="2400"/>
          </a:p>
          <a:p>
            <a:pPr lvl="2"/>
            <a:r>
              <a:rPr lang="zh-CN" altLang="en-US" sz="2400"/>
              <a:t>分几层</a:t>
            </a:r>
            <a:endParaRPr lang="en-US" altLang="zh-CN" sz="2400"/>
          </a:p>
          <a:p>
            <a:pPr lvl="1"/>
            <a:r>
              <a:rPr lang="zh-CN" altLang="en-US" sz="2800"/>
              <a:t>随机采样，训练每个决策树，每个树的各个节点上随机采样属性集，从中选择一个最好的属性</a:t>
            </a:r>
            <a:endParaRPr lang="en-US" altLang="zh-CN" sz="2800"/>
          </a:p>
          <a:p>
            <a:pPr lvl="1"/>
            <a:r>
              <a:rPr lang="zh-CN" altLang="en-US" sz="2800"/>
              <a:t>输入待预测样本到每个书中，再将每个树的结果整合</a:t>
            </a:r>
            <a:endParaRPr lang="en-US" altLang="zh-CN" sz="2800"/>
          </a:p>
          <a:p>
            <a:pPr lvl="2"/>
            <a:r>
              <a:rPr lang="zh-CN" altLang="en-US" sz="2400"/>
              <a:t>回归问题：求均值</a:t>
            </a:r>
            <a:endParaRPr lang="en-US" altLang="zh-CN" sz="2400"/>
          </a:p>
          <a:p>
            <a:pPr lvl="2"/>
            <a:r>
              <a:rPr lang="zh-CN" altLang="en-US" sz="2400"/>
              <a:t>分类问题：相对投票法</a:t>
            </a:r>
          </a:p>
        </p:txBody>
      </p:sp>
    </p:spTree>
    <p:extLst>
      <p:ext uri="{BB962C8B-B14F-4D97-AF65-F5344CB8AC3E}">
        <p14:creationId xmlns:p14="http://schemas.microsoft.com/office/powerpoint/2010/main" val="3473186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62A9C-F70A-FFE5-AFF9-07E953E4D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" y="42863"/>
            <a:ext cx="7886700" cy="7778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+mn-ea"/>
              </a:rPr>
              <a:t>Bagging</a:t>
            </a:r>
            <a:r>
              <a:rPr lang="zh-CN" altLang="en-US" dirty="0">
                <a:latin typeface="+mn-ea"/>
              </a:rPr>
              <a:t>与随机森林 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 随机森林实验</a:t>
            </a:r>
            <a:endParaRPr lang="zh-CN" altLang="en-US" dirty="0"/>
          </a:p>
        </p:txBody>
      </p:sp>
      <p:pic>
        <p:nvPicPr>
          <p:cNvPr id="34819" name="图片 3">
            <a:extLst>
              <a:ext uri="{FF2B5EF4-FFF2-40B4-BE49-F238E27FC236}">
                <a16:creationId xmlns:a16="http://schemas.microsoft.com/office/drawing/2014/main" id="{4A619142-EA87-753E-BA37-0C15B7C66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1377950"/>
            <a:ext cx="8577263" cy="366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05990-C387-532C-10FC-C487906B7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随机森林的优点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D8CFAF-F28D-145F-8963-79BDF3D0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模型随机性强，不容易过拟合</a:t>
            </a:r>
            <a:endParaRPr lang="en-US" altLang="zh-CN"/>
          </a:p>
          <a:p>
            <a:r>
              <a:rPr lang="zh-CN" altLang="en-US"/>
              <a:t>抗噪声性强，对异常点不敏感</a:t>
            </a:r>
            <a:endParaRPr lang="en-US" altLang="zh-CN"/>
          </a:p>
          <a:p>
            <a:r>
              <a:rPr lang="zh-CN" altLang="en-US"/>
              <a:t>处理高维数据相对更快</a:t>
            </a:r>
            <a:endParaRPr lang="en-US" altLang="zh-CN"/>
          </a:p>
          <a:p>
            <a:r>
              <a:rPr lang="zh-CN" altLang="en-US"/>
              <a:t>树状结构，模型可解释度高</a:t>
            </a:r>
          </a:p>
        </p:txBody>
      </p:sp>
    </p:spTree>
    <p:extLst>
      <p:ext uri="{BB962C8B-B14F-4D97-AF65-F5344CB8AC3E}">
        <p14:creationId xmlns:p14="http://schemas.microsoft.com/office/powerpoint/2010/main" val="3688481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05990-C387-532C-10FC-C487906B7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随机森林的缺点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D8CFAF-F28D-145F-8963-79BDF3D0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模型过于</a:t>
            </a:r>
            <a:r>
              <a:rPr lang="en-US" altLang="zh-CN"/>
              <a:t>general</a:t>
            </a:r>
            <a:r>
              <a:rPr lang="zh-CN" altLang="en-US"/>
              <a:t>，不具备正确处理过于困难样本的能力</a:t>
            </a:r>
            <a:endParaRPr lang="en-US" altLang="zh-CN"/>
          </a:p>
          <a:p>
            <a:pPr lvl="1"/>
            <a:r>
              <a:rPr lang="zh-CN" altLang="en-US"/>
              <a:t>保证简答题肯定不错了，但难题该不会还是不会</a:t>
            </a:r>
            <a:endParaRPr lang="en-US" altLang="zh-CN"/>
          </a:p>
          <a:p>
            <a:pPr lvl="1"/>
            <a:r>
              <a:rPr lang="zh-CN" altLang="en-US"/>
              <a:t>从把分数从</a:t>
            </a:r>
            <a:r>
              <a:rPr lang="en-US" altLang="zh-CN"/>
              <a:t>80</a:t>
            </a:r>
            <a:r>
              <a:rPr lang="en-US" altLang="zh-CN">
                <a:sym typeface="Wingdings" panose="05000000000000000000" pitchFamily="2" charset="2"/>
              </a:rPr>
              <a:t>90</a:t>
            </a:r>
            <a:r>
              <a:rPr lang="zh-CN" altLang="en-US">
                <a:sym typeface="Wingdings" panose="05000000000000000000" pitchFamily="2" charset="2"/>
              </a:rPr>
              <a:t>分，但不可能上到</a:t>
            </a:r>
            <a:r>
              <a:rPr lang="en-US" altLang="zh-CN">
                <a:sym typeface="Wingdings" panose="05000000000000000000" pitchFamily="2" charset="2"/>
              </a:rPr>
              <a:t>95</a:t>
            </a:r>
            <a:r>
              <a:rPr lang="zh-CN" altLang="en-US">
                <a:sym typeface="Wingdings" panose="05000000000000000000" pitchFamily="2" charset="2"/>
              </a:rPr>
              <a:t>分</a:t>
            </a:r>
            <a:endParaRPr lang="en-US" altLang="zh-CN">
              <a:sym typeface="Wingdings" panose="05000000000000000000" pitchFamily="2" charset="2"/>
            </a:endParaRPr>
          </a:p>
          <a:p>
            <a:r>
              <a:rPr lang="zh-CN" altLang="en-US">
                <a:sym typeface="Wingdings" panose="05000000000000000000" pitchFamily="2" charset="2"/>
              </a:rPr>
              <a:t>推荐视频</a:t>
            </a:r>
            <a:endParaRPr lang="en-US" altLang="zh-CN">
              <a:sym typeface="Wingdings" panose="05000000000000000000" pitchFamily="2" charset="2"/>
            </a:endParaRPr>
          </a:p>
          <a:p>
            <a:pPr lvl="1"/>
            <a:r>
              <a:rPr lang="en-US" altLang="zh-CN">
                <a:sym typeface="Wingdings" panose="05000000000000000000" pitchFamily="2" charset="2"/>
              </a:rPr>
              <a:t>https://www.bilibili.com/video/BV1H5411e73F/</a:t>
            </a:r>
          </a:p>
          <a:p>
            <a:r>
              <a:rPr lang="zh-CN" altLang="en-US"/>
              <a:t>难题还得专门解决它</a:t>
            </a:r>
            <a:endParaRPr lang="en-US" altLang="zh-CN"/>
          </a:p>
          <a:p>
            <a:pPr lvl="1"/>
            <a:r>
              <a:rPr lang="en-US" altLang="zh-CN"/>
              <a:t>Boosting</a:t>
            </a:r>
            <a:r>
              <a:rPr lang="zh-CN" altLang="en-US"/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75666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658EBE0-71CE-BF47-6F6C-30E701AEF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604963"/>
            <a:ext cx="85725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F6F62982-A06A-A497-121C-C0C8D760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投票法</a:t>
            </a:r>
            <a:r>
              <a:rPr lang="en-US" altLang="zh-CN"/>
              <a:t>—</a:t>
            </a:r>
            <a:r>
              <a:rPr lang="zh-CN" altLang="en-US"/>
              <a:t>少数服从多数</a:t>
            </a:r>
          </a:p>
        </p:txBody>
      </p:sp>
    </p:spTree>
    <p:extLst>
      <p:ext uri="{BB962C8B-B14F-4D97-AF65-F5344CB8AC3E}">
        <p14:creationId xmlns:p14="http://schemas.microsoft.com/office/powerpoint/2010/main" val="2670033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1382D07-3E16-D90B-FAB5-A10AFD3FD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学习小组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7170B8-5823-09C9-1D01-AF20DB1A2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如果一名同学，他的</a:t>
            </a:r>
            <a:r>
              <a:rPr lang="en-US" altLang="zh-CN"/>
              <a:t>《</a:t>
            </a:r>
            <a:r>
              <a:rPr lang="zh-CN" altLang="en-US"/>
              <a:t>机器学习</a:t>
            </a:r>
            <a:r>
              <a:rPr lang="en-US" altLang="zh-CN"/>
              <a:t>》</a:t>
            </a:r>
            <a:r>
              <a:rPr lang="zh-CN" altLang="en-US"/>
              <a:t>课程考试成绩为</a:t>
            </a:r>
            <a:r>
              <a:rPr lang="en-US" altLang="zh-CN"/>
              <a:t>80</a:t>
            </a:r>
            <a:r>
              <a:rPr lang="zh-CN" altLang="en-US"/>
              <a:t>分。我们近似的认为他对这门课程的掌握情况为</a:t>
            </a:r>
            <a:r>
              <a:rPr lang="en-US" altLang="zh-CN"/>
              <a:t>0.8</a:t>
            </a:r>
            <a:r>
              <a:rPr lang="zh-CN" altLang="en-US"/>
              <a:t>，也就是一道题，他有</a:t>
            </a:r>
            <a:r>
              <a:rPr lang="en-US" altLang="zh-CN"/>
              <a:t>80%</a:t>
            </a:r>
            <a:r>
              <a:rPr lang="zh-CN" altLang="en-US"/>
              <a:t>的可能性答对。</a:t>
            </a:r>
            <a:endParaRPr lang="en-US" altLang="zh-CN"/>
          </a:p>
          <a:p>
            <a:r>
              <a:rPr lang="zh-CN" altLang="en-US"/>
              <a:t>现在找来</a:t>
            </a:r>
            <a:r>
              <a:rPr lang="en-US" altLang="zh-CN"/>
              <a:t>3</a:t>
            </a:r>
            <a:r>
              <a:rPr lang="zh-CN" altLang="en-US"/>
              <a:t>名对课程掌握情况也都是</a:t>
            </a:r>
            <a:r>
              <a:rPr lang="en-US" altLang="zh-CN"/>
              <a:t>0.8</a:t>
            </a:r>
            <a:r>
              <a:rPr lang="zh-CN" altLang="en-US"/>
              <a:t>的同学，</a:t>
            </a:r>
            <a:r>
              <a:rPr lang="en-US" altLang="zh-CN"/>
              <a:t>3</a:t>
            </a:r>
            <a:r>
              <a:rPr lang="zh-CN" altLang="en-US"/>
              <a:t>名同学同时答一道题。那么</a:t>
            </a:r>
            <a:r>
              <a:rPr lang="en-US" altLang="zh-CN"/>
              <a:t>3</a:t>
            </a:r>
            <a:r>
              <a:rPr lang="zh-CN" altLang="en-US"/>
              <a:t>名同学的答题中</a:t>
            </a:r>
            <a:endParaRPr lang="en-US" altLang="zh-CN"/>
          </a:p>
          <a:p>
            <a:pPr lvl="1"/>
            <a:r>
              <a:rPr lang="en-US" altLang="zh-CN"/>
              <a:t>3</a:t>
            </a:r>
            <a:r>
              <a:rPr lang="zh-CN" altLang="en-US"/>
              <a:t>名同学都答对的概率有多大？</a:t>
            </a:r>
            <a:endParaRPr lang="en-US" altLang="zh-CN"/>
          </a:p>
          <a:p>
            <a:pPr lvl="1"/>
            <a:r>
              <a:rPr lang="zh-CN" altLang="en-US"/>
              <a:t>有</a:t>
            </a:r>
            <a:r>
              <a:rPr lang="en-US" altLang="zh-CN"/>
              <a:t>2</a:t>
            </a:r>
            <a:r>
              <a:rPr lang="zh-CN" altLang="en-US"/>
              <a:t>名同学答对的概率有多大？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280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1382D07-3E16-D90B-FAB5-A10AFD3FD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学习小组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7170B8-5823-09C9-1D01-AF20DB1A2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如果一名同学，他的</a:t>
            </a:r>
            <a:r>
              <a:rPr lang="en-US" altLang="zh-CN"/>
              <a:t>《</a:t>
            </a:r>
            <a:r>
              <a:rPr lang="zh-CN" altLang="en-US"/>
              <a:t>机器学习</a:t>
            </a:r>
            <a:r>
              <a:rPr lang="en-US" altLang="zh-CN"/>
              <a:t>》</a:t>
            </a:r>
            <a:r>
              <a:rPr lang="zh-CN" altLang="en-US"/>
              <a:t>课程考试成绩为</a:t>
            </a:r>
            <a:r>
              <a:rPr lang="en-US" altLang="zh-CN"/>
              <a:t>80</a:t>
            </a:r>
            <a:r>
              <a:rPr lang="zh-CN" altLang="en-US"/>
              <a:t>分。我们近似的认为他对这门课程的掌握情况为</a:t>
            </a:r>
            <a:r>
              <a:rPr lang="en-US" altLang="zh-CN"/>
              <a:t>0.8</a:t>
            </a:r>
            <a:r>
              <a:rPr lang="zh-CN" altLang="en-US"/>
              <a:t>，也就是一道题，他有</a:t>
            </a:r>
            <a:r>
              <a:rPr lang="en-US" altLang="zh-CN"/>
              <a:t>80%</a:t>
            </a:r>
            <a:r>
              <a:rPr lang="zh-CN" altLang="en-US"/>
              <a:t>的可能性答对。</a:t>
            </a:r>
            <a:endParaRPr lang="en-US" altLang="zh-CN"/>
          </a:p>
          <a:p>
            <a:r>
              <a:rPr lang="zh-CN" altLang="en-US"/>
              <a:t>现在找来</a:t>
            </a:r>
            <a:r>
              <a:rPr lang="en-US" altLang="zh-CN"/>
              <a:t>3</a:t>
            </a:r>
            <a:r>
              <a:rPr lang="zh-CN" altLang="en-US"/>
              <a:t>名对课程掌握情况也都是</a:t>
            </a:r>
            <a:r>
              <a:rPr lang="en-US" altLang="zh-CN"/>
              <a:t>0.8</a:t>
            </a:r>
            <a:r>
              <a:rPr lang="zh-CN" altLang="en-US"/>
              <a:t>的同学，</a:t>
            </a:r>
            <a:r>
              <a:rPr lang="en-US" altLang="zh-CN"/>
              <a:t>3</a:t>
            </a:r>
            <a:r>
              <a:rPr lang="zh-CN" altLang="en-US"/>
              <a:t>名同学同时答一道题。那么</a:t>
            </a:r>
            <a:r>
              <a:rPr lang="en-US" altLang="zh-CN"/>
              <a:t>3</a:t>
            </a:r>
            <a:r>
              <a:rPr lang="zh-CN" altLang="en-US"/>
              <a:t>名同学的答题中</a:t>
            </a:r>
            <a:endParaRPr lang="en-US" altLang="zh-CN"/>
          </a:p>
          <a:p>
            <a:pPr lvl="1"/>
            <a:r>
              <a:rPr lang="en-US" altLang="zh-CN"/>
              <a:t>3</a:t>
            </a:r>
            <a:r>
              <a:rPr lang="zh-CN" altLang="en-US"/>
              <a:t>名同学都答对的概率有多大？</a:t>
            </a:r>
            <a:endParaRPr lang="en-US" altLang="zh-CN"/>
          </a:p>
          <a:p>
            <a:pPr lvl="2"/>
            <a:r>
              <a:rPr lang="en-US" altLang="zh-CN"/>
              <a:t>0.512</a:t>
            </a:r>
          </a:p>
          <a:p>
            <a:pPr lvl="1"/>
            <a:r>
              <a:rPr lang="zh-CN" altLang="en-US"/>
              <a:t>有</a:t>
            </a:r>
            <a:r>
              <a:rPr lang="en-US" altLang="zh-CN"/>
              <a:t>2</a:t>
            </a:r>
            <a:r>
              <a:rPr lang="zh-CN" altLang="en-US"/>
              <a:t>名同学答对的概率有多大？</a:t>
            </a:r>
            <a:endParaRPr lang="en-US" altLang="zh-CN"/>
          </a:p>
          <a:p>
            <a:pPr lvl="2"/>
            <a:r>
              <a:rPr lang="en-US" altLang="zh-CN"/>
              <a:t>0.384</a:t>
            </a:r>
          </a:p>
          <a:p>
            <a:r>
              <a:rPr lang="zh-CN" altLang="en-US"/>
              <a:t>根据少数服从多数的原则来确定最终答案，那么</a:t>
            </a:r>
            <a:r>
              <a:rPr lang="en-US" altLang="zh-CN"/>
              <a:t>5</a:t>
            </a:r>
            <a:r>
              <a:rPr lang="zh-CN" altLang="en-US"/>
              <a:t>名同学一起答这道题，答对的概率有多大呢？</a:t>
            </a:r>
            <a:endParaRPr lang="en-US" altLang="zh-CN"/>
          </a:p>
          <a:p>
            <a:pPr lvl="1"/>
            <a:r>
              <a:rPr lang="en-US" altLang="zh-CN"/>
              <a:t>0.512+0.384=0.896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696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1382D07-3E16-D90B-FAB5-A10AFD3FD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学习小组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7170B8-5823-09C9-1D01-AF20DB1A2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如果一名同学，他的</a:t>
            </a:r>
            <a:r>
              <a:rPr lang="en-US" altLang="zh-CN"/>
              <a:t>《</a:t>
            </a:r>
            <a:r>
              <a:rPr lang="zh-CN" altLang="en-US"/>
              <a:t>机器学习</a:t>
            </a:r>
            <a:r>
              <a:rPr lang="en-US" altLang="zh-CN"/>
              <a:t>》</a:t>
            </a:r>
            <a:r>
              <a:rPr lang="zh-CN" altLang="en-US"/>
              <a:t>课程考试成绩为</a:t>
            </a:r>
            <a:r>
              <a:rPr lang="en-US" altLang="zh-CN"/>
              <a:t>80</a:t>
            </a:r>
            <a:r>
              <a:rPr lang="zh-CN" altLang="en-US"/>
              <a:t>分。我们近似的认为他对这门课程的掌握情况为</a:t>
            </a:r>
            <a:r>
              <a:rPr lang="en-US" altLang="zh-CN"/>
              <a:t>0.8</a:t>
            </a:r>
            <a:r>
              <a:rPr lang="zh-CN" altLang="en-US"/>
              <a:t>，也就是一道题，他有</a:t>
            </a:r>
            <a:r>
              <a:rPr lang="en-US" altLang="zh-CN"/>
              <a:t>80%</a:t>
            </a:r>
            <a:r>
              <a:rPr lang="zh-CN" altLang="en-US"/>
              <a:t>的可能性答对。</a:t>
            </a:r>
            <a:endParaRPr lang="en-US" altLang="zh-CN"/>
          </a:p>
          <a:p>
            <a:r>
              <a:rPr lang="zh-CN" altLang="en-US"/>
              <a:t>现在找来</a:t>
            </a:r>
            <a:r>
              <a:rPr lang="en-US" altLang="zh-CN"/>
              <a:t>5</a:t>
            </a:r>
            <a:r>
              <a:rPr lang="zh-CN" altLang="en-US"/>
              <a:t>名对课程掌握情况也都是</a:t>
            </a:r>
            <a:r>
              <a:rPr lang="en-US" altLang="zh-CN"/>
              <a:t>0.8</a:t>
            </a:r>
            <a:r>
              <a:rPr lang="zh-CN" altLang="en-US"/>
              <a:t>的同学，</a:t>
            </a:r>
            <a:r>
              <a:rPr lang="en-US" altLang="zh-CN"/>
              <a:t>5</a:t>
            </a:r>
            <a:r>
              <a:rPr lang="zh-CN" altLang="en-US"/>
              <a:t>名同学同时答一道题。那么</a:t>
            </a:r>
            <a:r>
              <a:rPr lang="en-US" altLang="zh-CN"/>
              <a:t>5</a:t>
            </a:r>
            <a:r>
              <a:rPr lang="zh-CN" altLang="en-US"/>
              <a:t>名同学的答题中</a:t>
            </a:r>
            <a:endParaRPr lang="en-US" altLang="zh-CN"/>
          </a:p>
          <a:p>
            <a:pPr lvl="1"/>
            <a:r>
              <a:rPr lang="en-US" altLang="zh-CN"/>
              <a:t>5</a:t>
            </a:r>
            <a:r>
              <a:rPr lang="zh-CN" altLang="en-US"/>
              <a:t>名同学都答对的概率有多大？</a:t>
            </a:r>
            <a:endParaRPr lang="en-US" altLang="zh-CN"/>
          </a:p>
          <a:p>
            <a:pPr lvl="2"/>
            <a:r>
              <a:rPr lang="en-US" altLang="zh-CN"/>
              <a:t>0.328</a:t>
            </a:r>
          </a:p>
          <a:p>
            <a:pPr lvl="1"/>
            <a:r>
              <a:rPr lang="zh-CN" altLang="en-US"/>
              <a:t>有</a:t>
            </a:r>
            <a:r>
              <a:rPr lang="en-US" altLang="zh-CN"/>
              <a:t>4</a:t>
            </a:r>
            <a:r>
              <a:rPr lang="zh-CN" altLang="en-US"/>
              <a:t>名同学答对的概率有多大？</a:t>
            </a:r>
            <a:endParaRPr lang="en-US" altLang="zh-CN"/>
          </a:p>
          <a:p>
            <a:pPr lvl="2"/>
            <a:r>
              <a:rPr lang="en-US" altLang="zh-CN"/>
              <a:t>0.409</a:t>
            </a:r>
          </a:p>
          <a:p>
            <a:pPr lvl="1"/>
            <a:r>
              <a:rPr lang="zh-CN" altLang="en-US"/>
              <a:t>有</a:t>
            </a:r>
            <a:r>
              <a:rPr lang="en-US" altLang="zh-CN"/>
              <a:t>3</a:t>
            </a:r>
            <a:r>
              <a:rPr lang="zh-CN" altLang="en-US"/>
              <a:t>名同学答对的概率有多大？</a:t>
            </a:r>
            <a:endParaRPr lang="en-US" altLang="zh-CN"/>
          </a:p>
          <a:p>
            <a:pPr lvl="2"/>
            <a:r>
              <a:rPr lang="en-US" altLang="zh-CN"/>
              <a:t>0.205</a:t>
            </a:r>
          </a:p>
          <a:p>
            <a:r>
              <a:rPr lang="zh-CN" altLang="en-US"/>
              <a:t>根据少数服从多数的原则来确定最终答案，那么</a:t>
            </a:r>
            <a:r>
              <a:rPr lang="en-US" altLang="zh-CN"/>
              <a:t>5</a:t>
            </a:r>
            <a:r>
              <a:rPr lang="zh-CN" altLang="en-US"/>
              <a:t>名同学一起答这道题，答对的概率有多大呢？</a:t>
            </a:r>
            <a:endParaRPr lang="en-US" altLang="zh-CN"/>
          </a:p>
          <a:p>
            <a:pPr lvl="1"/>
            <a:r>
              <a:rPr lang="en-US" altLang="zh-CN"/>
              <a:t>0.328+0.409+0.205=0.942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157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A11910B-DBDC-C118-8C5A-C08FA418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" y="42863"/>
            <a:ext cx="7886700" cy="7778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个体与集成</a:t>
            </a:r>
          </a:p>
        </p:txBody>
      </p:sp>
      <p:sp>
        <p:nvSpPr>
          <p:cNvPr id="8195" name="内容占位符 3">
            <a:extLst>
              <a:ext uri="{FF2B5EF4-FFF2-40B4-BE49-F238E27FC236}">
                <a16:creationId xmlns:a16="http://schemas.microsoft.com/office/drawing/2014/main" id="{86C18F9A-D6BA-9844-F63B-4581FD679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613" y="1338263"/>
            <a:ext cx="8616950" cy="1616075"/>
          </a:xfrm>
        </p:spPr>
        <p:txBody>
          <a:bodyPr/>
          <a:lstStyle/>
          <a:p>
            <a:pPr indent="-358775"/>
            <a:r>
              <a:t>集成学习</a:t>
            </a:r>
            <a:r>
              <a:rPr lang="en-US" altLang="zh-CN"/>
              <a:t>(ensemble</a:t>
            </a:r>
            <a:r>
              <a:t> </a:t>
            </a:r>
            <a:r>
              <a:rPr lang="en-US" altLang="zh-CN"/>
              <a:t>learning)</a:t>
            </a:r>
            <a:r>
              <a:t>通过构建并结合多个学习器来提升性能</a:t>
            </a:r>
          </a:p>
        </p:txBody>
      </p:sp>
      <p:pic>
        <p:nvPicPr>
          <p:cNvPr id="8196" name="图片 1">
            <a:extLst>
              <a:ext uri="{FF2B5EF4-FFF2-40B4-BE49-F238E27FC236}">
                <a16:creationId xmlns:a16="http://schemas.microsoft.com/office/drawing/2014/main" id="{C76AB06A-90CD-AFF6-A754-414058C9A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241" y="2469830"/>
            <a:ext cx="6726809" cy="2867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6070CE4-CC41-E2C2-08B9-1AAFC3372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" y="42863"/>
            <a:ext cx="7886700" cy="7778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集成学习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38D63C9-ABD7-2C11-C49E-FB1990622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893763"/>
            <a:ext cx="8616950" cy="5175250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 sz="2800">
              <a:latin typeface="+mn-ea"/>
              <a:ea typeface="+mn-ea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2800">
                <a:latin typeface="+mn-ea"/>
              </a:rPr>
              <a:t> 结合策略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sz="2600">
                <a:latin typeface="+mn-ea"/>
              </a:rPr>
              <a:t>平均法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sz="2600">
                <a:latin typeface="+mn-ea"/>
              </a:rPr>
              <a:t>投票法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sz="2600">
                <a:latin typeface="+mn-ea"/>
              </a:rPr>
              <a:t>学习法</a:t>
            </a:r>
            <a:r>
              <a:rPr lang="zh-CN" altLang="en-US" sz="2800">
                <a:latin typeface="+mn-ea"/>
              </a:rPr>
              <a:t> </a:t>
            </a:r>
            <a:endParaRPr lang="en-US" altLang="zh-CN" sz="2800">
              <a:latin typeface="+mn-ea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zh-CN" sz="2800"/>
              <a:t>Bagging</a:t>
            </a:r>
            <a:r>
              <a:rPr lang="zh-CN" altLang="en-US" sz="2800" dirty="0">
                <a:latin typeface="+mn-ea"/>
              </a:rPr>
              <a:t>与随机森林</a:t>
            </a:r>
            <a:endParaRPr lang="zh-CN" altLang="en-US"/>
          </a:p>
          <a:p>
            <a:pPr fontAlgn="auto">
              <a:spcAft>
                <a:spcPts val="0"/>
              </a:spcAft>
              <a:defRPr/>
            </a:pPr>
            <a:r>
              <a:rPr lang="en-US" altLang="zh-CN" sz="2800">
                <a:latin typeface="+mn-lt"/>
                <a:ea typeface="+mn-ea"/>
              </a:rPr>
              <a:t>Boosting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zh-CN" err="1"/>
              <a:t>Adaboost</a:t>
            </a:r>
            <a:r>
              <a:rPr lang="zh-CN" altLang="en-US"/>
              <a:t> </a:t>
            </a:r>
            <a:r>
              <a:rPr lang="en-US" altLang="zh-CN"/>
              <a:t>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zh-CN"/>
              <a:t>GBDT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zh-CN"/>
              <a:t>Xgboost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zh-CN"/>
              <a:t>Lightgbm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zh-CN"/>
              <a:t>catboost</a:t>
            </a:r>
            <a:endParaRPr lang="en-US" altLang="zh-CN" dirty="0"/>
          </a:p>
          <a:p>
            <a:pPr fontAlgn="auto">
              <a:spcAft>
                <a:spcPts val="0"/>
              </a:spcAft>
              <a:defRPr/>
            </a:pPr>
            <a:endParaRPr sz="2800">
              <a:latin typeface="+mn-ea"/>
              <a:ea typeface="+mn-ea"/>
            </a:endParaRPr>
          </a:p>
          <a:p>
            <a:pPr marL="1697400" lvl="4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8AE2D-98EB-3089-3E9D-3DF1D5C8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" y="42863"/>
            <a:ext cx="7886700" cy="7778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n-ea"/>
              </a:rPr>
              <a:t>结合策略 </a:t>
            </a:r>
            <a:r>
              <a:rPr lang="en-US" altLang="zh-CN">
                <a:latin typeface="+mn-ea"/>
              </a:rPr>
              <a:t>– </a:t>
            </a:r>
            <a:r>
              <a:rPr lang="zh-CN" altLang="en-US">
                <a:latin typeface="+mn-ea"/>
              </a:rPr>
              <a:t>平均法</a:t>
            </a:r>
            <a:r>
              <a:rPr lang="en-US" altLang="zh-CN">
                <a:latin typeface="+mn-ea"/>
              </a:rPr>
              <a:t>(</a:t>
            </a:r>
            <a:r>
              <a:rPr lang="zh-CN" altLang="en-US">
                <a:latin typeface="+mn-ea"/>
              </a:rPr>
              <a:t>常用于回归问题</a:t>
            </a:r>
            <a:r>
              <a:rPr lang="en-US" altLang="zh-CN">
                <a:latin typeface="+mn-ea"/>
              </a:rPr>
              <a:t>)</a:t>
            </a:r>
            <a:endParaRPr lang="zh-CN" altLang="en-US" dirty="0"/>
          </a:p>
        </p:txBody>
      </p:sp>
      <p:sp>
        <p:nvSpPr>
          <p:cNvPr id="36867" name="内容占位符 2">
            <a:extLst>
              <a:ext uri="{FF2B5EF4-FFF2-40B4-BE49-F238E27FC236}">
                <a16:creationId xmlns:a16="http://schemas.microsoft.com/office/drawing/2014/main" id="{8160B194-9A6C-FA8E-3BD8-5544F2A55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350" y="1266825"/>
            <a:ext cx="8883650" cy="4471988"/>
          </a:xfrm>
        </p:spPr>
        <p:txBody>
          <a:bodyPr/>
          <a:lstStyle/>
          <a:p>
            <a:pPr indent="-358775"/>
            <a:r>
              <a:t>简单平均法</a:t>
            </a:r>
            <a:endParaRPr lang="en-US" altLang="zh-CN"/>
          </a:p>
          <a:p>
            <a:pPr indent="-358775"/>
            <a:endParaRPr lang="en-US" altLang="zh-CN"/>
          </a:p>
          <a:p>
            <a:pPr indent="-358775"/>
            <a:endParaRPr lang="en-US" altLang="zh-CN"/>
          </a:p>
          <a:p>
            <a:pPr indent="-358775"/>
            <a:endParaRPr lang="en-US" altLang="zh-CN"/>
          </a:p>
          <a:p>
            <a:pPr indent="-358775"/>
            <a:endParaRPr lang="en-US" altLang="zh-CN"/>
          </a:p>
          <a:p>
            <a:pPr indent="-358775"/>
            <a:r>
              <a:t>加权平均法</a:t>
            </a:r>
          </a:p>
        </p:txBody>
      </p:sp>
      <p:pic>
        <p:nvPicPr>
          <p:cNvPr id="36868" name="图片 4">
            <a:extLst>
              <a:ext uri="{FF2B5EF4-FFF2-40B4-BE49-F238E27FC236}">
                <a16:creationId xmlns:a16="http://schemas.microsoft.com/office/drawing/2014/main" id="{3921C848-027C-5894-8186-2A0F498F2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8" y="1841499"/>
            <a:ext cx="2998495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图片 5">
            <a:extLst>
              <a:ext uri="{FF2B5EF4-FFF2-40B4-BE49-F238E27FC236}">
                <a16:creationId xmlns:a16="http://schemas.microsoft.com/office/drawing/2014/main" id="{9A17E7F9-B5CE-5E7B-1F59-EB936B627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018" y="3976688"/>
            <a:ext cx="2720495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图片 6">
            <a:extLst>
              <a:ext uri="{FF2B5EF4-FFF2-40B4-BE49-F238E27FC236}">
                <a16:creationId xmlns:a16="http://schemas.microsoft.com/office/drawing/2014/main" id="{4BFDAF31-E50B-03B4-7866-0D51B6195B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3" y="4003677"/>
            <a:ext cx="3401718" cy="900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机器学习v2.1rgb">
  <a:themeElements>
    <a:clrScheme name="机器学习">
      <a:dk1>
        <a:sysClr val="windowText" lastClr="000000"/>
      </a:dk1>
      <a:lt1>
        <a:sysClr val="window" lastClr="FFFFFF"/>
      </a:lt1>
      <a:dk2>
        <a:srgbClr val="16754D"/>
      </a:dk2>
      <a:lt2>
        <a:srgbClr val="FFFFFF"/>
      </a:lt2>
      <a:accent1>
        <a:srgbClr val="16754D"/>
      </a:accent1>
      <a:accent2>
        <a:srgbClr val="329E6E"/>
      </a:accent2>
      <a:accent3>
        <a:srgbClr val="FFC000"/>
      </a:accent3>
      <a:accent4>
        <a:srgbClr val="C00000"/>
      </a:accent4>
      <a:accent5>
        <a:srgbClr val="0070C0"/>
      </a:accent5>
      <a:accent6>
        <a:srgbClr val="002060"/>
      </a:accent6>
      <a:hlink>
        <a:srgbClr val="80C000"/>
      </a:hlink>
      <a:folHlink>
        <a:srgbClr val="CC66FF"/>
      </a:folHlink>
    </a:clrScheme>
    <a:fontScheme name="机器学习">
      <a:majorFont>
        <a:latin typeface="Verdana"/>
        <a:ea typeface="幼圆"/>
        <a:cs typeface=""/>
      </a:majorFont>
      <a:minorFont>
        <a:latin typeface="Verdana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机器学习v2.1rgb" id="{EEBC26C2-D188-4AC0-8846-32FF974952E7}" vid="{5872C309-9AD6-4384-AB1E-DDF89DAEFE7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机器学习v2.1rgb</Template>
  <TotalTime>5739</TotalTime>
  <Words>899</Words>
  <Application>Microsoft Office PowerPoint</Application>
  <PresentationFormat>全屏显示(4:3)</PresentationFormat>
  <Paragraphs>138</Paragraphs>
  <Slides>24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幼圆</vt:lpstr>
      <vt:lpstr>Arial</vt:lpstr>
      <vt:lpstr>Calibri</vt:lpstr>
      <vt:lpstr>Verdana</vt:lpstr>
      <vt:lpstr>Wingdings</vt:lpstr>
      <vt:lpstr>机器学习v2.1rgb</vt:lpstr>
      <vt:lpstr>第九章：集成学习</vt:lpstr>
      <vt:lpstr>学校最好吃的美食大评比</vt:lpstr>
      <vt:lpstr>投票法—少数服从多数</vt:lpstr>
      <vt:lpstr>学习小组</vt:lpstr>
      <vt:lpstr>学习小组</vt:lpstr>
      <vt:lpstr>学习小组</vt:lpstr>
      <vt:lpstr>个体与集成</vt:lpstr>
      <vt:lpstr>集成学习</vt:lpstr>
      <vt:lpstr>结合策略 – 平均法(常用于回归问题)</vt:lpstr>
      <vt:lpstr>结合策略 – 平均法</vt:lpstr>
      <vt:lpstr>结合策略 – 投票法(常用于分类问题)</vt:lpstr>
      <vt:lpstr>投票法</vt:lpstr>
      <vt:lpstr>集成学习理论</vt:lpstr>
      <vt:lpstr>Bagging与随机森林</vt:lpstr>
      <vt:lpstr>Bagging与随机森林 - Bagging算法</vt:lpstr>
      <vt:lpstr>Bagging与随机森林 - Bagging算法</vt:lpstr>
      <vt:lpstr>Bagging与随机森林 - Bagging算法特点</vt:lpstr>
      <vt:lpstr>Bagging与随机森林-随机森林</vt:lpstr>
      <vt:lpstr>Bagging与随机森林-随机森林</vt:lpstr>
      <vt:lpstr>Bagging与随机森林-随机森林</vt:lpstr>
      <vt:lpstr>Bagging与随机森林-随机森林</vt:lpstr>
      <vt:lpstr>Bagging与随机森林 - 随机森林实验</vt:lpstr>
      <vt:lpstr>随机森林的优点</vt:lpstr>
      <vt:lpstr>随机森林的缺点</vt:lpstr>
    </vt:vector>
  </TitlesOfParts>
  <Company>LAMDA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机器学习-第八章</dc:title>
  <dc:creator>Administrator</dc:creator>
  <cp:lastModifiedBy>张 春越</cp:lastModifiedBy>
  <cp:revision>488</cp:revision>
  <dcterms:created xsi:type="dcterms:W3CDTF">2015-07-03T14:11:57Z</dcterms:created>
  <dcterms:modified xsi:type="dcterms:W3CDTF">2022-11-08T03:04:58Z</dcterms:modified>
</cp:coreProperties>
</file>