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848" r:id="rId2"/>
    <p:sldId id="1825" r:id="rId3"/>
    <p:sldId id="1826" r:id="rId4"/>
    <p:sldId id="1906" r:id="rId5"/>
    <p:sldId id="1938" r:id="rId6"/>
    <p:sldId id="1939" r:id="rId7"/>
    <p:sldId id="1940" r:id="rId8"/>
    <p:sldId id="1941" r:id="rId9"/>
    <p:sldId id="1872" r:id="rId10"/>
    <p:sldId id="1873" r:id="rId11"/>
    <p:sldId id="1932" r:id="rId12"/>
    <p:sldId id="1933" r:id="rId13"/>
    <p:sldId id="1830" r:id="rId14"/>
    <p:sldId id="1942" r:id="rId15"/>
    <p:sldId id="1943" r:id="rId16"/>
    <p:sldId id="1876" r:id="rId17"/>
    <p:sldId id="1944" r:id="rId18"/>
    <p:sldId id="1877" r:id="rId19"/>
    <p:sldId id="1945" r:id="rId20"/>
    <p:sldId id="1912" r:id="rId21"/>
    <p:sldId id="1937" r:id="rId22"/>
    <p:sldId id="1832" r:id="rId23"/>
    <p:sldId id="1946" r:id="rId24"/>
    <p:sldId id="1878" r:id="rId25"/>
    <p:sldId id="1947" r:id="rId26"/>
    <p:sldId id="1837" r:id="rId27"/>
    <p:sldId id="1879" r:id="rId28"/>
    <p:sldId id="1934" r:id="rId29"/>
    <p:sldId id="1935" r:id="rId30"/>
    <p:sldId id="1936" r:id="rId31"/>
    <p:sldId id="1907" r:id="rId32"/>
    <p:sldId id="1909" r:id="rId33"/>
    <p:sldId id="1910" r:id="rId34"/>
    <p:sldId id="1911" r:id="rId35"/>
    <p:sldId id="1839" r:id="rId36"/>
    <p:sldId id="1840" r:id="rId37"/>
    <p:sldId id="1921" r:id="rId38"/>
    <p:sldId id="1842" r:id="rId39"/>
    <p:sldId id="1923" r:id="rId40"/>
    <p:sldId id="1852" r:id="rId41"/>
    <p:sldId id="1900" r:id="rId42"/>
    <p:sldId id="1856" r:id="rId43"/>
    <p:sldId id="1901" r:id="rId44"/>
    <p:sldId id="1902" r:id="rId45"/>
    <p:sldId id="1903" r:id="rId46"/>
    <p:sldId id="1862" r:id="rId47"/>
    <p:sldId id="1896" r:id="rId48"/>
    <p:sldId id="1927" r:id="rId49"/>
    <p:sldId id="1897" r:id="rId50"/>
    <p:sldId id="1898" r:id="rId51"/>
    <p:sldId id="1925" r:id="rId52"/>
    <p:sldId id="1924" r:id="rId53"/>
    <p:sldId id="1883" r:id="rId54"/>
    <p:sldId id="1885" r:id="rId55"/>
    <p:sldId id="1884" r:id="rId56"/>
    <p:sldId id="1892" r:id="rId57"/>
    <p:sldId id="1846" r:id="rId58"/>
    <p:sldId id="1893" r:id="rId59"/>
    <p:sldId id="1848" r:id="rId60"/>
    <p:sldId id="1849" r:id="rId61"/>
    <p:sldId id="1894" r:id="rId62"/>
    <p:sldId id="1895" r:id="rId63"/>
    <p:sldId id="1948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F505-8065-4C71-89E9-9E5EA4B44593}" type="datetime1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5BF1-27D5-4EB6-9673-ED90A1A487C3}" type="datetime1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2327-9963-4C6B-9796-F1A31AE66ED6}" type="datetime1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570590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847" y="736973"/>
            <a:ext cx="10515600" cy="4639945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spcBef>
                <a:spcPts val="0"/>
              </a:spcBef>
              <a:defRPr sz="2000">
                <a:latin typeface="Consolas" panose="020B060902020403020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B28F-2878-436A-A23B-46F1EC68DDE1}" type="datetime1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905" y="588278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222270" y="649893"/>
            <a:ext cx="0" cy="512127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10B99A9-8DFD-4F2B-94F6-36CC3B3E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9074" y="114939"/>
            <a:ext cx="2743200" cy="365125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8287-67F3-4519-A2CD-E3039123C51F}" type="datetime1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0C99-0DF4-4037-BF77-35E52DBCF0AB}" type="datetime1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E6BB-8DEC-4729-9F32-50FDA3AAFE48}" type="datetime1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2FB4-E495-4A04-951E-AAF734A66E45}" type="datetime1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5D0B-8C86-4BF5-9E5A-154826F36C02}" type="datetime1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7051-ED17-4DA9-AB21-3B258C509DB1}" type="datetime1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C827-7763-435D-AE1A-6EE40FCBDAF8}" type="datetime1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E13E9-61CB-49B1-A633-DA70E9FB53B2}" type="datetime1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40" y="1122680"/>
            <a:ext cx="12091670" cy="2387600"/>
          </a:xfrm>
        </p:spPr>
        <p:txBody>
          <a:bodyPr/>
          <a:lstStyle/>
          <a:p>
            <a:pPr fontAlgn="auto">
              <a:lnSpc>
                <a:spcPct val="120000"/>
              </a:lnSpc>
            </a:pPr>
            <a:r>
              <a:rPr sz="4800"/>
              <a:t>第</a:t>
            </a:r>
            <a:r>
              <a:rPr lang="en-US" sz="4800" dirty="0"/>
              <a:t>2</a:t>
            </a:r>
            <a:r>
              <a:rPr sz="4800"/>
              <a:t>章  </a:t>
            </a:r>
            <a:r>
              <a:rPr sz="4800" dirty="0" err="1"/>
              <a:t>列表、元组、字典、集合与字符串</a:t>
            </a:r>
            <a:endParaRPr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298065"/>
          </a:xfrm>
        </p:spPr>
        <p:txBody>
          <a:bodyPr>
            <a:normAutofit/>
          </a:bodyPr>
          <a:lstStyle/>
          <a:p>
            <a:r>
              <a:rPr lang="zh-CN" altLang="en-US" sz="2800"/>
              <a:t>张春越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使用下标访问列表中的元素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4DFBB9-40D4-4232-BA3A-2C01746A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3A57A4-2635-42B7-8420-8A46B5EC8902}"/>
              </a:ext>
            </a:extLst>
          </p:cNvPr>
          <p:cNvSpPr txBox="1"/>
          <p:nvPr/>
        </p:nvSpPr>
        <p:spPr>
          <a:xfrm>
            <a:off x="342900" y="777515"/>
            <a:ext cx="11315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[-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  #-1 </a:t>
            </a:r>
            <a:r>
              <a:rPr lang="zh-CN" altLang="en-US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表示最后一个元素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[-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 #-2 </a:t>
            </a:r>
            <a:r>
              <a:rPr lang="zh-CN" altLang="en-US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表示倒数第二个元素，以此类推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03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使用下标访问列表中的元素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4DFBB9-40D4-4232-BA3A-2C01746A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3A57A4-2635-42B7-8420-8A46B5EC8902}"/>
              </a:ext>
            </a:extLst>
          </p:cNvPr>
          <p:cNvSpPr txBox="1"/>
          <p:nvPr/>
        </p:nvSpPr>
        <p:spPr>
          <a:xfrm>
            <a:off x="342900" y="777515"/>
            <a:ext cx="11315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kern="0">
              <a:solidFill>
                <a:srgbClr val="FF0000"/>
              </a:solidFill>
              <a:latin typeface="Courier New" panose="020703090202050204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0">
                <a:solidFill>
                  <a:srgbClr val="0070C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data[5], data[-5]</a:t>
            </a:r>
          </a:p>
          <a:p>
            <a:pPr marL="457200" indent="-457200" algn="just">
              <a:spcAft>
                <a:spcPts val="0"/>
              </a:spcAft>
              <a:buAutoNum type="alphaUcPeriod"/>
            </a:pPr>
            <a:r>
              <a:rPr lang="en-US" altLang="zh-CN" sz="2800" kern="0">
                <a:solidFill>
                  <a:srgbClr val="0070C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5,5</a:t>
            </a:r>
          </a:p>
          <a:p>
            <a:pPr marL="457200" indent="-457200" algn="just">
              <a:spcAft>
                <a:spcPts val="0"/>
              </a:spcAft>
              <a:buAutoNum type="alphaUcPeriod"/>
            </a:pPr>
            <a:r>
              <a:rPr lang="en-US" altLang="zh-CN" sz="2800" kern="0">
                <a:solidFill>
                  <a:srgbClr val="0070C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[5,5]</a:t>
            </a:r>
          </a:p>
          <a:p>
            <a:pPr marL="457200" indent="-457200" algn="just">
              <a:spcAft>
                <a:spcPts val="0"/>
              </a:spcAft>
              <a:buAutoNum type="alphaUcPeriod"/>
            </a:pPr>
            <a:r>
              <a:rPr lang="en-US" altLang="zh-CN" sz="2800" kern="0">
                <a:solidFill>
                  <a:srgbClr val="0070C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[4,5]</a:t>
            </a:r>
          </a:p>
          <a:p>
            <a:pPr marL="457200" indent="-457200" algn="just">
              <a:spcAft>
                <a:spcPts val="0"/>
              </a:spcAft>
              <a:buAutoNum type="alphaUcPeriod"/>
            </a:pPr>
            <a:r>
              <a:rPr lang="en-US" altLang="zh-CN" sz="2800" kern="0">
                <a:solidFill>
                  <a:srgbClr val="0070C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4,5</a:t>
            </a:r>
            <a:endParaRPr lang="zh-CN" altLang="zh-CN" sz="2800" kern="100">
              <a:solidFill>
                <a:srgbClr val="0070C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9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使用下标访问列表中的元素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4DFBB9-40D4-4232-BA3A-2C01746A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3A57A4-2635-42B7-8420-8A46B5EC8902}"/>
              </a:ext>
            </a:extLst>
          </p:cNvPr>
          <p:cNvSpPr txBox="1"/>
          <p:nvPr/>
        </p:nvSpPr>
        <p:spPr>
          <a:xfrm>
            <a:off x="342900" y="777515"/>
            <a:ext cx="11315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kern="0">
              <a:solidFill>
                <a:srgbClr val="FF0000"/>
              </a:solidFill>
              <a:latin typeface="Courier New" panose="020703090202050204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0">
                <a:solidFill>
                  <a:srgbClr val="0070C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data[5], data[-5]</a:t>
            </a:r>
          </a:p>
          <a:p>
            <a:pPr marL="457200" indent="-457200" algn="just">
              <a:spcAft>
                <a:spcPts val="0"/>
              </a:spcAft>
              <a:buAutoNum type="alphaUcPeriod"/>
            </a:pP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5,5</a:t>
            </a:r>
          </a:p>
          <a:p>
            <a:pPr marL="457200" indent="-457200" algn="just">
              <a:spcAft>
                <a:spcPts val="0"/>
              </a:spcAft>
              <a:buAutoNum type="alphaUcPeriod"/>
            </a:pPr>
            <a:r>
              <a:rPr lang="en-US" altLang="zh-CN" sz="2800" kern="0">
                <a:solidFill>
                  <a:srgbClr val="0070C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[5,5]</a:t>
            </a:r>
          </a:p>
          <a:p>
            <a:pPr marL="457200" indent="-457200" algn="just">
              <a:spcAft>
                <a:spcPts val="0"/>
              </a:spcAft>
              <a:buAutoNum type="alphaUcPeriod"/>
            </a:pPr>
            <a:r>
              <a:rPr lang="en-US" altLang="zh-CN" sz="2800" kern="0">
                <a:solidFill>
                  <a:srgbClr val="0070C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[4,5]</a:t>
            </a:r>
          </a:p>
          <a:p>
            <a:pPr marL="457200" indent="-457200" algn="just">
              <a:spcAft>
                <a:spcPts val="0"/>
              </a:spcAft>
              <a:buAutoNum type="alphaUcPeriod"/>
            </a:pPr>
            <a:r>
              <a:rPr lang="en-US" altLang="zh-CN" sz="2800" kern="0">
                <a:solidFill>
                  <a:srgbClr val="0070C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4,5</a:t>
            </a:r>
            <a:endParaRPr lang="zh-CN" altLang="zh-CN" sz="2800" kern="100">
              <a:solidFill>
                <a:srgbClr val="0070C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1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列表常用方法—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7" y="736973"/>
            <a:ext cx="10515600" cy="843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>
                <a:latin typeface="Consolas" panose="020B0609020204030204" charset="0"/>
              </a:rPr>
              <a:t>（1）append()、insert()、extend()</a:t>
            </a:r>
          </a:p>
          <a:p>
            <a:pPr marL="0" indent="0"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17A604-8298-497C-8B6D-1B608466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62176E-B619-44E2-8006-042094BE1EAE}"/>
              </a:ext>
            </a:extLst>
          </p:cNvPr>
          <p:cNvSpPr txBox="1"/>
          <p:nvPr/>
        </p:nvSpPr>
        <p:spPr>
          <a:xfrm>
            <a:off x="647700" y="1580292"/>
            <a:ext cx="104108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15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 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3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2800" b="1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append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#</a:t>
            </a:r>
            <a:r>
              <a:rPr lang="zh-CN" altLang="en-US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在最后一个位置上插入元素</a:t>
            </a:r>
            <a:endParaRPr lang="zh-CN" altLang="zh-CN" sz="3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17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endParaRPr lang="zh-CN" altLang="zh-CN" sz="3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17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3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列表常用方法—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7" y="736973"/>
            <a:ext cx="10515600" cy="804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>
                <a:latin typeface="Consolas" panose="020B0609020204030204" charset="0"/>
              </a:rPr>
              <a:t>（1）append()、insert()、extend()</a:t>
            </a:r>
          </a:p>
          <a:p>
            <a:pPr marL="0" indent="0"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17A604-8298-497C-8B6D-1B608466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62176E-B619-44E2-8006-042094BE1EAE}"/>
              </a:ext>
            </a:extLst>
          </p:cNvPr>
          <p:cNvSpPr txBox="1"/>
          <p:nvPr/>
        </p:nvSpPr>
        <p:spPr>
          <a:xfrm>
            <a:off x="563810" y="1541946"/>
            <a:ext cx="114492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15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 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3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append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#</a:t>
            </a:r>
            <a:r>
              <a:rPr lang="zh-CN" altLang="en-US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在最后一个位置上插入元素</a:t>
            </a:r>
            <a:endParaRPr lang="zh-CN" altLang="zh-CN" sz="3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17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endParaRPr lang="zh-CN" altLang="zh-CN" sz="3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17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3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18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2800" b="1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insert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#</a:t>
            </a:r>
            <a:r>
              <a:rPr lang="zh-CN" altLang="en-US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位置前，插入一个新的元素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zh-CN" altLang="zh-CN" sz="3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19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endParaRPr lang="zh-CN" altLang="zh-CN" sz="3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19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3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20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2800" b="1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insert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1.5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3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21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endParaRPr lang="zh-CN" altLang="zh-CN" sz="3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21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1.5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3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75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列表常用方法—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7" y="736973"/>
            <a:ext cx="10515600" cy="570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charset="0"/>
              </a:rPr>
              <a:t>（1）append()、insert()、extend()</a:t>
            </a:r>
          </a:p>
          <a:p>
            <a:pPr marL="0" indent="0"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17A604-8298-497C-8B6D-1B608466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62176E-B619-44E2-8006-042094BE1EAE}"/>
              </a:ext>
            </a:extLst>
          </p:cNvPr>
          <p:cNvSpPr txBox="1"/>
          <p:nvPr/>
        </p:nvSpPr>
        <p:spPr>
          <a:xfrm>
            <a:off x="432847" y="1285888"/>
            <a:ext cx="113346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append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#</a:t>
            </a:r>
            <a:r>
              <a:rPr lang="zh-CN" altLang="en-US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在最后一个位置上插入元素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17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17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18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insert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#</a:t>
            </a:r>
            <a:r>
              <a:rPr lang="zh-CN" altLang="en-US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在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位置前，插入一个新的元素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19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19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insert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1.5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1.5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extend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]) #</a:t>
            </a:r>
            <a:r>
              <a:rPr lang="zh-CN" altLang="en-US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将一个新的列表内容连接到原有列表后面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1.5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3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列表常用方法</a:t>
            </a:r>
            <a:r>
              <a:rPr lang="en-US" altLang="zh-CN">
                <a:sym typeface="+mn-ea"/>
              </a:rPr>
              <a:t>—</a:t>
            </a:r>
            <a:r>
              <a:rPr lang="zh-CN" altLang="en-US">
                <a:sym typeface="+mn-ea"/>
              </a:rPr>
              <a:t>删除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7" y="736973"/>
            <a:ext cx="10515600" cy="39678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（2）</a:t>
            </a:r>
            <a:r>
              <a:rPr lang="en-US">
                <a:solidFill>
                  <a:srgbClr val="FF0000"/>
                </a:solidFill>
              </a:rPr>
              <a:t>pop()</a:t>
            </a:r>
            <a:r>
              <a:rPr lang="en-US" altLang="zh-CN">
                <a:solidFill>
                  <a:srgbClr val="FF0000"/>
                </a:solidFill>
              </a:rPr>
              <a:t>—</a:t>
            </a:r>
            <a:r>
              <a:rPr lang="zh-CN" altLang="en-US">
                <a:solidFill>
                  <a:srgbClr val="FF0000"/>
                </a:solidFill>
              </a:rPr>
              <a:t>按位置删除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B12EC9-AEB1-4BC7-A5F7-D20C0CE3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78F047-2523-4349-9413-985BE2579D27}"/>
              </a:ext>
            </a:extLst>
          </p:cNvPr>
          <p:cNvSpPr txBox="1"/>
          <p:nvPr/>
        </p:nvSpPr>
        <p:spPr>
          <a:xfrm>
            <a:off x="432847" y="1228725"/>
            <a:ext cx="10553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lst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pop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 </a:t>
            </a:r>
            <a:r>
              <a:rPr lang="en-US" altLang="zh-CN"/>
              <a:t># 删除并返回最后一个元素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96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列表常用方法</a:t>
            </a:r>
            <a:r>
              <a:rPr lang="en-US" altLang="zh-CN">
                <a:sym typeface="+mn-ea"/>
              </a:rPr>
              <a:t>—</a:t>
            </a:r>
            <a:r>
              <a:rPr lang="zh-CN" altLang="en-US">
                <a:sym typeface="+mn-ea"/>
              </a:rPr>
              <a:t>删除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7" y="736973"/>
            <a:ext cx="10515600" cy="39678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（2）</a:t>
            </a:r>
            <a:r>
              <a:rPr lang="en-US">
                <a:solidFill>
                  <a:srgbClr val="FF0000"/>
                </a:solidFill>
              </a:rPr>
              <a:t>pop()</a:t>
            </a:r>
            <a:r>
              <a:rPr lang="en-US" altLang="zh-CN">
                <a:solidFill>
                  <a:srgbClr val="FF0000"/>
                </a:solidFill>
              </a:rPr>
              <a:t>—</a:t>
            </a:r>
            <a:r>
              <a:rPr lang="zh-CN" altLang="en-US">
                <a:solidFill>
                  <a:srgbClr val="FF0000"/>
                </a:solidFill>
              </a:rPr>
              <a:t>按位置删除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B12EC9-AEB1-4BC7-A5F7-D20C0CE3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78F047-2523-4349-9413-985BE2579D27}"/>
              </a:ext>
            </a:extLst>
          </p:cNvPr>
          <p:cNvSpPr txBox="1"/>
          <p:nvPr/>
        </p:nvSpPr>
        <p:spPr>
          <a:xfrm>
            <a:off x="432847" y="1228725"/>
            <a:ext cx="10553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lst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pop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 </a:t>
            </a:r>
            <a:r>
              <a:rPr lang="en-US" altLang="zh-CN"/>
              <a:t># 删除并返回最后一个元素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27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lst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pop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 </a:t>
            </a:r>
            <a:r>
              <a:rPr lang="en-US" altLang="zh-CN"/>
              <a:t># 删除并返回下标为0的元素，后面的元素向前移动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6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列表常用方法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7" y="736973"/>
            <a:ext cx="10515600" cy="39678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（2）remove()  </a:t>
            </a:r>
            <a:r>
              <a:rPr lang="en-US" altLang="zh-CN"/>
              <a:t>--</a:t>
            </a:r>
            <a:r>
              <a:rPr lang="zh-CN" altLang="en-US"/>
              <a:t>按内容删除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B12EC9-AEB1-4BC7-A5F7-D20C0CE3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78F047-2523-4349-9413-985BE2579D27}"/>
              </a:ext>
            </a:extLst>
          </p:cNvPr>
          <p:cNvSpPr txBox="1"/>
          <p:nvPr/>
        </p:nvSpPr>
        <p:spPr>
          <a:xfrm>
            <a:off x="432847" y="1228725"/>
            <a:ext cx="10553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28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28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5,</a:t>
            </a:r>
            <a:r>
              <a:rPr lang="zh-CN" altLang="en-US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remove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 </a:t>
            </a:r>
            <a:r>
              <a:rPr lang="en-US" altLang="zh-CN" sz="2000"/>
              <a:t># 删除第一个3，该方法没有返回值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5, 3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69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列表常用方法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7" y="736973"/>
            <a:ext cx="10515600" cy="39678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（2）remove()  </a:t>
            </a:r>
            <a:r>
              <a:rPr lang="en-US" altLang="zh-CN"/>
              <a:t>--</a:t>
            </a:r>
            <a:r>
              <a:rPr lang="zh-CN" altLang="en-US"/>
              <a:t>按内容删除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B12EC9-AEB1-4BC7-A5F7-D20C0CE3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78F047-2523-4349-9413-985BE2579D27}"/>
              </a:ext>
            </a:extLst>
          </p:cNvPr>
          <p:cNvSpPr txBox="1"/>
          <p:nvPr/>
        </p:nvSpPr>
        <p:spPr>
          <a:xfrm>
            <a:off x="432847" y="1228725"/>
            <a:ext cx="105537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28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28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5,</a:t>
            </a:r>
            <a:r>
              <a:rPr lang="zh-CN" altLang="en-US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remove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 </a:t>
            </a:r>
            <a:r>
              <a:rPr lang="en-US" altLang="zh-CN" sz="2000"/>
              <a:t># 删除第一个3，该方法没有返回值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5, 3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remove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 </a:t>
            </a:r>
            <a:r>
              <a:rPr lang="en-US" altLang="zh-CN" sz="2000"/>
              <a:t># 删除6，</a:t>
            </a:r>
            <a:r>
              <a:rPr lang="zh-CN" altLang="en-US" sz="2000"/>
              <a:t>找不到</a:t>
            </a:r>
            <a:r>
              <a:rPr lang="en-US" altLang="zh-CN" sz="2000"/>
              <a:t>6</a:t>
            </a:r>
            <a:r>
              <a:rPr lang="zh-CN" altLang="en-US" sz="2000"/>
              <a:t>则抛出异常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Traceback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most recent call last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File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"&lt;ipython-input-31-0bdc0029a562&gt;"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line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module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lst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remove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ValueError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list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remove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 </a:t>
            </a: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not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list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6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本章学习目标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Consolas" panose="020B0609020204030204" pitchFamily="49" charset="0"/>
              </a:rPr>
              <a:t>熟练掌握列表对象及其常用方法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Consolas" panose="020B0609020204030204" pitchFamily="49" charset="0"/>
              </a:rPr>
              <a:t>熟练掌握列表推导式语法和应用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Consolas" panose="020B0609020204030204" pitchFamily="49" charset="0"/>
              </a:rPr>
              <a:t>熟练掌握切片操作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Consolas" panose="020B0609020204030204" pitchFamily="49" charset="0"/>
              </a:rPr>
              <a:t>熟练掌握序列解包的语法和应用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Consolas" panose="020B0609020204030204" pitchFamily="49" charset="0"/>
              </a:rPr>
              <a:t>理解元组和列表的不同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熟练掌握字符串对象及其常用操作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Consolas" panose="020B0609020204030204" pitchFamily="49" charset="0"/>
              </a:rPr>
              <a:t>熟练掌握字典对象及其常用操作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Consolas" panose="020B0609020204030204" pitchFamily="49" charset="0"/>
              </a:rPr>
              <a:t>熟练掌握集合对象及其常用操作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Consolas" panose="020B0609020204030204" pitchFamily="49" charset="0"/>
              </a:rPr>
              <a:t>熟练应用内置对象解决实际问题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AEC4E-98B9-4C6E-9F64-BCA8D7E2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列表常用方法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7" y="736973"/>
            <a:ext cx="10515600" cy="39678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（2）</a:t>
            </a:r>
            <a:r>
              <a:rPr lang="zh-CN" altLang="en-US"/>
              <a:t>安全地</a:t>
            </a:r>
            <a:r>
              <a:rPr lang="en-US"/>
              <a:t>remove()</a:t>
            </a:r>
            <a:r>
              <a:rPr lang="zh-CN" altLang="en-US"/>
              <a:t>如何做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B12EC9-AEB1-4BC7-A5F7-D20C0CE3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78F047-2523-4349-9413-985BE2579D27}"/>
              </a:ext>
            </a:extLst>
          </p:cNvPr>
          <p:cNvSpPr txBox="1"/>
          <p:nvPr/>
        </p:nvSpPr>
        <p:spPr>
          <a:xfrm>
            <a:off x="432847" y="1228725"/>
            <a:ext cx="10553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28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28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5,</a:t>
            </a:r>
            <a:r>
              <a:rPr lang="zh-CN" altLang="en-US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remove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 </a:t>
            </a:r>
            <a:r>
              <a:rPr lang="en-US" altLang="zh-CN" sz="2000"/>
              <a:t># 删除第一个3，该方法没有返回值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5, 3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</a:p>
          <a:p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4E3255-E669-45EF-B96E-6449AEB2B11A}"/>
              </a:ext>
            </a:extLst>
          </p:cNvPr>
          <p:cNvSpPr txBox="1"/>
          <p:nvPr/>
        </p:nvSpPr>
        <p:spPr>
          <a:xfrm>
            <a:off x="514350" y="30099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 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安全的做法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81000"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lst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remove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06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列表常用方法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7" y="736973"/>
            <a:ext cx="10515600" cy="39678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（2）del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B12EC9-AEB1-4BC7-A5F7-D20C0CE3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78F047-2523-4349-9413-985BE2579D27}"/>
              </a:ext>
            </a:extLst>
          </p:cNvPr>
          <p:cNvSpPr txBox="1"/>
          <p:nvPr/>
        </p:nvSpPr>
        <p:spPr>
          <a:xfrm>
            <a:off x="432847" y="1228725"/>
            <a:ext cx="10553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28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28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5,</a:t>
            </a:r>
            <a:r>
              <a:rPr lang="zh-CN" altLang="en-US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del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lst[1]  </a:t>
            </a:r>
            <a:r>
              <a:rPr lang="en-US" altLang="zh-CN" sz="2000"/>
              <a:t># 删除</a:t>
            </a:r>
            <a:r>
              <a:rPr lang="zh-CN" altLang="en-US" sz="2000"/>
              <a:t>下标为</a:t>
            </a:r>
            <a:r>
              <a:rPr lang="en-US" altLang="zh-CN" sz="2000"/>
              <a:t>1</a:t>
            </a:r>
            <a:r>
              <a:rPr lang="zh-CN" altLang="en-US" sz="2000"/>
              <a:t>的元素</a:t>
            </a:r>
            <a:r>
              <a:rPr lang="en-US" altLang="zh-CN" sz="2000"/>
              <a:t>，</a:t>
            </a:r>
            <a:r>
              <a:rPr lang="zh-CN" altLang="en-US" sz="2000"/>
              <a:t>这是一条语句，</a:t>
            </a:r>
            <a:r>
              <a:rPr lang="en-US" altLang="zh-CN" sz="2000"/>
              <a:t>没有返回值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5, 3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</a:p>
          <a:p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列表常用方法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7" y="736974"/>
            <a:ext cx="10515600" cy="39650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（3）count()、index()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DA133A-896D-4511-AB21-213E2853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9879D3-D77B-4F76-AF79-44EA8641EB40}"/>
              </a:ext>
            </a:extLst>
          </p:cNvPr>
          <p:cNvSpPr txBox="1"/>
          <p:nvPr/>
        </p:nvSpPr>
        <p:spPr>
          <a:xfrm>
            <a:off x="760729" y="1421864"/>
            <a:ext cx="103073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count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列表常用方法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7" y="736974"/>
            <a:ext cx="10515600" cy="39650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（3）count()、index()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DA133A-896D-4511-AB21-213E2853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9879D3-D77B-4F76-AF79-44EA8641EB40}"/>
              </a:ext>
            </a:extLst>
          </p:cNvPr>
          <p:cNvSpPr txBox="1"/>
          <p:nvPr/>
        </p:nvSpPr>
        <p:spPr>
          <a:xfrm>
            <a:off x="760729" y="1421864"/>
            <a:ext cx="103073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count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lst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index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888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列表常用方法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7" y="736974"/>
            <a:ext cx="10515600" cy="45365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（4）sort()、reverse()   </a:t>
            </a:r>
            <a:r>
              <a:rPr lang="en-US" altLang="zh-CN"/>
              <a:t>#</a:t>
            </a:r>
            <a:r>
              <a:rPr lang="zh-CN" altLang="en-US"/>
              <a:t>用法类似于</a:t>
            </a:r>
            <a:r>
              <a:rPr lang="en-US" altLang="zh-CN"/>
              <a:t>sorted()</a:t>
            </a:r>
            <a:r>
              <a:rPr lang="zh-CN" altLang="en-US"/>
              <a:t>和</a:t>
            </a:r>
            <a:r>
              <a:rPr lang="en-US" altLang="zh-CN"/>
              <a:t>reversed()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286E4-DB08-4A37-8FF3-2B27F873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2C21BF-745D-4EC8-BE56-195DE517D515}"/>
              </a:ext>
            </a:extLst>
          </p:cNvPr>
          <p:cNvSpPr txBox="1"/>
          <p:nvPr/>
        </p:nvSpPr>
        <p:spPr>
          <a:xfrm>
            <a:off x="381000" y="1307564"/>
            <a:ext cx="10858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38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from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random </a:t>
            </a: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sample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sample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range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10000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#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从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0—9999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中随机的选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个出来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5166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9866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5506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3273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8691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4617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7019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1619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5649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6615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reverse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6615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5649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1619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7019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4617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8691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3273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5506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9866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5166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16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98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列表常用方法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7" y="736974"/>
            <a:ext cx="10515600" cy="45365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（4）sort()、reverse()   </a:t>
            </a:r>
            <a:r>
              <a:rPr lang="en-US" altLang="zh-CN"/>
              <a:t>#</a:t>
            </a:r>
            <a:r>
              <a:rPr lang="zh-CN" altLang="en-US"/>
              <a:t>用法类似于</a:t>
            </a:r>
            <a:r>
              <a:rPr lang="en-US" altLang="zh-CN"/>
              <a:t>sorted()</a:t>
            </a:r>
            <a:r>
              <a:rPr lang="zh-CN" altLang="en-US"/>
              <a:t>和</a:t>
            </a:r>
            <a:r>
              <a:rPr lang="en-US" altLang="zh-CN"/>
              <a:t>reversed()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286E4-DB08-4A37-8FF3-2B27F873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2C21BF-745D-4EC8-BE56-195DE517D515}"/>
              </a:ext>
            </a:extLst>
          </p:cNvPr>
          <p:cNvSpPr txBox="1"/>
          <p:nvPr/>
        </p:nvSpPr>
        <p:spPr>
          <a:xfrm>
            <a:off x="381000" y="1307564"/>
            <a:ext cx="108585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38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from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random </a:t>
            </a: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sample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sample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range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10000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#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从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0—9999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中随机的选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个出来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5166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9866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5506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3273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8691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4617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7019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1619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5649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6615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reverse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6615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5649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1619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7019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4617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8691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3273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5506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9866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5166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sort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1619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3273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4617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5166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5506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5649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6615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7019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8691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9866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16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566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切片操作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切片是用来获取列表、元组、字符串等有序序列中部分元素的一种语法。在形式上，切片使用2个冒号分隔的3个数字来完成。</a:t>
            </a:r>
          </a:p>
          <a:p>
            <a:pPr marL="0" indent="0">
              <a:buNone/>
            </a:pPr>
            <a:r>
              <a:rPr lang="en-US"/>
              <a:t>[start:end:step]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"/>
            </a:pPr>
            <a:r>
              <a:rPr lang="en-US" sz="2400"/>
              <a:t>其中第一个数字</a:t>
            </a:r>
            <a:r>
              <a:rPr lang="en-US" sz="2400">
                <a:solidFill>
                  <a:srgbClr val="FF0000"/>
                </a:solidFill>
              </a:rPr>
              <a:t>start</a:t>
            </a:r>
            <a:r>
              <a:rPr lang="en-US" sz="2400"/>
              <a:t>表示切片开始位置，默认为0；第二个数字</a:t>
            </a:r>
            <a:r>
              <a:rPr lang="en-US" sz="2400">
                <a:solidFill>
                  <a:srgbClr val="FF0000"/>
                </a:solidFill>
              </a:rPr>
              <a:t>end</a:t>
            </a:r>
            <a:r>
              <a:rPr lang="en-US" sz="2400"/>
              <a:t>表示切片截止（但不包含）位置（默认为列表长度）；第三个数字</a:t>
            </a:r>
            <a:r>
              <a:rPr lang="en-US" sz="2400">
                <a:solidFill>
                  <a:srgbClr val="FF0000"/>
                </a:solidFill>
              </a:rPr>
              <a:t>step</a:t>
            </a:r>
            <a:r>
              <a:rPr lang="en-US" sz="2400"/>
              <a:t>表示切片的步长（默认为1），省略步长时还可以同时省略最后一个冒号。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"/>
            </a:pPr>
            <a:r>
              <a:rPr lang="en-US" sz="2400"/>
              <a:t>当step为</a:t>
            </a:r>
            <a:r>
              <a:rPr lang="en-US" sz="2400">
                <a:solidFill>
                  <a:srgbClr val="FF0000"/>
                </a:solidFill>
              </a:rPr>
              <a:t>负整数</a:t>
            </a:r>
            <a:r>
              <a:rPr lang="en-US" sz="2400"/>
              <a:t>时，表示反向切片，这时start应该在end的右侧。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44E0BF-7C9E-4F51-934C-8C246CF5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切片操作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C76B5-8D6D-461C-88C9-0456C1A4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294CD6-54CA-4C11-A804-881309893DC4}"/>
              </a:ext>
            </a:extLst>
          </p:cNvPr>
          <p:cNvSpPr txBox="1"/>
          <p:nvPr/>
        </p:nvSpPr>
        <p:spPr>
          <a:xfrm>
            <a:off x="314325" y="796565"/>
            <a:ext cx="1121092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list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range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[:]       </a:t>
            </a:r>
            <a:r>
              <a:rPr lang="en-US" altLang="zh-CN" sz="2400"/>
              <a:t># 获取所有元素的副本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54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[: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      </a:t>
            </a:r>
            <a:r>
              <a:rPr lang="en-US" altLang="zh-CN" sz="2400"/>
              <a:t># 前三个元素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54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:]      </a:t>
            </a:r>
            <a:r>
              <a:rPr lang="en-US" altLang="zh-CN" sz="2400"/>
              <a:t># 下标3之后的所有元素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606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切片操作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C76B5-8D6D-461C-88C9-0456C1A4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294CD6-54CA-4C11-A804-881309893DC4}"/>
              </a:ext>
            </a:extLst>
          </p:cNvPr>
          <p:cNvSpPr txBox="1"/>
          <p:nvPr/>
        </p:nvSpPr>
        <p:spPr>
          <a:xfrm>
            <a:off x="314325" y="796565"/>
            <a:ext cx="112109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list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range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ker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57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[-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:]     </a:t>
            </a:r>
            <a:r>
              <a:rPr lang="en-US" altLang="zh-CN" sz="2400"/>
              <a:t># </a:t>
            </a:r>
            <a:r>
              <a:rPr lang="zh-CN" altLang="en-US" sz="2400"/>
              <a:t>最后三个元素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57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58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[:-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     </a:t>
            </a:r>
            <a:r>
              <a:rPr lang="en-US" altLang="zh-CN" sz="2400"/>
              <a:t># 除最后5个元素之外的所有元素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58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59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[::-1]     </a:t>
            </a:r>
            <a:r>
              <a:rPr lang="en-US" altLang="zh-CN" sz="2800"/>
              <a:t>#</a:t>
            </a:r>
            <a:r>
              <a:rPr lang="zh-CN" altLang="en-US" sz="2800"/>
              <a:t>步长为负数时，表示反向切片</a:t>
            </a:r>
            <a:endParaRPr lang="zh-CN" altLang="zh-CN" sz="3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59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8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9,8,7,6,5,4,3,2,1,0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3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24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切片操作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C76B5-8D6D-461C-88C9-0456C1A4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294CD6-54CA-4C11-A804-881309893DC4}"/>
              </a:ext>
            </a:extLst>
          </p:cNvPr>
          <p:cNvSpPr txBox="1"/>
          <p:nvPr/>
        </p:nvSpPr>
        <p:spPr>
          <a:xfrm>
            <a:off x="314325" y="796565"/>
            <a:ext cx="1121092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list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range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ker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data[1:4]</a:t>
            </a:r>
          </a:p>
          <a:p>
            <a:pPr marL="514350" indent="-514350" algn="just">
              <a:spcAft>
                <a:spcPts val="0"/>
              </a:spcAft>
              <a:buAutoNum type="alphaUcPeriod"/>
            </a:pPr>
            <a:r>
              <a:rPr lang="en-US" altLang="zh-CN" sz="2800" kern="10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[1,2,3]</a:t>
            </a:r>
          </a:p>
          <a:p>
            <a:pPr marL="514350" indent="-514350" algn="just">
              <a:spcAft>
                <a:spcPts val="0"/>
              </a:spcAft>
              <a:buAutoNum type="alphaUcPeriod"/>
            </a:pPr>
            <a:r>
              <a:rPr lang="en-US" altLang="zh-CN" sz="2800" kern="10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[0,1,2]</a:t>
            </a:r>
          </a:p>
          <a:p>
            <a:pPr marL="514350" indent="-514350" algn="just">
              <a:spcAft>
                <a:spcPts val="0"/>
              </a:spcAft>
              <a:buAutoNum type="alphaUcPeriod"/>
            </a:pPr>
            <a:r>
              <a:rPr lang="en-US" altLang="zh-CN" sz="2800" kern="10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[2,3,4]</a:t>
            </a:r>
          </a:p>
          <a:p>
            <a:pPr marL="514350" indent="-514350" algn="just">
              <a:spcAft>
                <a:spcPts val="0"/>
              </a:spcAft>
              <a:buAutoNum type="alphaUcPeriod"/>
            </a:pPr>
            <a:r>
              <a:rPr lang="en-US" altLang="zh-CN" sz="2800" kern="10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[1,2,34]</a:t>
            </a:r>
            <a:endParaRPr lang="zh-CN" altLang="zh-CN" sz="2800" kern="10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19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列表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sz="2400"/>
              <a:t>列表的所有元素放在一对</a:t>
            </a:r>
            <a:r>
              <a:rPr lang="en-US" sz="2400">
                <a:solidFill>
                  <a:srgbClr val="FF0000"/>
                </a:solidFill>
              </a:rPr>
              <a:t>方括号</a:t>
            </a:r>
            <a:r>
              <a:rPr lang="en-US" sz="2400"/>
              <a:t>中，相邻元素之间使用逗号分隔。在Python中，同一个列表中元素的数据类型</a:t>
            </a:r>
            <a:r>
              <a:rPr lang="en-US" sz="2400">
                <a:solidFill>
                  <a:srgbClr val="FF0000"/>
                </a:solidFill>
              </a:rPr>
              <a:t>可以各不相同</a:t>
            </a:r>
            <a:r>
              <a:rPr lang="en-US" sz="2400"/>
              <a:t>，可以同时包含整数、实数、复数、字符串等基本类型的元素，也可以包含列表、元组、字典、集合、函数或其他任意对象。</a:t>
            </a:r>
          </a:p>
          <a:p>
            <a:pPr fontAlgn="auto">
              <a:lnSpc>
                <a:spcPct val="150000"/>
              </a:lnSpc>
            </a:pPr>
            <a:r>
              <a:rPr lang="en-US" sz="2400"/>
              <a:t>一对空的方括号表示</a:t>
            </a:r>
            <a:r>
              <a:rPr lang="en-US" sz="2400">
                <a:solidFill>
                  <a:srgbClr val="FF0000"/>
                </a:solidFill>
              </a:rPr>
              <a:t>空列表 []</a:t>
            </a:r>
            <a:r>
              <a:rPr lang="en-US" sz="240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004AE1-E219-480E-BC47-F65A4904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切片操作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C76B5-8D6D-461C-88C9-0456C1A4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294CD6-54CA-4C11-A804-881309893DC4}"/>
              </a:ext>
            </a:extLst>
          </p:cNvPr>
          <p:cNvSpPr txBox="1"/>
          <p:nvPr/>
        </p:nvSpPr>
        <p:spPr>
          <a:xfrm>
            <a:off x="314325" y="796565"/>
            <a:ext cx="1121092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list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range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ker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data[1:4]</a:t>
            </a:r>
          </a:p>
          <a:p>
            <a:pPr marL="514350" indent="-514350" algn="just">
              <a:spcAft>
                <a:spcPts val="0"/>
              </a:spcAft>
              <a:buAutoNum type="alphaUcPeriod"/>
            </a:pPr>
            <a:r>
              <a:rPr lang="en-US" altLang="zh-CN" sz="2800" kern="10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[1,2,3]</a:t>
            </a:r>
          </a:p>
          <a:p>
            <a:pPr marL="514350" indent="-514350" algn="just">
              <a:spcAft>
                <a:spcPts val="0"/>
              </a:spcAft>
              <a:buAutoNum type="alphaUcPeriod"/>
            </a:pPr>
            <a:r>
              <a:rPr lang="en-US" altLang="zh-CN" sz="2800" kern="10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[0,1,2]</a:t>
            </a:r>
          </a:p>
          <a:p>
            <a:pPr marL="514350" indent="-514350" algn="just">
              <a:spcAft>
                <a:spcPts val="0"/>
              </a:spcAft>
              <a:buAutoNum type="alphaUcPeriod"/>
            </a:pPr>
            <a:r>
              <a:rPr lang="en-US" altLang="zh-CN" sz="2800" kern="10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[2,3,4]</a:t>
            </a:r>
          </a:p>
          <a:p>
            <a:pPr marL="514350" indent="-514350" algn="just">
              <a:spcAft>
                <a:spcPts val="0"/>
              </a:spcAft>
              <a:buAutoNum type="alphaUcPeriod"/>
            </a:pPr>
            <a:r>
              <a:rPr lang="en-US" altLang="zh-CN" sz="2800" kern="10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[1,2,34]</a:t>
            </a:r>
            <a:endParaRPr lang="zh-CN" altLang="zh-CN" sz="2800" kern="10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858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切片操作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C76B5-8D6D-461C-88C9-0456C1A4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294CD6-54CA-4C11-A804-881309893DC4}"/>
              </a:ext>
            </a:extLst>
          </p:cNvPr>
          <p:cNvSpPr txBox="1"/>
          <p:nvPr/>
        </p:nvSpPr>
        <p:spPr>
          <a:xfrm>
            <a:off x="314325" y="796565"/>
            <a:ext cx="112109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b="1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15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b="1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15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ker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切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片</a:t>
            </a:r>
            <a:r>
              <a:rPr lang="zh-CN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操作的越界处理</a:t>
            </a: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17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:]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切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片</a:t>
            </a:r>
            <a:r>
              <a:rPr lang="zh-CN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操作的越界处理</a:t>
            </a: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17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[]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18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构不成合法的切片</a:t>
            </a:r>
            <a:endParaRPr lang="zh-CN" altLang="zh-CN" sz="2000" b="1" kern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18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[]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 #start=end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时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[]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960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切片操作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C76B5-8D6D-461C-88C9-0456C1A4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294CD6-54CA-4C11-A804-881309893DC4}"/>
              </a:ext>
            </a:extLst>
          </p:cNvPr>
          <p:cNvSpPr txBox="1"/>
          <p:nvPr/>
        </p:nvSpPr>
        <p:spPr>
          <a:xfrm>
            <a:off x="314325" y="796565"/>
            <a:ext cx="1121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考虑问题：如何复制一个列表？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447CCA-D1D4-492F-8E92-0D58BB50E035}"/>
              </a:ext>
            </a:extLst>
          </p:cNvPr>
          <p:cNvSpPr txBox="1"/>
          <p:nvPr/>
        </p:nvSpPr>
        <p:spPr>
          <a:xfrm>
            <a:off x="804862" y="1565485"/>
            <a:ext cx="83242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 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复制成功了？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append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改变一下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看看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             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#a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也随之改变了</a:t>
            </a:r>
            <a:endParaRPr lang="zh-CN" altLang="zh-CN" b="1" kern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9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切片操作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C76B5-8D6D-461C-88C9-0456C1A4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294CD6-54CA-4C11-A804-881309893DC4}"/>
              </a:ext>
            </a:extLst>
          </p:cNvPr>
          <p:cNvSpPr txBox="1"/>
          <p:nvPr/>
        </p:nvSpPr>
        <p:spPr>
          <a:xfrm>
            <a:off x="314325" y="796565"/>
            <a:ext cx="1121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考虑问题：如何复制一个列表？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447CCA-D1D4-492F-8E92-0D58BB50E035}"/>
              </a:ext>
            </a:extLst>
          </p:cNvPr>
          <p:cNvSpPr txBox="1"/>
          <p:nvPr/>
        </p:nvSpPr>
        <p:spPr>
          <a:xfrm>
            <a:off x="661987" y="1565485"/>
            <a:ext cx="55673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 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复制成功了？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append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改变一下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看看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             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#a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也随之改变了</a:t>
            </a:r>
            <a:endParaRPr lang="zh-CN" altLang="zh-CN" b="1" kern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3B148E-B6DA-4B02-B480-861CC5800C4D}"/>
              </a:ext>
            </a:extLst>
          </p:cNvPr>
          <p:cNvSpPr txBox="1"/>
          <p:nvPr/>
        </p:nvSpPr>
        <p:spPr>
          <a:xfrm>
            <a:off x="6362699" y="1476375"/>
            <a:ext cx="5567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非常重要：</a:t>
            </a:r>
            <a:r>
              <a:rPr lang="zh-CN" altLang="en-US" sz="2800"/>
              <a:t>原因在于</a:t>
            </a:r>
            <a:r>
              <a:rPr lang="en-US" altLang="zh-CN" sz="2800"/>
              <a:t>a</a:t>
            </a:r>
            <a:r>
              <a:rPr lang="zh-CN" altLang="en-US" sz="2800"/>
              <a:t>和</a:t>
            </a:r>
            <a:r>
              <a:rPr lang="en-US" altLang="zh-CN" sz="2800"/>
              <a:t>b</a:t>
            </a:r>
            <a:r>
              <a:rPr lang="zh-CN" altLang="en-US" sz="2800"/>
              <a:t>在</a:t>
            </a:r>
            <a:r>
              <a:rPr lang="en-US" altLang="zh-CN" sz="2800"/>
              <a:t>Python</a:t>
            </a:r>
            <a:r>
              <a:rPr lang="zh-CN" altLang="en-US" sz="2800"/>
              <a:t>语言里面本质上就是一个名字，赋值语句</a:t>
            </a:r>
            <a:r>
              <a:rPr lang="en-US" altLang="zh-CN" sz="2800"/>
              <a:t>b = a</a:t>
            </a:r>
            <a:r>
              <a:rPr lang="zh-CN" altLang="en-US" sz="2800"/>
              <a:t>仅仅是让</a:t>
            </a:r>
            <a:r>
              <a:rPr lang="en-US" altLang="zh-CN" sz="2800"/>
              <a:t>b</a:t>
            </a:r>
            <a:r>
              <a:rPr lang="zh-CN" altLang="en-US" sz="2800"/>
              <a:t>和</a:t>
            </a:r>
            <a:r>
              <a:rPr lang="en-US" altLang="zh-CN" sz="2800"/>
              <a:t>a</a:t>
            </a:r>
            <a:r>
              <a:rPr lang="zh-CN" altLang="en-US" sz="2800"/>
              <a:t>都指向了同一个对象</a:t>
            </a:r>
            <a:r>
              <a:rPr lang="en-US" altLang="zh-CN" sz="2800"/>
              <a:t>[1,2,3,4]</a:t>
            </a:r>
            <a:r>
              <a:rPr lang="zh-CN" altLang="en-US" sz="2800"/>
              <a:t>，所以改变</a:t>
            </a:r>
            <a:r>
              <a:rPr lang="en-US" altLang="zh-CN" sz="2800"/>
              <a:t>b</a:t>
            </a:r>
            <a:r>
              <a:rPr lang="zh-CN" altLang="en-US" sz="2800"/>
              <a:t>，也就会改变</a:t>
            </a:r>
            <a:r>
              <a:rPr lang="en-US" altLang="zh-CN" sz="2800"/>
              <a:t>a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696683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切片操作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C76B5-8D6D-461C-88C9-0456C1A4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294CD6-54CA-4C11-A804-881309893DC4}"/>
              </a:ext>
            </a:extLst>
          </p:cNvPr>
          <p:cNvSpPr txBox="1"/>
          <p:nvPr/>
        </p:nvSpPr>
        <p:spPr>
          <a:xfrm>
            <a:off x="314325" y="796565"/>
            <a:ext cx="1121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考虑问题：如何复制一个列表？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4E958D-F654-46B2-B4E8-643E49BABC20}"/>
              </a:ext>
            </a:extLst>
          </p:cNvPr>
          <p:cNvSpPr txBox="1"/>
          <p:nvPr/>
        </p:nvSpPr>
        <p:spPr>
          <a:xfrm>
            <a:off x="466725" y="1258230"/>
            <a:ext cx="1042987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[:]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使用切片操作，返回一个新的列表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append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  </a:t>
            </a: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67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  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切片操作返回一个新的列表</a:t>
            </a:r>
            <a:endParaRPr lang="zh-CN" altLang="zh-CN" b="1" kern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68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68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append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99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2.6  元组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可以通过把若干元素放在一对</a:t>
            </a:r>
            <a:r>
              <a:rPr lang="en-US" sz="2400">
                <a:solidFill>
                  <a:srgbClr val="FF0000"/>
                </a:solidFill>
              </a:rPr>
              <a:t>圆括号</a:t>
            </a:r>
            <a:r>
              <a:rPr lang="en-US" sz="2400"/>
              <a:t>中创建元组，如果只有一个元素的话则需要多加一个</a:t>
            </a:r>
            <a:r>
              <a:rPr lang="en-US" sz="2400">
                <a:solidFill>
                  <a:srgbClr val="FF0000"/>
                </a:solidFill>
              </a:rPr>
              <a:t>逗号</a:t>
            </a:r>
            <a:r>
              <a:rPr lang="en-US" sz="2400"/>
              <a:t>，例如(3,)。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也可以使用</a:t>
            </a:r>
            <a:r>
              <a:rPr lang="en-US" sz="2400">
                <a:solidFill>
                  <a:srgbClr val="FF0000"/>
                </a:solidFill>
              </a:rPr>
              <a:t>tuple()</a:t>
            </a:r>
            <a:r>
              <a:rPr lang="en-US" sz="2400"/>
              <a:t>函数把列表、字典、集合、字符串以及range对象、map对象、zip对象或其他类似对象转换为元组。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元组支持和列表一样的下标操作、切片操作</a:t>
            </a:r>
            <a:endParaRPr 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很多内置函数、标准库函数和扩展库函数也会返回元组或者包含元组的对象。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69E6F2-F7CF-4A21-87EB-6817E941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元组与列表的区别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元组是</a:t>
            </a:r>
            <a:r>
              <a:rPr lang="en-US" sz="2400">
                <a:solidFill>
                  <a:srgbClr val="FF0000"/>
                </a:solidFill>
              </a:rPr>
              <a:t>不可变</a:t>
            </a:r>
            <a:r>
              <a:rPr lang="en-US" sz="2400"/>
              <a:t>的，不能直接修改元组中元素的值，也不能为元组增加或删除元素。因此，元组没有提供append()、extend()和insert()等方法，也没有remove()和pop()方法。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元组可用作字典的键，也可以作为集合的元素，但列表不可以，包含列表的元组也不可以。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4EEE0B-3E54-4F74-9D54-4C8F80BB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8A456-A974-4963-9FFB-05433C08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元组的不可变性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4A23E2-5B99-4114-90C6-F12301F7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30CBE9-DD2B-4669-B897-4EBCD3533E88}"/>
              </a:ext>
            </a:extLst>
          </p:cNvPr>
          <p:cNvSpPr txBox="1"/>
          <p:nvPr/>
        </p:nvSpPr>
        <p:spPr>
          <a:xfrm>
            <a:off x="390525" y="982505"/>
            <a:ext cx="11144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Traceback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most recent call last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File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"&lt;ipython-input-5-4ee5980e88ea&gt;"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line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module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TypeError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'tuple'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object does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not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support item assignment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301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序列解包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x, y, z = 1, 2, 3                 # 多个变量同时赋值</a:t>
            </a:r>
          </a:p>
          <a:p>
            <a:pPr marL="0" indent="0">
              <a:buNone/>
            </a:pPr>
            <a:r>
              <a:rPr lang="en-US"/>
              <a:t>x, y, z = (False, 3.5, 'exp')     # 元组支持序列解包</a:t>
            </a:r>
          </a:p>
          <a:p>
            <a:pPr marL="0" indent="0">
              <a:buNone/>
            </a:pPr>
            <a:r>
              <a:rPr lang="en-US"/>
              <a:t>x, y, z = [1, 2, 3]               # 列表支持序列解包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altLang="zh-CN"/>
              <a:t># </a:t>
            </a:r>
            <a:r>
              <a:rPr lang="zh-CN" altLang="en-US"/>
              <a:t>以上三条语句都会让</a:t>
            </a:r>
            <a:r>
              <a:rPr lang="en-US" altLang="zh-CN"/>
              <a:t>x,y,z</a:t>
            </a:r>
            <a:r>
              <a:rPr lang="zh-CN" altLang="en-US"/>
              <a:t>依次被赋值为</a:t>
            </a:r>
            <a:r>
              <a:rPr lang="en-US" altLang="zh-CN"/>
              <a:t>=</a:t>
            </a:r>
            <a:r>
              <a:rPr lang="zh-CN" altLang="en-US"/>
              <a:t>右面的值</a:t>
            </a:r>
            <a:endParaRPr lang="en-US" altLang="zh-CN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x, y = y, x                       # </a:t>
            </a:r>
            <a:r>
              <a:rPr lang="en-US">
                <a:solidFill>
                  <a:srgbClr val="FF0000"/>
                </a:solidFill>
              </a:rPr>
              <a:t>交换两个变量的值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                                 </a:t>
            </a:r>
            <a:r>
              <a:rPr lang="en-US" altLang="zh-CN">
                <a:latin typeface="Consolas" panose="020B0609020204030204" pitchFamily="49" charset="0"/>
              </a:rPr>
              <a:t># 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不需要中间变量了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AFC96-AE54-4B17-AEFE-F4674EC7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序列解包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x, y, z = map(int, '123')         # map对象支持序列解包</a:t>
            </a:r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课堂互动：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执行完这条语句后，</a:t>
            </a:r>
            <a:r>
              <a:rPr lang="en-US" altLang="zh-CN" sz="2800"/>
              <a:t>x,y,z</a:t>
            </a:r>
            <a:r>
              <a:rPr lang="zh-CN" altLang="en-US" sz="2800"/>
              <a:t>的值分别为：</a:t>
            </a:r>
            <a:endParaRPr lang="en-US" altLang="zh-CN" sz="2800"/>
          </a:p>
          <a:p>
            <a:pPr marL="457200" indent="-457200">
              <a:buAutoNum type="alphaUcPeriod"/>
            </a:pPr>
            <a:r>
              <a:rPr lang="en-US" altLang="zh-CN" sz="2800"/>
              <a:t>1 2 3</a:t>
            </a:r>
          </a:p>
          <a:p>
            <a:pPr marL="457200" indent="-457200">
              <a:buAutoNum type="alphaUcPeriod"/>
            </a:pPr>
            <a:r>
              <a:rPr lang="en-US" altLang="zh-CN" sz="2800"/>
              <a:t>‘1’ ‘2’ ‘3’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AFC96-AE54-4B17-AEFE-F4674EC7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1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创建列表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4AA238-B5CE-4019-AC2B-DD1EC353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F31BA6-5D43-4493-8E3B-C08C82010A2E}"/>
              </a:ext>
            </a:extLst>
          </p:cNvPr>
          <p:cNvSpPr txBox="1"/>
          <p:nvPr/>
        </p:nvSpPr>
        <p:spPr>
          <a:xfrm>
            <a:off x="409575" y="695325"/>
            <a:ext cx="112299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list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000" ker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CN" altLang="zh-CN" sz="2000" ker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创建空列表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[]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167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2.7  字符串常用方法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/>
              <a:t>字符串属于</a:t>
            </a:r>
            <a:r>
              <a:rPr lang="en-US" sz="2400">
                <a:solidFill>
                  <a:srgbClr val="FF0000"/>
                </a:solidFill>
              </a:rPr>
              <a:t>不可变</a:t>
            </a:r>
            <a:r>
              <a:rPr lang="en-US" sz="2400"/>
              <a:t>对象，所有方法都是返回处理后的字符串或字节串，不对原字符串进行任何修改。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字符串也支持类似列表的下标操作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262346-CF8E-4917-9565-001688DA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335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index()、count</a:t>
            </a:r>
            <a:r>
              <a:rPr lang="en-US" dirty="0"/>
              <a:t>()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888B4-0C68-472F-838A-2C38207C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DF8DB4-7EC6-4DF6-8BEC-29035CFAA186}"/>
              </a:ext>
            </a:extLst>
          </p:cNvPr>
          <p:cNvSpPr txBox="1"/>
          <p:nvPr/>
        </p:nvSpPr>
        <p:spPr>
          <a:xfrm>
            <a:off x="561975" y="1162050"/>
            <a:ext cx="11519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处处飞花飞处处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index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处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89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count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处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89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897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replace()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47" y="765549"/>
            <a:ext cx="10515600" cy="47270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（1）replace()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C7B82-8E87-4450-B156-F9BB05B5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651F6E-5F84-4B91-99CA-9A0D814E336D}"/>
              </a:ext>
            </a:extLst>
          </p:cNvPr>
          <p:cNvSpPr txBox="1"/>
          <p:nvPr/>
        </p:nvSpPr>
        <p:spPr>
          <a:xfrm>
            <a:off x="371475" y="1447800"/>
            <a:ext cx="11106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"Python</a:t>
            </a:r>
            <a:r>
              <a:rPr lang="zh-CN" altLang="zh-CN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是一门非常棒的编程语言。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replace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‘</a:t>
            </a:r>
            <a:r>
              <a:rPr lang="zh-CN" altLang="zh-CN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棒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’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‘</a:t>
            </a:r>
            <a:r>
              <a:rPr lang="zh-CN" altLang="zh-CN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优雅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’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返回一个新的字符串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'Python</a:t>
            </a:r>
            <a:r>
              <a:rPr lang="zh-CN" altLang="zh-CN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是一门非常优雅的编程语言。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replace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棒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优雅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replace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编程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程序设计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'Python</a:t>
            </a:r>
            <a:r>
              <a:rPr lang="zh-CN" altLang="zh-CN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是一门非常优雅的程序设计语言。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   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原始字符串不变</a:t>
            </a:r>
            <a:endParaRPr lang="zh-CN" altLang="zh-CN" b="1" kern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'Python</a:t>
            </a:r>
            <a:r>
              <a:rPr lang="zh-CN" altLang="zh-CN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是一门非常棒的编程语言。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170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split</a:t>
            </a:r>
            <a:r>
              <a:rPr lang="en-US" dirty="0"/>
              <a:t>()、</a:t>
            </a:r>
            <a:r>
              <a:rPr lang="en-US" dirty="0" err="1"/>
              <a:t>rsplit</a:t>
            </a:r>
            <a:r>
              <a:rPr lang="en-US" dirty="0"/>
              <a:t>()、join()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D359EB-9CBD-44DC-B0CC-8B242152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32A572-8753-44BC-8804-73800BD97CDA}"/>
              </a:ext>
            </a:extLst>
          </p:cNvPr>
          <p:cNvSpPr txBox="1"/>
          <p:nvPr/>
        </p:nvSpPr>
        <p:spPr>
          <a:xfrm>
            <a:off x="342900" y="742950"/>
            <a:ext cx="109251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109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'Beautiful is better than ugly.'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split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默认用连续的一个或多个空格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/tab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做切分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'Beautiful'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'is'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'better'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'than'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'ugly.'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split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maxsplit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设定切分的次数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'Beautiful'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'is better than ugly.'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rsplit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maxsplit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从右侧切分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'Beautiful is better'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'than'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'ugly.'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‘1,2,3,4’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split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‘,’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 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用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切分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'1'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'2'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'3'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'4'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“,”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join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([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‘1’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‘2’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‘3’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‘4’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])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连接操作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'1,2,3,4'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""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join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([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'1'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'2'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'3'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'4'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'1234'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2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lower</a:t>
            </a:r>
            <a:r>
              <a:rPr lang="en-US" dirty="0"/>
              <a:t>()、upper()、capitalize()、title()、</a:t>
            </a:r>
            <a:r>
              <a:rPr lang="en-US" dirty="0" err="1"/>
              <a:t>swapcase</a:t>
            </a:r>
            <a:r>
              <a:rPr lang="en-US" dirty="0"/>
              <a:t>()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733634-D1E7-4EF6-A91D-BE289424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75BEF7-0EBA-446F-B8C4-0CD5CD59FB22}"/>
              </a:ext>
            </a:extLst>
          </p:cNvPr>
          <p:cNvSpPr txBox="1"/>
          <p:nvPr/>
        </p:nvSpPr>
        <p:spPr>
          <a:xfrm>
            <a:off x="319726" y="787040"/>
            <a:ext cx="115674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'Explicit is better than implicit.'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117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lower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    # 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补充：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islower()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判断字符串是不是都是小写字符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117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'explicit is better than implicit.'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upper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    # 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补充：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isupper()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判断字符串是不是都是大写字符串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'EXPLICIT IS BETTER THAN IMPLICIT.'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119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capitalize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119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'Explicit is better than implicit.'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title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'Explicit Is Better Than Implicit.'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swapcase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'eXPLICIT IS BETTER THAN IMPLICIT.'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27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startswith</a:t>
            </a:r>
            <a:r>
              <a:rPr lang="en-US" dirty="0"/>
              <a:t>()、</a:t>
            </a:r>
            <a:r>
              <a:rPr lang="en-US" dirty="0" err="1"/>
              <a:t>endswith</a:t>
            </a:r>
            <a:r>
              <a:rPr lang="en-US" dirty="0"/>
              <a:t>()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0442E0-9213-4591-9925-81B7B719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4761BB-87A1-420B-BFC2-835B59204AFC}"/>
              </a:ext>
            </a:extLst>
          </p:cNvPr>
          <p:cNvSpPr txBox="1"/>
          <p:nvPr/>
        </p:nvSpPr>
        <p:spPr>
          <a:xfrm>
            <a:off x="476250" y="1047750"/>
            <a:ext cx="11068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'Simple is better than complex.'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startswith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'simple'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False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startswith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'Simple'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endswith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'.'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'!'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'?'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44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strip</a:t>
            </a:r>
            <a:r>
              <a:rPr lang="en-US" dirty="0"/>
              <a:t>()、</a:t>
            </a:r>
            <a:r>
              <a:rPr lang="en-US" dirty="0" err="1"/>
              <a:t>rstrip</a:t>
            </a:r>
            <a:r>
              <a:rPr lang="en-US" dirty="0"/>
              <a:t>()、</a:t>
            </a:r>
            <a:r>
              <a:rPr lang="en-US" dirty="0" err="1"/>
              <a:t>lstrip</a:t>
            </a:r>
            <a:r>
              <a:rPr lang="en-US" dirty="0"/>
              <a:t>()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0CF680-45C7-4459-9A01-E76B73D1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94396B-4926-4A3A-8CA5-E61076076C5A}"/>
              </a:ext>
            </a:extLst>
          </p:cNvPr>
          <p:cNvSpPr txBox="1"/>
          <p:nvPr/>
        </p:nvSpPr>
        <p:spPr>
          <a:xfrm>
            <a:off x="371475" y="723900"/>
            <a:ext cx="11115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   ======test===#####   '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127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CN" altLang="zh-CN" ker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删除两侧的空白字符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strip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'======test===#####'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129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CN" altLang="zh-CN" ker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删除两侧的</a:t>
            </a:r>
            <a:r>
              <a:rPr lang="en-US" altLang="zh-CN" ker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zh-CN" altLang="zh-CN" ker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ker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zh-CN" ker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和空格</a:t>
            </a:r>
            <a:r>
              <a:rPr lang="en-US" altLang="zh-CN" ker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130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strip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'=# 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130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'test'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131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text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131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   ======test===#####   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687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encode()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257A5E-F4BC-424A-9929-5AA42164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52A368-CB4F-4CB1-B785-BDDF6E8A3FAD}"/>
              </a:ext>
            </a:extLst>
          </p:cNvPr>
          <p:cNvSpPr txBox="1"/>
          <p:nvPr/>
        </p:nvSpPr>
        <p:spPr>
          <a:xfrm>
            <a:off x="304800" y="657225"/>
            <a:ext cx="118541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36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bookName 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ker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《</a:t>
            </a:r>
            <a:r>
              <a:rPr lang="en-US" altLang="zh-CN" kern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Python</a:t>
            </a:r>
            <a:r>
              <a:rPr lang="zh-CN" altLang="zh-CN" ker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可以这样学》</a:t>
            </a:r>
            <a:r>
              <a:rPr lang="en-US" altLang="zh-CN" kern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endParaRPr lang="zh-CN" altLang="zh-CN" kern="10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endParaRPr lang="zh-CN" altLang="zh-CN" kern="10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37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bookName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encode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   #</a:t>
            </a:r>
            <a:r>
              <a:rPr lang="zh-CN" altLang="en-US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编码为数值，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bytes</a:t>
            </a:r>
            <a:r>
              <a:rPr lang="zh-CN" altLang="en-US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类型</a:t>
            </a:r>
            <a:endParaRPr lang="zh-CN" altLang="zh-CN" kern="10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37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b'\xe3\x80\x8aPython\xe5\x8f\xaf\xe4\xbb\xa5\xe8\xbf\x99\xe6\xa0\xb7\xe5\xad\xa6\xe3\x80\x8b'</a:t>
            </a:r>
            <a:endParaRPr lang="zh-CN" altLang="zh-CN" kern="10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endParaRPr lang="zh-CN" altLang="zh-CN" kern="10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38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bookName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encode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“utf8”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 #</a:t>
            </a:r>
            <a:r>
              <a:rPr lang="zh-CN" altLang="en-US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某种格式的数值，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bytes</a:t>
            </a:r>
            <a:r>
              <a:rPr lang="zh-CN" altLang="en-US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类型</a:t>
            </a:r>
            <a:endParaRPr lang="zh-CN" altLang="zh-CN" kern="10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38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b'\xe3\x80\x8aPython\xe5\x8f\xaf\xe4\xbb\xa5\xe8\xbf\x99\xe6\xa0\xb7\xe5\xad\xa6\xe3\x80\x8b'</a:t>
            </a:r>
            <a:endParaRPr lang="zh-CN" altLang="zh-CN" kern="10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endParaRPr lang="zh-CN" altLang="zh-CN" kern="10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39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bookName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encode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“gb2312”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#</a:t>
            </a:r>
            <a:r>
              <a:rPr lang="zh-CN" altLang="en-US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另一种格式的数值，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bytes</a:t>
            </a:r>
            <a:r>
              <a:rPr lang="zh-CN" altLang="en-US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类型</a:t>
            </a:r>
            <a:endParaRPr lang="zh-CN" altLang="zh-CN" kern="10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39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b'\xa1\xb6Python\xbf\xc9\xd2\xd4\xd5\xe2\xd1\xf9\xd1\xa7\xa1\xb7'</a:t>
            </a:r>
            <a:endParaRPr lang="zh-CN" altLang="zh-CN" kern="10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endParaRPr lang="zh-CN" altLang="zh-CN" kern="10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40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bookName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encode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“gb2312”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).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decode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“gb2312”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 #</a:t>
            </a:r>
            <a:r>
              <a:rPr lang="zh-CN" altLang="en-US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再解码回原有字符串</a:t>
            </a:r>
            <a:endParaRPr lang="zh-CN" altLang="zh-CN" kern="10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40</a:t>
            </a:r>
            <a:r>
              <a:rPr lang="en-US" altLang="zh-CN" b="1" kern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ker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《</a:t>
            </a:r>
            <a:r>
              <a:rPr lang="en-US" altLang="zh-CN" kern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Python</a:t>
            </a:r>
            <a:r>
              <a:rPr lang="zh-CN" altLang="zh-CN" kern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可以这样学》</a:t>
            </a:r>
            <a:r>
              <a:rPr lang="en-US" altLang="zh-CN" kern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endParaRPr lang="zh-CN" altLang="zh-CN" kern="10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1364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格式字符串语法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2C41B8-40B7-46ED-B62E-FEB448A7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67577F-0999-450E-A6F1-2A15CA304AE4}"/>
              </a:ext>
            </a:extLst>
          </p:cNvPr>
          <p:cNvSpPr txBox="1"/>
          <p:nvPr/>
        </p:nvSpPr>
        <p:spPr>
          <a:xfrm>
            <a:off x="885824" y="1447800"/>
            <a:ext cx="109864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“%d + %f = %.4f”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%(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2.00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#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按照元组中出现的顺序对应回去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'1 + 1.000000 = 2.0000'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“%d  / %d  * 100%%=  %f %%”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%(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50.00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# %%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用来表示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本身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'1  / 2  * 100%=  50.000000 %'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4564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format()</a:t>
            </a:r>
            <a:r>
              <a:rPr lang="zh-CN" altLang="en-US"/>
              <a:t>格式字符串语法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2C41B8-40B7-46ED-B62E-FEB448A7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CF7A2D-2517-4324-8E8D-3E5854E6721B}"/>
              </a:ext>
            </a:extLst>
          </p:cNvPr>
          <p:cNvSpPr txBox="1"/>
          <p:nvPr/>
        </p:nvSpPr>
        <p:spPr>
          <a:xfrm>
            <a:off x="304800" y="666750"/>
            <a:ext cx="11567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格式字符串包含有以花括号 </a:t>
            </a:r>
            <a:r>
              <a:rPr lang="en-US" altLang="zh-CN"/>
              <a:t>{} </a:t>
            </a:r>
            <a:r>
              <a:rPr lang="zh-CN" altLang="en-US"/>
              <a:t>括起来的“替换字段”。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不在花括号之内的内容被视为字面文本，会不加修改地复制到输出中。 如果你需要在字面文本中包含花括号字符，可以通过重复来转义</a:t>
            </a:r>
            <a:r>
              <a:rPr lang="en-US" altLang="zh-CN"/>
              <a:t>: {{ </a:t>
            </a:r>
            <a:r>
              <a:rPr lang="zh-CN" altLang="en-US"/>
              <a:t>和</a:t>
            </a:r>
            <a:r>
              <a:rPr lang="en-US" altLang="zh-CN"/>
              <a:t> }}</a:t>
            </a:r>
            <a:r>
              <a:rPr lang="zh-CN" altLang="en-US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A23C76-DA9F-4330-AD80-EBDA2D331D31}"/>
              </a:ext>
            </a:extLst>
          </p:cNvPr>
          <p:cNvSpPr txBox="1"/>
          <p:nvPr/>
        </p:nvSpPr>
        <p:spPr>
          <a:xfrm>
            <a:off x="409575" y="2000250"/>
            <a:ext cx="11268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"From {0} to {1}"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format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'From 1 to 100'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"From {1} to {0}"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format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'From 100 to 1'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"From {} to {}"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format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'From 1 to 100'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4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创建列表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4AA238-B5CE-4019-AC2B-DD1EC353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F31BA6-5D43-4493-8E3B-C08C82010A2E}"/>
              </a:ext>
            </a:extLst>
          </p:cNvPr>
          <p:cNvSpPr txBox="1"/>
          <p:nvPr/>
        </p:nvSpPr>
        <p:spPr>
          <a:xfrm>
            <a:off x="409575" y="695325"/>
            <a:ext cx="112299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list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000" ker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CN" altLang="zh-CN" sz="2000" ker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创建空列表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[]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“ab”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}] #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使用不同类型的元素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'ab'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}]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045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format()</a:t>
            </a:r>
            <a:r>
              <a:rPr lang="zh-CN" altLang="en-US"/>
              <a:t>格式字符串语法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2C41B8-40B7-46ED-B62E-FEB448A7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CF7A2D-2517-4324-8E8D-3E5854E6721B}"/>
              </a:ext>
            </a:extLst>
          </p:cNvPr>
          <p:cNvSpPr txBox="1"/>
          <p:nvPr/>
        </p:nvSpPr>
        <p:spPr>
          <a:xfrm>
            <a:off x="304800" y="666750"/>
            <a:ext cx="11567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格式字符串包含有以花括号 </a:t>
            </a:r>
            <a:r>
              <a:rPr lang="en-US" altLang="zh-CN"/>
              <a:t>{} </a:t>
            </a:r>
            <a:r>
              <a:rPr lang="zh-CN" altLang="en-US"/>
              <a:t>括起来的“替换字段”。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不在花括号之内的内容被视为字面文本，会不加修改地复制到输出中。 如果你需要在字面文本中包含花括号字符，可以通过重复来转义</a:t>
            </a:r>
            <a:r>
              <a:rPr lang="en-US" altLang="zh-CN"/>
              <a:t>: {{   </a:t>
            </a:r>
            <a:r>
              <a:rPr lang="zh-CN" altLang="en-US"/>
              <a:t>和  </a:t>
            </a:r>
            <a:r>
              <a:rPr lang="en-US" altLang="zh-CN"/>
              <a:t>}}</a:t>
            </a:r>
            <a:r>
              <a:rPr lang="zh-CN" altLang="en-US"/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D0F06D-3B0B-43D6-8108-0458B5934880}"/>
              </a:ext>
            </a:extLst>
          </p:cNvPr>
          <p:cNvSpPr txBox="1"/>
          <p:nvPr/>
        </p:nvSpPr>
        <p:spPr>
          <a:xfrm>
            <a:off x="409575" y="2047875"/>
            <a:ext cx="11287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"From {0:.4f} to {1:d}"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format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'From 1.0000 to 100'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"From {0:.4f} to {1:6d}"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format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'From 1.0000 to    100'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257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2.8  </a:t>
            </a:r>
            <a:r>
              <a:rPr lang="en-US" dirty="0" err="1"/>
              <a:t>字典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3BD962-7CD1-4C27-8ACE-55A2831D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87987D-30FD-4D6B-BB18-BED0390F2A06}"/>
              </a:ext>
            </a:extLst>
          </p:cNvPr>
          <p:cNvSpPr txBox="1"/>
          <p:nvPr/>
        </p:nvSpPr>
        <p:spPr>
          <a:xfrm>
            <a:off x="361950" y="781050"/>
            <a:ext cx="1151032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78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"name"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张三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"age"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35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"sex"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男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zh-CN" sz="2000" b="1" kern="0">
              <a:solidFill>
                <a:srgbClr val="000080"/>
              </a:solidFill>
              <a:latin typeface="Courier New" panose="020703090202050204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这里面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”name”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称为键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(key)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张三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称为值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(value)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'name'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张三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'age'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35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'sex'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男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dict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张三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age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35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sex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男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’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这种构造方式下，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sex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会变成字符串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'name'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张三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'age'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35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'sex'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男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’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kern="0">
              <a:solidFill>
                <a:srgbClr val="000000"/>
              </a:solidFill>
              <a:latin typeface="Courier New" panose="020703090202050204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使用若干个二元的元组来构造</a:t>
            </a:r>
            <a:endParaRPr lang="en-US" altLang="zh-CN" sz="2000" b="1" kern="0">
              <a:solidFill>
                <a:srgbClr val="000080"/>
              </a:solidFill>
              <a:latin typeface="Courier New" panose="020703090202050204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b="1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dict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([(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“</a:t>
            </a:r>
            <a:r>
              <a:rPr lang="zh-CN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班长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”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“</a:t>
            </a:r>
            <a:r>
              <a:rPr lang="zh-CN" altLang="en-US" sz="2000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佳宇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”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),(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“</a:t>
            </a:r>
            <a:r>
              <a:rPr lang="zh-CN" altLang="en-US" sz="2000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学委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”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“</a:t>
            </a:r>
            <a:r>
              <a:rPr lang="zh-CN" altLang="en-US" sz="2000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晶晶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)])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b="1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班长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‘</a:t>
            </a:r>
            <a:r>
              <a:rPr lang="zh-CN" altLang="en-US" sz="2000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佳宇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‘</a:t>
            </a:r>
            <a:r>
              <a:rPr lang="zh-CN" altLang="en-US" sz="2000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学委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‘</a:t>
            </a:r>
            <a:r>
              <a:rPr lang="zh-CN" altLang="en-US" sz="2000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晶晶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37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字典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3BD962-7CD1-4C27-8ACE-55A2831D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09A7FC-C706-4679-85BD-99DB945F3BAD}"/>
              </a:ext>
            </a:extLst>
          </p:cNvPr>
          <p:cNvSpPr txBox="1"/>
          <p:nvPr/>
        </p:nvSpPr>
        <p:spPr>
          <a:xfrm>
            <a:off x="400050" y="781050"/>
            <a:ext cx="10753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字典的键一定是不可变的对象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EA91C9-DA0D-4CE3-A3D3-0C1CEE3044E5}"/>
              </a:ext>
            </a:extLst>
          </p:cNvPr>
          <p:cNvSpPr txBox="1"/>
          <p:nvPr/>
        </p:nvSpPr>
        <p:spPr>
          <a:xfrm>
            <a:off x="481012" y="1528680"/>
            <a:ext cx="1059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19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"xyz"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Traceback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most recent call last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File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"&lt;ipython-input-19-d85e1f1ccffe&gt;"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line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module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d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"xyz"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TypeError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unhashable type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'list'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76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字典元素访问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4442BA-BF93-4163-9DA5-16BC067B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313616-6446-4401-B1DD-8039C1A5D765}"/>
              </a:ext>
            </a:extLst>
          </p:cNvPr>
          <p:cNvSpPr txBox="1"/>
          <p:nvPr/>
        </p:nvSpPr>
        <p:spPr>
          <a:xfrm>
            <a:off x="323850" y="666750"/>
            <a:ext cx="115484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'name'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张三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'age'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18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'sex'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'M'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95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‘name’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  #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使用键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下标符号来访问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95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张三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‘address’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  #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如果键不存在，这种访问方式将报错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Traceback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most recent call last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File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"&lt;ipython-input-96-2f613a4f5ebc&gt;"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line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module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data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'address'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KeyError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'address'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8214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字典元素访问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4442BA-BF93-4163-9DA5-16BC067B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834142-DE81-4540-9BE6-D9254B567E1D}"/>
              </a:ext>
            </a:extLst>
          </p:cNvPr>
          <p:cNvSpPr txBox="1"/>
          <p:nvPr/>
        </p:nvSpPr>
        <p:spPr>
          <a:xfrm>
            <a:off x="419100" y="1129940"/>
            <a:ext cx="10610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97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97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'name'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张三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'age'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'sex'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'M'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‘name’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使用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方法访问某个键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张三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99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‘address’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不存在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返回默认的缺省值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None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‘address’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“China”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可以提供显式的缺省的值，这里是“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China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”</a:t>
            </a:r>
            <a:endParaRPr lang="zh-CN" altLang="zh-CN" b="1" kern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'China'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8365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字典元素访问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4442BA-BF93-4163-9DA5-16BC067B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62E28B-7A37-402B-831C-B82D66F53FAE}"/>
              </a:ext>
            </a:extLst>
          </p:cNvPr>
          <p:cNvSpPr txBox="1"/>
          <p:nvPr/>
        </p:nvSpPr>
        <p:spPr>
          <a:xfrm>
            <a:off x="374904" y="758952"/>
            <a:ext cx="1122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'name'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张三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'age'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'sex'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'M'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list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data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使用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data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的所有的键来构造一个列表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'name'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'age'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'sex'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keys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得到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data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的所有的键，注意这不是一个列表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dict_keys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([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'name'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'age'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'sex'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values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得到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data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的所有的值，注意这不是一共列表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dict_values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([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张三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'M'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items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得到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data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的所有的键和值组成的元组对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dict_items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([(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'name'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ker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张三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'age'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'sex'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'M'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)])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682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字典元素修改</a:t>
            </a:r>
            <a:r>
              <a:rPr lang="en-US" dirty="0" err="1"/>
              <a:t>、添加与删除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7" y="736973"/>
            <a:ext cx="10515600" cy="132042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（1）当以指定“键”为下标为字典元素赋值时，有两种含义：1）若该“键”存在，表示修改该“键”对应的值；2）若不存在，表示添加一个新元素。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860788-EA6A-44D9-AAB6-6205084F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1D8886-4C28-4CCA-AF04-7444F2126DEC}"/>
              </a:ext>
            </a:extLst>
          </p:cNvPr>
          <p:cNvSpPr txBox="1"/>
          <p:nvPr/>
        </p:nvSpPr>
        <p:spPr>
          <a:xfrm>
            <a:off x="432847" y="2385603"/>
            <a:ext cx="111781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sock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'IP'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'127.0.0.1'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'port'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sock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'port'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8080  </a:t>
            </a:r>
            <a:r>
              <a:rPr lang="en-US" altLang="zh-CN" sz="2000"/>
              <a:t># 修改已有元素的“值”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sock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'protocol'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'TCP’ </a:t>
            </a:r>
            <a:r>
              <a:rPr lang="en-US" altLang="zh-CN"/>
              <a:t># 增加新元素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sock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'IP'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'127.0.0.1'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'port'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8080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'protocol'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'TCP'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615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字典元素修改</a:t>
            </a:r>
            <a:r>
              <a:rPr lang="en-US" dirty="0" err="1">
                <a:sym typeface="+mn-ea"/>
              </a:rPr>
              <a:t>、添加与删除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7" y="736973"/>
            <a:ext cx="10515600" cy="168237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（2）使用字典对象的update()方法可以将另一个字典的元素一次性全部添加到当前字典对象，如果两个字典中存在相同的“键”，则以另一个字典中的“值”为准对当前字典进行更新。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E66BF8-630D-4D35-A91D-D1B431B9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FD8A32-34E6-45BC-96C8-549E0A6BD630}"/>
              </a:ext>
            </a:extLst>
          </p:cNvPr>
          <p:cNvSpPr txBox="1"/>
          <p:nvPr/>
        </p:nvSpPr>
        <p:spPr>
          <a:xfrm>
            <a:off x="457200" y="2514600"/>
            <a:ext cx="10525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sock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'IP'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'127.0.0.1'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'port'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sock_new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'IP'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'192.168.9.62'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'protocol'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'TCP'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sock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update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sock_new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sock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'IP'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'192.168.9.62'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'port'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'protocol'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'TCP'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字典元素修改</a:t>
            </a:r>
            <a:r>
              <a:rPr lang="en-US" dirty="0" err="1">
                <a:sym typeface="+mn-ea"/>
              </a:rPr>
              <a:t>、添加与删除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7" y="736973"/>
            <a:ext cx="10515600" cy="14918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/>
              <a:t>（3）可以使用字典对象的pop()删除指定“键”对应的元素，同时返回对应的“值”。字典方法popitem()方法用于删除并返回</a:t>
            </a:r>
            <a:r>
              <a:rPr lang="zh-CN" altLang="en-US">
                <a:solidFill>
                  <a:srgbClr val="FF0000"/>
                </a:solidFill>
              </a:rPr>
              <a:t>某</a:t>
            </a:r>
            <a:r>
              <a:rPr lang="en-US"/>
              <a:t>一个包含两个元素的元组，其中的两个元素分别是字典元素的“键”和“值”。另外，也可以使用del删除指定的“键”对应的元素。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E02573-128B-46CA-A4E0-B1993DE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7A3CA8-41E9-4247-838C-59C08A6F8F10}"/>
              </a:ext>
            </a:extLst>
          </p:cNvPr>
          <p:cNvSpPr txBox="1"/>
          <p:nvPr/>
        </p:nvSpPr>
        <p:spPr>
          <a:xfrm>
            <a:off x="352425" y="2228850"/>
            <a:ext cx="11406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sock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'IP'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'192.168.9.62'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'port'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'protocol'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'TCP'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del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sock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'IP'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sock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'port'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'protocol'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'TCP'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sock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'IP'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'192.168.9.62'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'port'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'protocol'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'TCP'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sock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pop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'IP'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'192.168.9.62'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sock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'port'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'protocol'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'TCP'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sock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popitem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'protocol'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'TCP'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17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sock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17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'port'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142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2.9  </a:t>
            </a:r>
            <a:r>
              <a:rPr lang="en-US" dirty="0" err="1"/>
              <a:t>集合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/>
              <a:t>Python集合是</a:t>
            </a:r>
            <a:r>
              <a:rPr lang="en-US" sz="2400">
                <a:solidFill>
                  <a:srgbClr val="FF0000"/>
                </a:solidFill>
              </a:rPr>
              <a:t>无序</a:t>
            </a:r>
            <a:r>
              <a:rPr lang="en-US" sz="2400"/>
              <a:t>、</a:t>
            </a:r>
            <a:r>
              <a:rPr lang="en-US" sz="2400">
                <a:solidFill>
                  <a:srgbClr val="FF0000"/>
                </a:solidFill>
              </a:rPr>
              <a:t>可变</a:t>
            </a:r>
            <a:r>
              <a:rPr lang="en-US" sz="2400"/>
              <a:t>的容器对象，所有元素放在一对</a:t>
            </a:r>
            <a:r>
              <a:rPr lang="en-US" sz="2400">
                <a:solidFill>
                  <a:srgbClr val="FF0000"/>
                </a:solidFill>
              </a:rPr>
              <a:t>大括号</a:t>
            </a:r>
            <a:r>
              <a:rPr lang="en-US" sz="2400"/>
              <a:t>中，元素之间使用逗号分隔，同一个集合内的每个元素都是唯一的，</a:t>
            </a:r>
            <a:r>
              <a:rPr lang="en-US" sz="2400">
                <a:solidFill>
                  <a:srgbClr val="FF0000"/>
                </a:solidFill>
              </a:rPr>
              <a:t>不允许重复</a:t>
            </a:r>
            <a:r>
              <a:rPr lang="en-US" sz="240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9F9E8-C78F-4269-88B4-0D63BCAF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创建列表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4AA238-B5CE-4019-AC2B-DD1EC353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F31BA6-5D43-4493-8E3B-C08C82010A2E}"/>
              </a:ext>
            </a:extLst>
          </p:cNvPr>
          <p:cNvSpPr txBox="1"/>
          <p:nvPr/>
        </p:nvSpPr>
        <p:spPr>
          <a:xfrm>
            <a:off x="409575" y="695325"/>
            <a:ext cx="112299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list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000" ker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CN" altLang="zh-CN" sz="2000" ker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创建空列表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[]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“ab”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}] #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使用不同类型的元素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'ab'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}]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del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   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删除一个列表，当然我们也可以用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del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删除任何对象</a:t>
            </a:r>
            <a:endParaRPr lang="zh-CN" altLang="zh-CN" sz="2000" b="1" kern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Traceback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most recent call last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File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"&lt;ipython-input-14-6fcf9dfbd479&gt;"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line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module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x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NameError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name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'x'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not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defined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7217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集合概述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/>
              <a:t>集合中只能包含数字、字符串、元组等</a:t>
            </a:r>
            <a:r>
              <a:rPr lang="en-US" sz="2400">
                <a:solidFill>
                  <a:srgbClr val="FF0000"/>
                </a:solidFill>
              </a:rPr>
              <a:t>不可变类型</a:t>
            </a:r>
            <a:r>
              <a:rPr lang="en-US" sz="2400"/>
              <a:t>的数据，而不能包含列表、字典、集合等可变类型的数据，包含列表等可变类型数据的元组也不能作为集合的元素。</a:t>
            </a:r>
          </a:p>
          <a:p>
            <a:pPr>
              <a:lnSpc>
                <a:spcPct val="150000"/>
              </a:lnSpc>
            </a:pPr>
            <a:r>
              <a:rPr lang="en-US" sz="2400"/>
              <a:t>集合中的元素是无序的，元素存储顺序和添加顺序并不一致。</a:t>
            </a:r>
          </a:p>
          <a:p>
            <a:pPr>
              <a:lnSpc>
                <a:spcPct val="150000"/>
              </a:lnSpc>
            </a:pPr>
            <a:r>
              <a:rPr lang="en-US" sz="2400"/>
              <a:t>集合</a:t>
            </a:r>
            <a:r>
              <a:rPr lang="en-US" sz="2400">
                <a:solidFill>
                  <a:srgbClr val="FF0000"/>
                </a:solidFill>
              </a:rPr>
              <a:t>不支持</a:t>
            </a:r>
            <a:r>
              <a:rPr lang="en-US" sz="2400"/>
              <a:t>使用下标直接访问特定位置上的元素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D70988-AB1C-40A7-8B6D-6E191BF0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集合常用方法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7" y="736973"/>
            <a:ext cx="10515600" cy="5705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（1）add()、update()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2A6896-DE60-4807-B516-4526C22F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4ABC83-5B07-4102-A6CE-8CE26DD5B38D}"/>
              </a:ext>
            </a:extLst>
          </p:cNvPr>
          <p:cNvSpPr txBox="1"/>
          <p:nvPr/>
        </p:nvSpPr>
        <p:spPr>
          <a:xfrm>
            <a:off x="419100" y="1485900"/>
            <a:ext cx="114531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19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 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加入一个元素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   # 50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已经在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data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中了，不再加入新的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update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({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})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合并新的集合，重复元素不重复添加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1910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集合常用方法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7" y="736974"/>
            <a:ext cx="10515600" cy="3774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（2）pop()、remove()、discard()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8F8A43-B8BB-4163-9477-96D30558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8090E7-4B44-4952-BC91-AD934FD57973}"/>
              </a:ext>
            </a:extLst>
          </p:cNvPr>
          <p:cNvSpPr txBox="1"/>
          <p:nvPr/>
        </p:nvSpPr>
        <p:spPr>
          <a:xfrm>
            <a:off x="314325" y="1114426"/>
            <a:ext cx="115579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remove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给定要删除的具体内容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27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remove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如果不在，报错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Traceback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most recent call last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File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"&lt;ipython-input-27-bec10714bf2f&gt;"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line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module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data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remove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KeyError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30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discard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删除一个给定的元素，如果不在，什么都不做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29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pop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   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删掉一个元素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29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40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714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859DB-AC19-43EB-82BD-93236BE9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集合常用方法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17443-F8CD-4A67-9EA4-7D140548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交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	intersection    &amp;</a:t>
            </a:r>
          </a:p>
          <a:p>
            <a:r>
              <a:rPr lang="zh-CN" altLang="en-US" sz="2800"/>
              <a:t>并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	union           |</a:t>
            </a:r>
          </a:p>
          <a:p>
            <a:r>
              <a:rPr lang="zh-CN" altLang="en-US" sz="2800"/>
              <a:t>差</a:t>
            </a:r>
            <a:endParaRPr lang="en-US" altLang="zh-CN" sz="2800"/>
          </a:p>
          <a:p>
            <a:pPr lvl="1"/>
            <a:r>
              <a:rPr lang="en-US" altLang="zh-CN" sz="3200"/>
              <a:t>	</a:t>
            </a:r>
            <a:r>
              <a:rPr lang="en-US" altLang="zh-CN" sz="3200">
                <a:latin typeface="Consolas" panose="020B0609020204030204" pitchFamily="49" charset="0"/>
              </a:rPr>
              <a:t>diff          -</a:t>
            </a:r>
          </a:p>
          <a:p>
            <a:r>
              <a:rPr lang="zh-CN" altLang="en-US" sz="2800"/>
              <a:t>子集检查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	issubset        &lt;</a:t>
            </a:r>
          </a:p>
          <a:p>
            <a:r>
              <a:rPr lang="zh-CN" altLang="en-US" sz="2800"/>
              <a:t>超集检查</a:t>
            </a:r>
            <a:endParaRPr lang="en-US" altLang="zh-CN" sz="2800"/>
          </a:p>
          <a:p>
            <a:pPr lvl="1"/>
            <a:r>
              <a:rPr lang="en-US" altLang="zh-CN" sz="3200"/>
              <a:t>	issuperset                &gt;</a:t>
            </a:r>
          </a:p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37A1B-7D05-466A-B252-541B2D76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使用下标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/>
              <a:t>访问列表中的元素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4DFBB9-40D4-4232-BA3A-2C01746A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E272B2-91D9-4DB4-A793-81718D0AA2DF}"/>
              </a:ext>
            </a:extLst>
          </p:cNvPr>
          <p:cNvSpPr txBox="1"/>
          <p:nvPr/>
        </p:nvSpPr>
        <p:spPr>
          <a:xfrm>
            <a:off x="466725" y="895350"/>
            <a:ext cx="1069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list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range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7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使用下标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/>
              <a:t>访问列表中的元素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4DFBB9-40D4-4232-BA3A-2C01746A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E272B2-91D9-4DB4-A793-81718D0AA2DF}"/>
              </a:ext>
            </a:extLst>
          </p:cNvPr>
          <p:cNvSpPr txBox="1"/>
          <p:nvPr/>
        </p:nvSpPr>
        <p:spPr>
          <a:xfrm>
            <a:off x="466725" y="895350"/>
            <a:ext cx="106965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list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range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8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使用下标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/>
              <a:t>访问列表中的元素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4DFBB9-40D4-4232-BA3A-2C01746A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E272B2-91D9-4DB4-A793-81718D0AA2DF}"/>
              </a:ext>
            </a:extLst>
          </p:cNvPr>
          <p:cNvSpPr txBox="1"/>
          <p:nvPr/>
        </p:nvSpPr>
        <p:spPr>
          <a:xfrm>
            <a:off x="466725" y="895350"/>
            <a:ext cx="106965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list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range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   #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下标越界会报错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Traceback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most recent call last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File </a:t>
            </a:r>
            <a:r>
              <a:rPr lang="en-US" altLang="zh-CN" sz="2000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"&lt;ipython-input-5-248fdc508cab&gt;"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line 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module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data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IndexError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list index out of range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29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5886</Words>
  <Application>Microsoft Office PowerPoint</Application>
  <PresentationFormat>宽屏</PresentationFormat>
  <Paragraphs>727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2" baseType="lpstr">
      <vt:lpstr>等线</vt:lpstr>
      <vt:lpstr>微软雅黑</vt:lpstr>
      <vt:lpstr>Arial</vt:lpstr>
      <vt:lpstr>Calibri</vt:lpstr>
      <vt:lpstr>Calibri Light</vt:lpstr>
      <vt:lpstr>Consolas</vt:lpstr>
      <vt:lpstr>Courier New</vt:lpstr>
      <vt:lpstr>Wingdings</vt:lpstr>
      <vt:lpstr>Office 主题</vt:lpstr>
      <vt:lpstr>第2章  列表、元组、字典、集合与字符串</vt:lpstr>
      <vt:lpstr>本章学习目标</vt:lpstr>
      <vt:lpstr>列表</vt:lpstr>
      <vt:lpstr>创建列表</vt:lpstr>
      <vt:lpstr>创建列表</vt:lpstr>
      <vt:lpstr>创建列表</vt:lpstr>
      <vt:lpstr>使用下标(索引)访问列表中的元素</vt:lpstr>
      <vt:lpstr>使用下标(索引)访问列表中的元素</vt:lpstr>
      <vt:lpstr>使用下标(索引)访问列表中的元素</vt:lpstr>
      <vt:lpstr>使用下标访问列表中的元素</vt:lpstr>
      <vt:lpstr>使用下标访问列表中的元素</vt:lpstr>
      <vt:lpstr>使用下标访问列表中的元素</vt:lpstr>
      <vt:lpstr>列表常用方法—增加</vt:lpstr>
      <vt:lpstr>列表常用方法—增加</vt:lpstr>
      <vt:lpstr>列表常用方法—增加</vt:lpstr>
      <vt:lpstr>列表常用方法—删除</vt:lpstr>
      <vt:lpstr>列表常用方法—删除</vt:lpstr>
      <vt:lpstr>列表常用方法</vt:lpstr>
      <vt:lpstr>列表常用方法</vt:lpstr>
      <vt:lpstr>列表常用方法</vt:lpstr>
      <vt:lpstr>列表常用方法</vt:lpstr>
      <vt:lpstr>列表常用方法</vt:lpstr>
      <vt:lpstr>列表常用方法</vt:lpstr>
      <vt:lpstr>列表常用方法</vt:lpstr>
      <vt:lpstr>列表常用方法</vt:lpstr>
      <vt:lpstr>切片操作</vt:lpstr>
      <vt:lpstr>切片操作</vt:lpstr>
      <vt:lpstr>切片操作</vt:lpstr>
      <vt:lpstr>切片操作</vt:lpstr>
      <vt:lpstr>切片操作</vt:lpstr>
      <vt:lpstr>切片操作</vt:lpstr>
      <vt:lpstr>切片操作</vt:lpstr>
      <vt:lpstr>切片操作</vt:lpstr>
      <vt:lpstr>切片操作</vt:lpstr>
      <vt:lpstr>2.6  元组</vt:lpstr>
      <vt:lpstr>元组与列表的区别</vt:lpstr>
      <vt:lpstr>元组的不可变性</vt:lpstr>
      <vt:lpstr>序列解包</vt:lpstr>
      <vt:lpstr>序列解包</vt:lpstr>
      <vt:lpstr>2.7  字符串常用方法 </vt:lpstr>
      <vt:lpstr>index()、count()</vt:lpstr>
      <vt:lpstr>replace()</vt:lpstr>
      <vt:lpstr>split()、rsplit()、join()</vt:lpstr>
      <vt:lpstr>lower()、upper()、capitalize()、title()、swapcase()</vt:lpstr>
      <vt:lpstr>startswith()、endswith()</vt:lpstr>
      <vt:lpstr>strip()、rstrip()、lstrip()</vt:lpstr>
      <vt:lpstr>encode()</vt:lpstr>
      <vt:lpstr>格式字符串语法</vt:lpstr>
      <vt:lpstr>format()格式字符串语法</vt:lpstr>
      <vt:lpstr>format()格式字符串语法</vt:lpstr>
      <vt:lpstr>2.8  字典</vt:lpstr>
      <vt:lpstr>字典</vt:lpstr>
      <vt:lpstr>字典元素访问</vt:lpstr>
      <vt:lpstr>字典元素访问</vt:lpstr>
      <vt:lpstr>字典元素访问</vt:lpstr>
      <vt:lpstr>字典元素修改、添加与删除</vt:lpstr>
      <vt:lpstr>字典元素修改、添加与删除</vt:lpstr>
      <vt:lpstr>字典元素修改、添加与删除</vt:lpstr>
      <vt:lpstr>2.9  集合</vt:lpstr>
      <vt:lpstr>集合概述</vt:lpstr>
      <vt:lpstr>集合常用方法</vt:lpstr>
      <vt:lpstr>集合常用方法</vt:lpstr>
      <vt:lpstr>集合常用方法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 列表、元组、字典、集合与字符串</dc:title>
  <dc:creator>Dong</dc:creator>
  <cp:lastModifiedBy>张 春越</cp:lastModifiedBy>
  <cp:revision>595</cp:revision>
  <dcterms:created xsi:type="dcterms:W3CDTF">2015-05-05T08:02:00Z</dcterms:created>
  <dcterms:modified xsi:type="dcterms:W3CDTF">2022-09-04T13:05:43Z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