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848" r:id="rId2"/>
    <p:sldId id="1808" r:id="rId3"/>
    <p:sldId id="2008" r:id="rId4"/>
    <p:sldId id="2016" r:id="rId5"/>
    <p:sldId id="2017" r:id="rId6"/>
    <p:sldId id="2009" r:id="rId7"/>
    <p:sldId id="1833" r:id="rId8"/>
    <p:sldId id="1857" r:id="rId9"/>
    <p:sldId id="1858" r:id="rId10"/>
    <p:sldId id="1859" r:id="rId11"/>
    <p:sldId id="1837" r:id="rId12"/>
    <p:sldId id="1838" r:id="rId13"/>
    <p:sldId id="1860" r:id="rId14"/>
    <p:sldId id="1839" r:id="rId15"/>
    <p:sldId id="1864" r:id="rId16"/>
    <p:sldId id="1999" r:id="rId17"/>
    <p:sldId id="2000" r:id="rId18"/>
    <p:sldId id="2010" r:id="rId19"/>
    <p:sldId id="2011" r:id="rId20"/>
    <p:sldId id="1944" r:id="rId21"/>
    <p:sldId id="1943" r:id="rId22"/>
    <p:sldId id="2025" r:id="rId23"/>
    <p:sldId id="1850" r:id="rId24"/>
    <p:sldId id="1989" r:id="rId25"/>
    <p:sldId id="2012" r:id="rId26"/>
    <p:sldId id="1967" r:id="rId27"/>
    <p:sldId id="1900" r:id="rId28"/>
    <p:sldId id="1901" r:id="rId29"/>
    <p:sldId id="1968" r:id="rId30"/>
    <p:sldId id="2013" r:id="rId31"/>
    <p:sldId id="2027" r:id="rId32"/>
    <p:sldId id="2028" r:id="rId33"/>
    <p:sldId id="2029" r:id="rId34"/>
    <p:sldId id="1902" r:id="rId35"/>
    <p:sldId id="2014" r:id="rId36"/>
    <p:sldId id="1881" r:id="rId37"/>
    <p:sldId id="2019" r:id="rId38"/>
    <p:sldId id="2018" r:id="rId39"/>
    <p:sldId id="1957" r:id="rId40"/>
    <p:sldId id="2001" r:id="rId41"/>
    <p:sldId id="1904" r:id="rId42"/>
    <p:sldId id="2026" r:id="rId43"/>
    <p:sldId id="1882" r:id="rId44"/>
    <p:sldId id="2020" r:id="rId45"/>
    <p:sldId id="2021" r:id="rId46"/>
    <p:sldId id="1992" r:id="rId47"/>
    <p:sldId id="1924" r:id="rId48"/>
    <p:sldId id="2023" r:id="rId49"/>
    <p:sldId id="2022" r:id="rId50"/>
    <p:sldId id="2024" r:id="rId51"/>
    <p:sldId id="1969" r:id="rId52"/>
    <p:sldId id="2003" r:id="rId53"/>
    <p:sldId id="2004" r:id="rId54"/>
    <p:sldId id="2005" r:id="rId55"/>
    <p:sldId id="2006" r:id="rId56"/>
    <p:sldId id="2007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430" autoAdjust="0"/>
  </p:normalViewPr>
  <p:slideViewPr>
    <p:cSldViewPr snapToGrid="0">
      <p:cViewPr varScale="1">
        <p:scale>
          <a:sx n="56" d="100"/>
          <a:sy n="56" d="100"/>
        </p:scale>
        <p:origin x="10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小调查，与课堂无关；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6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小调查，与课堂无关；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1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默认从小到大排序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81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回忆</a:t>
            </a:r>
            <a:r>
              <a:rPr lang="en-US" altLang="zh-CN"/>
              <a:t>lambda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回忆</a:t>
            </a:r>
            <a:r>
              <a:rPr lang="en-US" altLang="zh-CN"/>
              <a:t>lambda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8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回忆</a:t>
            </a:r>
            <a:r>
              <a:rPr lang="en-US" altLang="zh-CN"/>
              <a:t>lambda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4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7A3C-E310-450F-B3B7-04667ACF3CBD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FBBF-D4A2-4BB2-B8DB-2702F50AABA3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B867-0C15-47EB-97BA-6EE54819E618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62" y="27116"/>
            <a:ext cx="12157075" cy="702565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737" y="914938"/>
            <a:ext cx="10515600" cy="5028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46C7-0692-4792-A469-317376D2BFDA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729680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589915" y="729680"/>
            <a:ext cx="0" cy="545458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C04CE4E-F8DC-483E-9FA3-D3A92850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196" y="179298"/>
            <a:ext cx="2743200" cy="365125"/>
          </a:xfrm>
        </p:spPr>
        <p:txBody>
          <a:bodyPr/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017F-7DE5-4049-91E9-DF1D025D16B2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65F6-1D08-4C9F-9577-76D24CDC92BB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11A5-4CF4-4390-B054-2258A3416170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7D7-F070-4960-A151-9F37C6381ACE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76AC-06A5-4F45-ADFB-65B0AB88BF87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2CD3-5A52-4C3A-BE70-37CFBF13CB7C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D8A6-E10A-4C24-A513-02BE3B3A2DD9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E448-8FBE-479C-A56C-2A1B45ED0375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4800"/>
              <a:t>第</a:t>
            </a:r>
            <a:r>
              <a:rPr lang="en-US" altLang="zh-CN" sz="4800"/>
              <a:t>3</a:t>
            </a:r>
            <a:r>
              <a:rPr lang="zh-CN" altLang="en-US" sz="4800"/>
              <a:t>章  匿名函数与函数式编程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8065"/>
          </a:xfrm>
        </p:spPr>
        <p:txBody>
          <a:bodyPr>
            <a:normAutofit/>
          </a:bodyPr>
          <a:lstStyle/>
          <a:p>
            <a:endParaRPr lang="zh-CN" altLang="en-US" sz="2800"/>
          </a:p>
          <a:p>
            <a:r>
              <a:rPr lang="zh-CN" altLang="en-US" sz="2800"/>
              <a:t>张春越</a:t>
            </a:r>
            <a:endParaRPr lang="en-US" altLang="zh-CN" sz="280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CBB3FE-CE1B-47B4-8EFC-A4C89ED3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AEBE5-A757-43F4-85E9-4AAE27A5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函数的定义和使用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01F4D-40BD-452F-B7C1-AA58E268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函数的形参、实参和返回值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332F12-AB79-4496-A73E-15666FB0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AA6643-35B8-43EE-BE1D-6A1FBE23A3FF}"/>
              </a:ext>
            </a:extLst>
          </p:cNvPr>
          <p:cNvSpPr txBox="1"/>
          <p:nvPr/>
        </p:nvSpPr>
        <p:spPr>
          <a:xfrm>
            <a:off x="934474" y="1637487"/>
            <a:ext cx="10106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my_add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  #a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和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为形参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z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z      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返回值</a:t>
            </a:r>
            <a:endParaRPr lang="zh-CN" altLang="zh-CN" b="1" ker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z1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my_add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 # 1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和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为实参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,a = 1, b = 2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z1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z2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my_add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“1”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“2”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“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”和“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”为实参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a = “1”, b = “2”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z2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A9FFD6-BD0B-4FBC-935B-4B6F67FB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74" y="4288998"/>
            <a:ext cx="3638599" cy="13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3.6  位置参数、默认值参数、关键</a:t>
            </a:r>
            <a:r>
              <a:rPr lang="zh-CN" altLang="en-US" sz="2400"/>
              <a:t>字</a:t>
            </a:r>
            <a:r>
              <a:rPr lang="en-US" sz="2400"/>
              <a:t>参数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/>
              <a:t>（1）位置参数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90EA4-E924-45BB-9736-0627DBC1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87C1AE-8E54-40D4-97AB-1776F58E10EF}"/>
              </a:ext>
            </a:extLst>
          </p:cNvPr>
          <p:cNvSpPr txBox="1"/>
          <p:nvPr/>
        </p:nvSpPr>
        <p:spPr>
          <a:xfrm>
            <a:off x="820737" y="1486646"/>
            <a:ext cx="11615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'In function:a={},b={}'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C28D76-0CF1-4759-B0B8-57368748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96" y="3535681"/>
            <a:ext cx="5208026" cy="1698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3.6  位置参数、默认值参数、关键</a:t>
            </a:r>
            <a:r>
              <a:rPr lang="zh-CN" altLang="en-US" sz="2400"/>
              <a:t>字</a:t>
            </a:r>
            <a:r>
              <a:rPr lang="en-US" sz="2400"/>
              <a:t>参数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67" y="812387"/>
            <a:ext cx="10515600" cy="483013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（2）默认值参数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7F9913-114F-441A-9CF4-382AEA32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594408-3EF0-4FC0-953D-9E7262C76D87}"/>
              </a:ext>
            </a:extLst>
          </p:cNvPr>
          <p:cNvSpPr txBox="1"/>
          <p:nvPr/>
        </p:nvSpPr>
        <p:spPr>
          <a:xfrm>
            <a:off x="935355" y="1534877"/>
            <a:ext cx="1049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'In function:a={},b={}'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   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此时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 3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使用默认值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此时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 = 3, b = 8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811D41-BA82-4F8E-B7C1-7F7537B5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682" y="3564076"/>
            <a:ext cx="5889517" cy="1754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3.6  位置参数、默认值参数、关键</a:t>
            </a:r>
            <a:r>
              <a:rPr lang="zh-CN" altLang="en-US" sz="2400"/>
              <a:t>字</a:t>
            </a:r>
            <a:r>
              <a:rPr lang="en-US" sz="2400"/>
              <a:t>参数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67" y="812387"/>
            <a:ext cx="10515600" cy="483013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（2）默认值参数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7F9913-114F-441A-9CF4-382AEA32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AE80B2-FED6-4B37-908D-548A1920AB9B}"/>
              </a:ext>
            </a:extLst>
          </p:cNvPr>
          <p:cNvSpPr txBox="1"/>
          <p:nvPr/>
        </p:nvSpPr>
        <p:spPr>
          <a:xfrm>
            <a:off x="1142754" y="1391033"/>
            <a:ext cx="9039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  #a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为默认值参数，那么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后面的参数也必须有默认值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'In function:a={},b={}'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BEEE9A-8721-470F-B7C6-E68B501C9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30" y="3429000"/>
            <a:ext cx="9173484" cy="213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5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3.6  位置参数、默认值参数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67" y="812388"/>
            <a:ext cx="10515600" cy="549688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（3）关键</a:t>
            </a:r>
            <a:r>
              <a:rPr lang="zh-CN" altLang="en-US" sz="2000"/>
              <a:t>字</a:t>
            </a:r>
            <a:r>
              <a:rPr lang="en-US" sz="2000"/>
              <a:t>参数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AF9BA-8BBF-4889-8629-5288E405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402F3A-718E-4484-AB72-3D85153C6044}"/>
              </a:ext>
            </a:extLst>
          </p:cNvPr>
          <p:cNvSpPr txBox="1"/>
          <p:nvPr/>
        </p:nvSpPr>
        <p:spPr>
          <a:xfrm>
            <a:off x="1169035" y="149254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'In function:a={},b={}'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format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通过使用关键字参数，可以调整参数的顺序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32E8CC-4073-49C2-8FC0-4FF5A09C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35" y="3429000"/>
            <a:ext cx="6199244" cy="18510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BDF97-F19F-4AB7-B642-7266AFF0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多个返回值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21D26-FB2E-462A-9688-0332EBB7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411E7A-712B-4DC6-B3AE-8AB4BDA1F202}"/>
              </a:ext>
            </a:extLst>
          </p:cNvPr>
          <p:cNvSpPr txBox="1"/>
          <p:nvPr/>
        </p:nvSpPr>
        <p:spPr>
          <a:xfrm>
            <a:off x="609600" y="790575"/>
            <a:ext cx="96964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func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r1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func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 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func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sz="2000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元组解包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4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D74688-3DBD-4D96-8E74-EFC1CFD2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50" y="2219308"/>
            <a:ext cx="4884548" cy="15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5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83D15-C231-4C3A-A746-35909D54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匿名函数 </a:t>
            </a:r>
            <a:r>
              <a:rPr lang="en-US" altLang="zh-CN"/>
              <a:t>lambda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BD08E-0EAD-49A8-BEAB-9F45B7DF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933">
              <a:lnSpc>
                <a:spcPct val="150000"/>
              </a:lnSpc>
              <a:tabLst>
                <a:tab pos="473275" algn="l"/>
              </a:tabLst>
            </a:pPr>
            <a:r>
              <a:rPr lang="zh-CN" altLang="en-US" sz="2800" spc="-7">
                <a:latin typeface="微软雅黑" panose="020B0503020204020204" charset="-122"/>
                <a:cs typeface="微软雅黑" panose="020B0503020204020204" charset="-122"/>
              </a:rPr>
              <a:t>匿名函数：顾名思义，就是无需使用</a:t>
            </a:r>
            <a:r>
              <a:rPr lang="en-US" altLang="zh-CN" sz="2800" spc="-7">
                <a:latin typeface="微软雅黑" panose="020B0503020204020204" charset="-122"/>
                <a:cs typeface="微软雅黑" panose="020B0503020204020204" charset="-122"/>
              </a:rPr>
              <a:t>def</a:t>
            </a:r>
            <a:r>
              <a:rPr lang="zh-CN" altLang="en-US" sz="2800" spc="-7">
                <a:latin typeface="微软雅黑" panose="020B0503020204020204" charset="-122"/>
                <a:cs typeface="微软雅黑" panose="020B0503020204020204" charset="-122"/>
              </a:rPr>
              <a:t>这样的语句来定义标识符（函数名）的函数。</a:t>
            </a:r>
          </a:p>
          <a:p>
            <a:pPr marL="474133" indent="-457200">
              <a:lnSpc>
                <a:spcPct val="150000"/>
              </a:lnSpc>
              <a:buFont typeface="Arial" pitchFamily="34" charset="0"/>
              <a:buChar char="•"/>
              <a:tabLst>
                <a:tab pos="473275" algn="l"/>
              </a:tabLst>
            </a:pPr>
            <a:r>
              <a:rPr lang="zh-CN" altLang="en-US" sz="2800" spc="-7">
                <a:latin typeface="微软雅黑" panose="020B0503020204020204" charset="-122"/>
                <a:cs typeface="微软雅黑" panose="020B0503020204020204" charset="-122"/>
              </a:rPr>
              <a:t>语法格式：</a:t>
            </a:r>
            <a:r>
              <a:rPr lang="en-US" altLang="zh-CN" sz="2800" b="1"/>
              <a:t>lambda </a:t>
            </a:r>
            <a:r>
              <a:rPr lang="zh-CN" altLang="en-US" sz="2800" b="1"/>
              <a:t>形参列表 </a:t>
            </a:r>
            <a:r>
              <a:rPr lang="en-US" altLang="zh-CN" sz="2800" b="1"/>
              <a:t>: </a:t>
            </a:r>
            <a:r>
              <a:rPr lang="zh-CN" altLang="en-US" sz="2800" b="1"/>
              <a:t>表达式语句</a:t>
            </a:r>
            <a:endParaRPr lang="en-US" altLang="zh-CN" sz="2800" b="1"/>
          </a:p>
          <a:p>
            <a:pPr marL="474133" indent="-457200">
              <a:lnSpc>
                <a:spcPct val="150000"/>
              </a:lnSpc>
              <a:buFont typeface="Arial" pitchFamily="34" charset="0"/>
              <a:buChar char="•"/>
              <a:tabLst>
                <a:tab pos="473275" algn="l"/>
              </a:tabLst>
            </a:pPr>
            <a:r>
              <a:rPr lang="zh-CN" altLang="en-US" sz="2800" b="1">
                <a:solidFill>
                  <a:srgbClr val="FF0000"/>
                </a:solidFill>
              </a:rPr>
              <a:t>表达式语句：只能一行书写，不能多行！！</a:t>
            </a:r>
            <a:r>
              <a:rPr lang="en-US" altLang="zh-CN" b="1">
                <a:solidFill>
                  <a:srgbClr val="FF0000"/>
                </a:solidFill>
              </a:rPr>
              <a:t>!</a:t>
            </a:r>
            <a:endParaRPr lang="zh-CN" altLang="en-US" sz="2800" b="1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72025-EE64-4B62-93E9-90A50F52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AB2511-7848-4D1C-BBE6-C3137FD8262A}"/>
              </a:ext>
            </a:extLst>
          </p:cNvPr>
          <p:cNvSpPr txBox="1"/>
          <p:nvPr/>
        </p:nvSpPr>
        <p:spPr>
          <a:xfrm>
            <a:off x="6375069" y="4039544"/>
            <a:ext cx="47758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3"/>
            <a:r>
              <a:rPr lang="pt-BR" altLang="zh-CN" sz="3200" b="1">
                <a:latin typeface="Calibri" panose="020F0502020204030204"/>
                <a:cs typeface="Calibri" panose="020F0502020204030204"/>
              </a:rPr>
              <a:t>&gt;&gt;&gt; f2 = </a:t>
            </a:r>
            <a:r>
              <a:rPr lang="pt-BR" altLang="zh-CN" sz="3200" b="1" spc="-7">
                <a:solidFill>
                  <a:srgbClr val="F79546"/>
                </a:solidFill>
                <a:latin typeface="Calibri" panose="020F0502020204030204"/>
                <a:cs typeface="Calibri" panose="020F0502020204030204"/>
              </a:rPr>
              <a:t>lambda </a:t>
            </a:r>
            <a:r>
              <a:rPr lang="pt-BR" altLang="zh-CN" sz="3200" b="1">
                <a:latin typeface="Calibri" panose="020F0502020204030204"/>
                <a:cs typeface="Calibri" panose="020F0502020204030204"/>
              </a:rPr>
              <a:t>x,y : x +</a:t>
            </a:r>
            <a:r>
              <a:rPr lang="pt-BR" altLang="zh-CN" sz="3200" b="1" spc="-53">
                <a:latin typeface="Calibri" panose="020F0502020204030204"/>
                <a:cs typeface="Calibri" panose="020F0502020204030204"/>
              </a:rPr>
              <a:t> y</a:t>
            </a:r>
            <a:endParaRPr lang="pt-BR" altLang="zh-CN" sz="3200" b="1">
              <a:latin typeface="Calibri" panose="020F0502020204030204"/>
              <a:cs typeface="Calibri" panose="020F0502020204030204"/>
            </a:endParaRPr>
          </a:p>
          <a:p>
            <a:pPr marL="16933" marR="1866007"/>
            <a:r>
              <a:rPr lang="pt-BR" altLang="zh-CN" sz="3200" b="1">
                <a:latin typeface="Calibri" panose="020F0502020204030204"/>
                <a:cs typeface="Calibri" panose="020F0502020204030204"/>
              </a:rPr>
              <a:t>&gt;&gt;&gt;</a:t>
            </a:r>
            <a:r>
              <a:rPr lang="pt-BR" altLang="zh-CN" sz="3200" b="1" spc="-127">
                <a:latin typeface="Calibri" panose="020F0502020204030204"/>
                <a:cs typeface="Calibri" panose="020F0502020204030204"/>
              </a:rPr>
              <a:t> f2</a:t>
            </a:r>
            <a:r>
              <a:rPr lang="pt-BR" altLang="zh-CN" sz="3200" b="1">
                <a:latin typeface="Calibri" panose="020F0502020204030204"/>
                <a:cs typeface="Calibri" panose="020F0502020204030204"/>
              </a:rPr>
              <a:t>(8,2) </a:t>
            </a:r>
            <a:r>
              <a:rPr lang="pt-BR" altLang="zh-CN" sz="3200" b="1" spc="-420">
                <a:latin typeface="Calibri" panose="020F0502020204030204"/>
                <a:cs typeface="Calibri" panose="020F0502020204030204"/>
              </a:rPr>
              <a:t> </a:t>
            </a:r>
          </a:p>
          <a:p>
            <a:pPr marL="16933" marR="1866007"/>
            <a:r>
              <a:rPr lang="pt-BR" altLang="zh-CN" sz="3200" b="1" spc="-7">
                <a:solidFill>
                  <a:srgbClr val="006FC0"/>
                </a:solidFill>
                <a:latin typeface="Calibri" panose="020F0502020204030204"/>
                <a:cs typeface="Calibri" panose="020F0502020204030204"/>
              </a:rPr>
              <a:t>10</a:t>
            </a:r>
            <a:endParaRPr lang="pt-BR" altLang="zh-CN" sz="3200" b="1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7CAB9A-AC03-4B74-8DB8-A4E2AC17E750}"/>
              </a:ext>
            </a:extLst>
          </p:cNvPr>
          <p:cNvSpPr txBox="1"/>
          <p:nvPr/>
        </p:nvSpPr>
        <p:spPr>
          <a:xfrm>
            <a:off x="855663" y="4038577"/>
            <a:ext cx="44051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3"/>
            <a:r>
              <a:rPr lang="pt-BR" altLang="zh-CN" sz="3200" b="1">
                <a:latin typeface="Calibri" panose="020F0502020204030204"/>
                <a:cs typeface="Calibri" panose="020F0502020204030204"/>
              </a:rPr>
              <a:t>&gt;&gt;&gt; </a:t>
            </a:r>
            <a:r>
              <a:rPr lang="en-US" altLang="zh-CN" sz="3200" b="1">
                <a:latin typeface="Calibri" panose="020F0502020204030204"/>
                <a:cs typeface="Calibri" panose="020F0502020204030204"/>
              </a:rPr>
              <a:t>f1</a:t>
            </a:r>
            <a:r>
              <a:rPr lang="pt-BR" altLang="zh-CN" sz="3200" b="1">
                <a:latin typeface="Calibri" panose="020F0502020204030204"/>
                <a:cs typeface="Calibri" panose="020F0502020204030204"/>
              </a:rPr>
              <a:t> = </a:t>
            </a:r>
            <a:r>
              <a:rPr lang="pt-BR" altLang="zh-CN" sz="3200" b="1" spc="-7">
                <a:solidFill>
                  <a:srgbClr val="F79546"/>
                </a:solidFill>
                <a:latin typeface="Calibri" panose="020F0502020204030204"/>
                <a:cs typeface="Calibri" panose="020F0502020204030204"/>
              </a:rPr>
              <a:t>lambda </a:t>
            </a:r>
            <a:r>
              <a:rPr lang="pt-BR" altLang="zh-CN" sz="3200" b="1">
                <a:latin typeface="Calibri" panose="020F0502020204030204"/>
                <a:cs typeface="Calibri" panose="020F0502020204030204"/>
              </a:rPr>
              <a:t>x : x +</a:t>
            </a:r>
            <a:r>
              <a:rPr lang="pt-BR" altLang="zh-CN" sz="3200" b="1" spc="-53">
                <a:latin typeface="Calibri" panose="020F0502020204030204"/>
                <a:cs typeface="Calibri" panose="020F0502020204030204"/>
              </a:rPr>
              <a:t> </a:t>
            </a:r>
            <a:r>
              <a:rPr lang="pt-BR" altLang="zh-CN" sz="3200" b="1">
                <a:latin typeface="Calibri" panose="020F0502020204030204"/>
                <a:cs typeface="Calibri" panose="020F0502020204030204"/>
              </a:rPr>
              <a:t>x</a:t>
            </a:r>
          </a:p>
          <a:p>
            <a:pPr marL="16933" marR="1866007"/>
            <a:r>
              <a:rPr lang="pt-BR" altLang="zh-CN" sz="3200" b="1">
                <a:latin typeface="Calibri" panose="020F0502020204030204"/>
                <a:cs typeface="Calibri" panose="020F0502020204030204"/>
              </a:rPr>
              <a:t>&gt;&gt;&gt;</a:t>
            </a:r>
            <a:r>
              <a:rPr lang="pt-BR" altLang="zh-CN" sz="3200" b="1" spc="-127">
                <a:latin typeface="Calibri" panose="020F0502020204030204"/>
                <a:cs typeface="Calibri" panose="020F0502020204030204"/>
              </a:rPr>
              <a:t> f1</a:t>
            </a:r>
            <a:r>
              <a:rPr lang="pt-BR" altLang="zh-CN" sz="3200" b="1">
                <a:latin typeface="Calibri" panose="020F0502020204030204"/>
                <a:cs typeface="Calibri" panose="020F0502020204030204"/>
              </a:rPr>
              <a:t>(5) </a:t>
            </a:r>
            <a:r>
              <a:rPr lang="pt-BR" altLang="zh-CN" sz="3200" b="1" spc="-420">
                <a:latin typeface="Calibri" panose="020F0502020204030204"/>
                <a:cs typeface="Calibri" panose="020F0502020204030204"/>
              </a:rPr>
              <a:t> </a:t>
            </a:r>
          </a:p>
          <a:p>
            <a:pPr marL="16933" marR="1866007"/>
            <a:r>
              <a:rPr lang="pt-BR" altLang="zh-CN" sz="3200" b="1" spc="-7">
                <a:solidFill>
                  <a:srgbClr val="006FC0"/>
                </a:solidFill>
                <a:latin typeface="Calibri" panose="020F0502020204030204"/>
                <a:cs typeface="Calibri" panose="020F0502020204030204"/>
              </a:rPr>
              <a:t>10</a:t>
            </a:r>
            <a:endParaRPr lang="pt-BR" altLang="zh-CN" sz="3200" b="1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9790A4-BEE9-4DCF-B175-5E8406A8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000" y="1870359"/>
            <a:ext cx="1333569" cy="13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9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83D15-C231-4C3A-A746-35909D54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匿名函数 </a:t>
            </a:r>
            <a:r>
              <a:rPr lang="en-US" altLang="zh-CN"/>
              <a:t>lambda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BD08E-0EAD-49A8-BEAB-9F45B7DF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7" y="914938"/>
            <a:ext cx="10515600" cy="1103867"/>
          </a:xfrm>
        </p:spPr>
        <p:txBody>
          <a:bodyPr/>
          <a:lstStyle/>
          <a:p>
            <a:pPr marL="16933">
              <a:lnSpc>
                <a:spcPct val="150000"/>
              </a:lnSpc>
              <a:tabLst>
                <a:tab pos="473275" algn="l"/>
              </a:tabLst>
            </a:pPr>
            <a:r>
              <a:rPr lang="zh-CN" altLang="en-US" sz="2800"/>
              <a:t>例</a:t>
            </a:r>
            <a:r>
              <a:rPr lang="en-US" altLang="zh-CN" sz="2800"/>
              <a:t>1  lambda</a:t>
            </a:r>
            <a:r>
              <a:rPr lang="zh-CN" altLang="en-US" sz="2800"/>
              <a:t>函数与</a:t>
            </a:r>
            <a:r>
              <a:rPr lang="en-US" altLang="zh-CN" sz="2800"/>
              <a:t>max</a:t>
            </a:r>
            <a:r>
              <a:rPr lang="zh-CN" altLang="en-US" sz="2800"/>
              <a:t>、</a:t>
            </a:r>
            <a:r>
              <a:rPr lang="en-US" altLang="zh-CN" sz="2800"/>
              <a:t>min</a:t>
            </a:r>
            <a:r>
              <a:rPr lang="zh-CN" altLang="en-US" sz="2800"/>
              <a:t>函数配合使用</a:t>
            </a:r>
          </a:p>
          <a:p>
            <a:pPr marL="16933">
              <a:lnSpc>
                <a:spcPct val="150000"/>
              </a:lnSpc>
              <a:tabLst>
                <a:tab pos="473275" algn="l"/>
              </a:tabLst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72025-EE64-4B62-93E9-90A50F52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3DF0D3-4DF1-4138-A1B1-D267E54E9D2E}"/>
              </a:ext>
            </a:extLst>
          </p:cNvPr>
          <p:cNvSpPr txBox="1"/>
          <p:nvPr/>
        </p:nvSpPr>
        <p:spPr>
          <a:xfrm>
            <a:off x="701284" y="1684838"/>
            <a:ext cx="1115902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zh-CN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中存放股票代码和股票价格的二元组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[(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"1002006"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1.7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"1670265"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3.2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),(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"1601558"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5.1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),(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"1002234"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2.6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想找到哪只股票的价格最高</a:t>
            </a:r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???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???</a:t>
            </a:r>
            <a:r>
              <a:rPr lang="zh-CN" altLang="en-US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对吗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???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1763D4-A4A2-446A-BD3D-FC84F8B7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84" y="4509351"/>
            <a:ext cx="10635053" cy="13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6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8EA67-ACB2-43D4-AE5C-B00279D2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匿名函数 </a:t>
            </a:r>
            <a:r>
              <a:rPr lang="en-US" altLang="zh-CN"/>
              <a:t>lambda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4CB09-981E-47D7-BD26-4632F76F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函数式编程</a:t>
            </a:r>
            <a:endParaRPr lang="en-US" altLang="zh-CN"/>
          </a:p>
          <a:p>
            <a:pPr lvl="1"/>
            <a:r>
              <a:rPr lang="zh-CN" altLang="en-US"/>
              <a:t>把函数作为一个参数传递给另外一个函数来使用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7604A6-13D1-450A-BC6F-3DA15BB4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44380D-F39D-4417-9AD8-E2DD2683DC10}"/>
              </a:ext>
            </a:extLst>
          </p:cNvPr>
          <p:cNvSpPr txBox="1"/>
          <p:nvPr/>
        </p:nvSpPr>
        <p:spPr>
          <a:xfrm>
            <a:off x="995679" y="2355056"/>
            <a:ext cx="103755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Help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on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built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function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module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builtins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(...)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iterable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*[,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default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obj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key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func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</a:t>
            </a:r>
          </a:p>
          <a:p>
            <a:pPr algn="just"/>
            <a:endParaRPr lang="en-US" altLang="zh-CN" sz="2400" kern="0">
              <a:solidFill>
                <a:srgbClr val="000087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With a single iterable argument, return its biggest item.</a:t>
            </a:r>
          </a:p>
          <a:p>
            <a:pPr algn="just"/>
            <a:endParaRPr lang="en-US" altLang="zh-CN" sz="2400" kern="0">
              <a:solidFill>
                <a:srgbClr val="000087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kern="0">
                <a:solidFill>
                  <a:srgbClr val="00008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With two or more arguments, return the largest argument.</a:t>
            </a:r>
            <a:endParaRPr lang="zh-CN" altLang="zh-CN" sz="2400" kern="0">
              <a:solidFill>
                <a:srgbClr val="000087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45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83D15-C231-4C3A-A746-35909D54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匿名函数 </a:t>
            </a:r>
            <a:r>
              <a:rPr lang="en-US" altLang="zh-CN"/>
              <a:t>lambda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BD08E-0EAD-49A8-BEAB-9F45B7DF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7" y="914938"/>
            <a:ext cx="10515600" cy="1103867"/>
          </a:xfrm>
        </p:spPr>
        <p:txBody>
          <a:bodyPr/>
          <a:lstStyle/>
          <a:p>
            <a:pPr marL="16933">
              <a:lnSpc>
                <a:spcPct val="150000"/>
              </a:lnSpc>
              <a:tabLst>
                <a:tab pos="473275" algn="l"/>
              </a:tabLst>
            </a:pPr>
            <a:r>
              <a:rPr lang="zh-CN" altLang="en-US" sz="2800"/>
              <a:t>例</a:t>
            </a:r>
            <a:r>
              <a:rPr lang="en-US" altLang="zh-CN" sz="2800"/>
              <a:t>1  lambda</a:t>
            </a:r>
            <a:r>
              <a:rPr lang="zh-CN" altLang="en-US" sz="2800"/>
              <a:t>函数与</a:t>
            </a:r>
            <a:r>
              <a:rPr lang="en-US" altLang="zh-CN" sz="2800"/>
              <a:t>max</a:t>
            </a:r>
            <a:r>
              <a:rPr lang="zh-CN" altLang="en-US" sz="2800"/>
              <a:t>、</a:t>
            </a:r>
            <a:r>
              <a:rPr lang="en-US" altLang="zh-CN" sz="2800"/>
              <a:t>min</a:t>
            </a:r>
            <a:r>
              <a:rPr lang="zh-CN" altLang="en-US" sz="2800"/>
              <a:t>函数配合使用</a:t>
            </a:r>
          </a:p>
          <a:p>
            <a:pPr marL="16933">
              <a:lnSpc>
                <a:spcPct val="150000"/>
              </a:lnSpc>
              <a:tabLst>
                <a:tab pos="473275" algn="l"/>
              </a:tabLst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72025-EE64-4B62-93E9-90A50F52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3DF0D3-4DF1-4138-A1B1-D267E54E9D2E}"/>
              </a:ext>
            </a:extLst>
          </p:cNvPr>
          <p:cNvSpPr txBox="1"/>
          <p:nvPr/>
        </p:nvSpPr>
        <p:spPr>
          <a:xfrm>
            <a:off x="701284" y="1684838"/>
            <a:ext cx="111590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zh-CN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中存放股票代码和股票价格的二元组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[(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"1002006"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1.7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"1670265"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3.2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),(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"1601558"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5.1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),(</a:t>
            </a:r>
            <a:r>
              <a:rPr lang="en-US" altLang="zh-CN" sz="20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"1002234"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2.6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想找到哪只股票的价格最高</a:t>
            </a:r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???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info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key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A825A7-0759-4FA3-8EFA-C7A2671E9D69}"/>
              </a:ext>
            </a:extLst>
          </p:cNvPr>
          <p:cNvSpPr txBox="1"/>
          <p:nvPr/>
        </p:nvSpPr>
        <p:spPr>
          <a:xfrm>
            <a:off x="701284" y="4794431"/>
            <a:ext cx="436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1601558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85D7CB-42FD-4714-9C7B-328128F6DA3D}"/>
              </a:ext>
            </a:extLst>
          </p:cNvPr>
          <p:cNvSpPr txBox="1"/>
          <p:nvPr/>
        </p:nvSpPr>
        <p:spPr>
          <a:xfrm>
            <a:off x="8110855" y="4671320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0070C0"/>
                </a:solidFill>
              </a:rPr>
              <a:t>函数式编程！！！</a:t>
            </a:r>
          </a:p>
        </p:txBody>
      </p:sp>
    </p:spTree>
    <p:extLst>
      <p:ext uri="{BB962C8B-B14F-4D97-AF65-F5344CB8AC3E}">
        <p14:creationId xmlns:p14="http://schemas.microsoft.com/office/powerpoint/2010/main" val="206169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>
                <a:latin typeface="+mj-ea"/>
              </a:rPr>
              <a:t>本章学习目标</a:t>
            </a:r>
            <a:endParaRPr lang="en-US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11860"/>
            <a:ext cx="11268076" cy="5034280"/>
          </a:xfrm>
        </p:spPr>
        <p:txBody>
          <a:bodyPr>
            <a:noAutofit/>
          </a:bodyPr>
          <a:lstStyle/>
          <a:p>
            <a:r>
              <a:rPr lang="zh-CN" altLang="en-US" sz="2400">
                <a:latin typeface="+mn-ea"/>
              </a:rPr>
              <a:t>掌握</a:t>
            </a:r>
            <a:r>
              <a:rPr lang="en-US" altLang="zh-CN" sz="2400">
                <a:latin typeface="+mn-ea"/>
              </a:rPr>
              <a:t>Python</a:t>
            </a:r>
            <a:r>
              <a:rPr lang="zh-CN" altLang="en-US" sz="2400">
                <a:latin typeface="+mn-ea"/>
              </a:rPr>
              <a:t>函数的定义和基本用法</a:t>
            </a:r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掌握匿名函数的定义方法</a:t>
            </a:r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掌握函数式编程</a:t>
            </a:r>
            <a:endParaRPr lang="en-US" sz="2400">
              <a:latin typeface="+mn-ea"/>
            </a:endParaRPr>
          </a:p>
          <a:p>
            <a:r>
              <a:rPr lang="en-US" sz="2400">
                <a:latin typeface="+mn-ea"/>
              </a:rPr>
              <a:t>熟练掌握</a:t>
            </a:r>
            <a:r>
              <a:rPr lang="zh-CN" altLang="en-US" sz="2400">
                <a:latin typeface="+mn-ea"/>
              </a:rPr>
              <a:t>排序和翻转函数</a:t>
            </a:r>
            <a:endParaRPr lang="en-US" sz="2400">
              <a:latin typeface="+mn-ea"/>
            </a:endParaRPr>
          </a:p>
          <a:p>
            <a:r>
              <a:rPr lang="en-US" sz="2400">
                <a:latin typeface="+mn-ea"/>
              </a:rPr>
              <a:t>理解</a:t>
            </a:r>
            <a:r>
              <a:rPr lang="en-US" sz="2400" err="1">
                <a:latin typeface="+mn-ea"/>
              </a:rPr>
              <a:t>map</a:t>
            </a:r>
            <a:r>
              <a:rPr lang="en-US" sz="2400">
                <a:latin typeface="+mn-ea"/>
              </a:rPr>
              <a:t>()、reduce()</a:t>
            </a:r>
            <a:r>
              <a:rPr lang="en-US" sz="2400" err="1">
                <a:latin typeface="+mn-ea"/>
              </a:rPr>
              <a:t>和filter</a:t>
            </a:r>
            <a:r>
              <a:rPr lang="en-US" sz="2400">
                <a:latin typeface="+mn-ea"/>
              </a:rPr>
              <a:t>()</a:t>
            </a:r>
            <a:r>
              <a:rPr lang="en-US" sz="2400" err="1">
                <a:latin typeface="+mn-ea"/>
              </a:rPr>
              <a:t>函数的工作过程</a:t>
            </a:r>
            <a:endParaRPr lang="en-US" sz="2400">
              <a:latin typeface="+mn-ea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77BB3F-B495-44E2-A32A-B7D80D57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3.6  最大值</a:t>
            </a:r>
            <a:r>
              <a:rPr lang="en-US" err="1"/>
              <a:t>、</a:t>
            </a:r>
            <a:r>
              <a:rPr lang="en-US"/>
              <a:t>最小值</a:t>
            </a:r>
            <a:r>
              <a:rPr lang="en-US" altLang="zh-CN"/>
              <a:t>—</a:t>
            </a:r>
            <a:r>
              <a:rPr lang="zh-CN" altLang="en-US"/>
              <a:t>函数式编程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88C525-C70E-49E5-9552-1F53F2EC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CD2F60-D71C-450C-9708-FA79D673FB56}"/>
              </a:ext>
            </a:extLst>
          </p:cNvPr>
          <p:cNvSpPr txBox="1"/>
          <p:nvPr/>
        </p:nvSpPr>
        <p:spPr>
          <a:xfrm>
            <a:off x="858837" y="1209675"/>
            <a:ext cx="113157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'3'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'22'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'111'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max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'3’</a:t>
            </a:r>
          </a:p>
          <a:p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返回长度最大的字符串</a:t>
            </a:r>
            <a:endParaRPr lang="zh-CN" altLang="zh-CN" b="1" kern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max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函数作用于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的每个元素，用返回值来做最大值的计算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‘111’              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返回的是原元素本身</a:t>
            </a:r>
            <a:endParaRPr lang="en-US" altLang="zh-CN" b="1" kern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返回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转为整数最大的字符串</a:t>
            </a:r>
            <a:endParaRPr lang="zh-CN" altLang="zh-CN" b="1" kern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max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'111'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36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6E3A9-58B5-45D2-B622-967DCCF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课堂习题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511DC2-9C0F-4679-B278-34F6348F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2E0428-7120-4592-B5C1-1BE3FA6B357A}"/>
              </a:ext>
            </a:extLst>
          </p:cNvPr>
          <p:cNvSpPr txBox="1"/>
          <p:nvPr/>
        </p:nvSpPr>
        <p:spPr>
          <a:xfrm>
            <a:off x="733425" y="914400"/>
            <a:ext cx="90106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Consolas" panose="020B0609020204030204" pitchFamily="49" charset="0"/>
              </a:rPr>
              <a:t>data = ["111", "1000", "33"]</a:t>
            </a:r>
          </a:p>
          <a:p>
            <a:r>
              <a:rPr lang="en-US" altLang="zh-CN" sz="2800">
                <a:latin typeface="Consolas" panose="020B0609020204030204" pitchFamily="49" charset="0"/>
              </a:rPr>
              <a:t>min(data, key=len)</a:t>
            </a:r>
          </a:p>
          <a:p>
            <a:endParaRPr lang="en-US" altLang="zh-CN" sz="280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>
                <a:latin typeface="Consolas" panose="020B0609020204030204" pitchFamily="49" charset="0"/>
              </a:rPr>
              <a:t>“111”</a:t>
            </a:r>
          </a:p>
          <a:p>
            <a:pPr marL="514350" indent="-514350">
              <a:buAutoNum type="alphaUcPeriod"/>
            </a:pPr>
            <a:r>
              <a:rPr lang="en-US" altLang="zh-CN" sz="2800">
                <a:latin typeface="Consolas" panose="020B0609020204030204" pitchFamily="49" charset="0"/>
              </a:rPr>
              <a:t>“1000”</a:t>
            </a:r>
          </a:p>
          <a:p>
            <a:pPr marL="514350" indent="-514350">
              <a:buAutoNum type="alphaUcPeriod"/>
            </a:pPr>
            <a:r>
              <a:rPr lang="en-US" altLang="zh-CN" sz="2800">
                <a:latin typeface="Consolas" panose="020B0609020204030204" pitchFamily="49" charset="0"/>
              </a:rPr>
              <a:t>“33”</a:t>
            </a:r>
          </a:p>
          <a:p>
            <a:pPr marL="514350" indent="-514350">
              <a:buAutoNum type="alphaUcPeriod"/>
            </a:pPr>
            <a:r>
              <a:rPr lang="en-US" altLang="zh-CN" sz="280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1037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6E3A9-58B5-45D2-B622-967DCCF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课堂习题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511DC2-9C0F-4679-B278-34F6348F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EA936C-734D-4397-AD0E-982260B21179}"/>
              </a:ext>
            </a:extLst>
          </p:cNvPr>
          <p:cNvSpPr txBox="1"/>
          <p:nvPr/>
        </p:nvSpPr>
        <p:spPr>
          <a:xfrm>
            <a:off x="1066800" y="1231037"/>
            <a:ext cx="62179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None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83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3.7  </a:t>
            </a:r>
            <a:r>
              <a:rPr lang="en-US" err="1"/>
              <a:t>排序、逆序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03B41-82FB-492F-8F78-F1509F97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3FBD11-D0D9-4733-8378-69D07E3E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081413"/>
            <a:ext cx="6591299" cy="46951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375F4-57D5-4968-B5DA-5DBEB07A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小调查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CAD3F-457C-480F-8261-15228D34F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打扑克时，如果你是左手握牌，你习惯是下面那种摆牌方式？</a:t>
            </a:r>
            <a:endParaRPr lang="en-US" altLang="zh-CN"/>
          </a:p>
          <a:p>
            <a:pPr lvl="1"/>
            <a:r>
              <a:rPr lang="en-US" altLang="zh-CN"/>
              <a:t>A. </a:t>
            </a:r>
            <a:r>
              <a:rPr lang="zh-CN" altLang="en-US"/>
              <a:t>左边放小的，右边放大的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B. </a:t>
            </a:r>
            <a:r>
              <a:rPr lang="zh-CN" altLang="en-US"/>
              <a:t>左边放大的，右边放小的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C18BB-27BE-4E8F-A3CC-90BEB80C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D501F9-ADAF-4C31-AC12-2E18920D4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65613"/>
            <a:ext cx="3285507" cy="246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6B6D979-E9E5-48D6-8985-5C40FE59D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46" y="3927865"/>
            <a:ext cx="3320932" cy="24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89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375F4-57D5-4968-B5DA-5DBEB07A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小调查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CAD3F-457C-480F-8261-15228D34F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抓牌时，多数人会让牌按大小顺序摆放，你是如何让牌有顺序的摆放的？</a:t>
            </a:r>
            <a:endParaRPr lang="en-US" altLang="zh-CN"/>
          </a:p>
          <a:p>
            <a:pPr lvl="1"/>
            <a:r>
              <a:rPr lang="en-US" altLang="zh-CN"/>
              <a:t>A. </a:t>
            </a:r>
            <a:r>
              <a:rPr lang="zh-CN" altLang="en-US"/>
              <a:t>每抓一张牌的时候，就把它摆放到合适的位置上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B. </a:t>
            </a:r>
            <a:r>
              <a:rPr lang="zh-CN" altLang="en-US"/>
              <a:t>抓牌时根本不摆，最后一起摆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C18BB-27BE-4E8F-A3CC-90BEB80C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0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3.7  </a:t>
            </a:r>
            <a:r>
              <a:rPr lang="en-US" err="1"/>
              <a:t>排序、逆序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2" y="990600"/>
            <a:ext cx="9628188" cy="5276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sorted()</a:t>
            </a:r>
            <a:r>
              <a:rPr lang="en-US" altLang="zh-CN"/>
              <a:t> </a:t>
            </a:r>
            <a:r>
              <a:rPr lang="en-US"/>
              <a:t>可以对列表、元组、字典、集合或其他可迭代对象进行排序并返回</a:t>
            </a:r>
            <a:r>
              <a:rPr lang="en-US">
                <a:solidFill>
                  <a:srgbClr val="FF0000"/>
                </a:solidFill>
              </a:rPr>
              <a:t>新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en-US"/>
              <a:t>，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(1)支持使用key参数指定排序规则，key参数的值可以是函数、类、lambda</a:t>
            </a:r>
            <a:r>
              <a:rPr lang="zh-CN" altLang="en-US"/>
              <a:t>函数</a:t>
            </a:r>
            <a:r>
              <a:rPr lang="en-US"/>
              <a:t>、方法等可调用对象。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(2)还可以使用reverse参数指定是升序（reverse=</a:t>
            </a:r>
            <a:r>
              <a:rPr lang="en-US" err="1"/>
              <a:t>False）排序还是降序（reverse</a:t>
            </a:r>
            <a:r>
              <a:rPr lang="en-US"/>
              <a:t>=</a:t>
            </a:r>
            <a:r>
              <a:rPr lang="en-US" err="1"/>
              <a:t>True）排序，如果不指定的话默认为升序排序</a:t>
            </a:r>
            <a:r>
              <a:rPr lang="en-US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03B41-82FB-492F-8F78-F1509F97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05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3.7  </a:t>
            </a:r>
            <a:r>
              <a:rPr lang="en-US" err="1"/>
              <a:t>排序、逆序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57F7FE-D4B5-45E1-AFA7-34507E65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686D62-1422-493F-926B-5B43F97648BF}"/>
              </a:ext>
            </a:extLst>
          </p:cNvPr>
          <p:cNvSpPr txBox="1"/>
          <p:nvPr/>
        </p:nvSpPr>
        <p:spPr>
          <a:xfrm>
            <a:off x="962025" y="1076325"/>
            <a:ext cx="100869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157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 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158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158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159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random </a:t>
            </a:r>
            <a:r>
              <a:rPr lang="en-US" altLang="zh-CN" sz="16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shuffle   #</a:t>
            </a:r>
            <a:r>
              <a:rPr lang="zh-CN" altLang="en-US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en-US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包中引入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shuffle</a:t>
            </a:r>
            <a:r>
              <a:rPr lang="zh-CN" altLang="en-US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这个函数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160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shuffle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  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原地打乱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中元素的顺序</a:t>
            </a:r>
            <a:endParaRPr lang="zh-CN" altLang="zh-CN" sz="1600" b="1" kern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161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161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162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sorted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#</a:t>
            </a:r>
            <a:r>
              <a:rPr lang="zh-CN" altLang="en-US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默认从小到大排序，返回一个新的列表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162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endParaRPr lang="en-US" altLang="zh-CN" sz="1600" b="1" kern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163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163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16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3.7  </a:t>
            </a:r>
            <a:r>
              <a:rPr lang="en-US" err="1"/>
              <a:t>排序、逆序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57F7FE-D4B5-45E1-AFA7-34507E65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686D62-1422-493F-926B-5B43F97648BF}"/>
              </a:ext>
            </a:extLst>
          </p:cNvPr>
          <p:cNvSpPr txBox="1"/>
          <p:nvPr/>
        </p:nvSpPr>
        <p:spPr>
          <a:xfrm>
            <a:off x="800101" y="1914525"/>
            <a:ext cx="11185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sorted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reverse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40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3.7  </a:t>
            </a:r>
            <a:r>
              <a:rPr lang="en-US" err="1"/>
              <a:t>排序、逆序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57F7FE-D4B5-45E1-AFA7-34507E65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18B16-0B1B-4EFE-94F1-28BE39386C1F}"/>
              </a:ext>
            </a:extLst>
          </p:cNvPr>
          <p:cNvSpPr txBox="1"/>
          <p:nvPr/>
        </p:nvSpPr>
        <p:spPr>
          <a:xfrm>
            <a:off x="676275" y="1038225"/>
            <a:ext cx="626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sorted</a:t>
            </a:r>
            <a:r>
              <a:rPr lang="zh-CN" altLang="en-US" sz="4000"/>
              <a:t>函数的</a:t>
            </a:r>
            <a:r>
              <a:rPr lang="en-US" altLang="zh-CN" sz="4000"/>
              <a:t>key</a:t>
            </a:r>
            <a:r>
              <a:rPr lang="zh-CN" altLang="en-US" sz="4000"/>
              <a:t>参数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AC273F-53D4-4CD8-A16F-2EFB8FACC414}"/>
              </a:ext>
            </a:extLst>
          </p:cNvPr>
          <p:cNvSpPr txBox="1"/>
          <p:nvPr/>
        </p:nvSpPr>
        <p:spPr>
          <a:xfrm>
            <a:off x="861579" y="2292052"/>
            <a:ext cx="73818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800" b="1" kern="0">
                <a:solidFill>
                  <a:srgbClr val="F8F8F8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EB939A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stock</a:t>
            </a:r>
            <a:r>
              <a:rPr lang="en-US" altLang="zh-CN" sz="2800" b="1" kern="0">
                <a:solidFill>
                  <a:srgbClr val="F8F8F8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kern="0">
                <a:solidFill>
                  <a:srgbClr val="F8F8F8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kern="0">
                <a:solidFill>
                  <a:srgbClr val="55E43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'BABA'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kern="0">
                <a:solidFill>
                  <a:srgbClr val="55E43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'ZH'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kern="0">
                <a:solidFill>
                  <a:srgbClr val="55E43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'NIO'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32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800" b="1" kern="0">
                <a:solidFill>
                  <a:srgbClr val="F8F8F8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EB939A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sorted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kern="0">
                <a:solidFill>
                  <a:srgbClr val="EB939A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stock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32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kern="0">
                <a:solidFill>
                  <a:srgbClr val="55E43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'BABA'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kern="0">
                <a:solidFill>
                  <a:srgbClr val="F8F8F8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55E43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'NIO'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kern="0">
                <a:solidFill>
                  <a:srgbClr val="F8F8F8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55E43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'ZH'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32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800" b="1" kern="0">
                <a:solidFill>
                  <a:srgbClr val="F8F8F8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1E9AE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sz="2800" b="1" kern="0">
                <a:solidFill>
                  <a:srgbClr val="1E9AE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根据几只股票简称的长度进行排序</a:t>
            </a:r>
            <a:endParaRPr lang="zh-CN" altLang="zh-CN" sz="32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800" b="1" kern="0">
                <a:solidFill>
                  <a:srgbClr val="F8F8F8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EB939A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sorted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kern="0">
                <a:solidFill>
                  <a:srgbClr val="EB939A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stock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kern="0">
                <a:solidFill>
                  <a:srgbClr val="F8F8F8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EB939A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kern="0">
                <a:solidFill>
                  <a:srgbClr val="EB939A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32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kern="0">
                <a:solidFill>
                  <a:srgbClr val="55E43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'ZH'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kern="0">
                <a:solidFill>
                  <a:srgbClr val="F8F8F8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55E43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'NIO'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kern="0">
                <a:solidFill>
                  <a:srgbClr val="F8F8F8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>
                <a:solidFill>
                  <a:srgbClr val="55E439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'BABA'</a:t>
            </a:r>
            <a:r>
              <a:rPr lang="en-US" altLang="zh-CN" sz="2800" b="1" kern="0">
                <a:solidFill>
                  <a:srgbClr val="FFAA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32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3433DD-B722-4F10-A575-EC3DA3AC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755" y="1918947"/>
            <a:ext cx="2459641" cy="13472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C475D9-9D43-4140-8A39-16443C93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339" y="3502419"/>
            <a:ext cx="2734057" cy="10955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F0E0B7-8B3F-4388-A98F-00927C178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127" y="5118878"/>
            <a:ext cx="425826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9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9A261-7F20-4F5D-BB2B-7C8B30BB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函数复习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DAF76-4D7F-4B7D-9494-3C32A200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到目前为止，我们使用过内置函数</a:t>
            </a:r>
            <a:r>
              <a:rPr lang="en-US" altLang="zh-CN"/>
              <a:t>print</a:t>
            </a:r>
            <a:r>
              <a:rPr lang="zh-CN" altLang="en-US"/>
              <a:t>、</a:t>
            </a:r>
            <a:r>
              <a:rPr lang="en-US" altLang="zh-CN"/>
              <a:t>input</a:t>
            </a:r>
            <a:r>
              <a:rPr lang="zh-CN" altLang="en-US"/>
              <a:t>、</a:t>
            </a:r>
            <a:r>
              <a:rPr lang="en-US" altLang="zh-CN"/>
              <a:t>len</a:t>
            </a:r>
            <a:r>
              <a:rPr lang="zh-CN" altLang="en-US"/>
              <a:t>、</a:t>
            </a:r>
            <a:r>
              <a:rPr lang="en-US" altLang="zh-CN"/>
              <a:t>sum</a:t>
            </a:r>
            <a:r>
              <a:rPr lang="zh-CN" altLang="en-US"/>
              <a:t>等</a:t>
            </a:r>
            <a:endParaRPr lang="en-US" altLang="zh-CN"/>
          </a:p>
          <a:p>
            <a:r>
              <a:rPr lang="zh-CN" altLang="en-US"/>
              <a:t>为什么需要函数？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CEC81-8DF7-4020-8D47-467BD73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7D51FD-2767-44AA-9756-8DC34B9CF630}"/>
              </a:ext>
            </a:extLst>
          </p:cNvPr>
          <p:cNvSpPr txBox="1"/>
          <p:nvPr/>
        </p:nvSpPr>
        <p:spPr>
          <a:xfrm>
            <a:off x="916624" y="1930777"/>
            <a:ext cx="36461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循环求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2-200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的和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循环求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35-765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的和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766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algn="just"/>
            <a:endParaRPr lang="en-US" altLang="zh-CN" kern="0">
              <a:solidFill>
                <a:srgbClr val="00005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循环求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355-1765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的和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355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,1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766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22F0EF-B8E6-436B-8239-AC20095A0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59" y="2444750"/>
            <a:ext cx="4195762" cy="25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6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67EA6-6AC1-4099-8AB9-8719011D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3.7  排序、逆序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F4C75-4B59-4727-B343-3C9C44DD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sorted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函数和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list.sort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方法的区别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B21FB8-16C4-4451-93B0-24B4CA15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920062-F9F2-4B0C-A959-F3682E3FF888}"/>
              </a:ext>
            </a:extLst>
          </p:cNvPr>
          <p:cNvSpPr txBox="1"/>
          <p:nvPr/>
        </p:nvSpPr>
        <p:spPr>
          <a:xfrm>
            <a:off x="1056640" y="1783418"/>
            <a:ext cx="31191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sorted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11EA2C-E8CE-4453-8BFE-CAF39CF935D9}"/>
              </a:ext>
            </a:extLst>
          </p:cNvPr>
          <p:cNvSpPr txBox="1"/>
          <p:nvPr/>
        </p:nvSpPr>
        <p:spPr>
          <a:xfrm>
            <a:off x="7241857" y="1783417"/>
            <a:ext cx="325342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sort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None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95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29C89-856B-4895-9895-A16936BD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课前复习</a:t>
            </a:r>
            <a:r>
              <a:rPr lang="en-US" altLang="zh-CN"/>
              <a:t>(20220324)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EA9F2-9ACC-4C7C-9B9C-082555C4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/>
              <a:t>上堂课内容</a:t>
            </a:r>
            <a:endParaRPr lang="en-US" altLang="zh-CN" sz="4400"/>
          </a:p>
          <a:p>
            <a:pPr lvl="1"/>
            <a:r>
              <a:rPr lang="zh-CN" altLang="en-US" sz="4000"/>
              <a:t>函数的定义</a:t>
            </a:r>
            <a:endParaRPr lang="en-US" altLang="zh-CN" sz="4000"/>
          </a:p>
          <a:p>
            <a:pPr lvl="1"/>
            <a:r>
              <a:rPr lang="zh-CN" altLang="en-US" sz="4000"/>
              <a:t>匿名函数</a:t>
            </a:r>
            <a:endParaRPr lang="en-US" altLang="zh-CN" sz="4000"/>
          </a:p>
          <a:p>
            <a:pPr lvl="1"/>
            <a:r>
              <a:rPr lang="zh-CN" altLang="en-US" sz="4000"/>
              <a:t>函数式编程</a:t>
            </a:r>
            <a:endParaRPr lang="en-US" altLang="zh-CN" sz="4000"/>
          </a:p>
          <a:p>
            <a:pPr lvl="1"/>
            <a:r>
              <a:rPr lang="en-US" altLang="zh-CN" sz="4000"/>
              <a:t>Max/min</a:t>
            </a:r>
            <a:r>
              <a:rPr lang="zh-CN" altLang="en-US" sz="4000"/>
              <a:t>函数与匿名函数的配合使用</a:t>
            </a:r>
            <a:endParaRPr lang="en-US" altLang="zh-CN" sz="4000"/>
          </a:p>
          <a:p>
            <a:pPr lvl="1"/>
            <a:r>
              <a:rPr lang="zh-CN" altLang="en-US" sz="4000"/>
              <a:t>排序函数</a:t>
            </a:r>
            <a:r>
              <a:rPr lang="en-US" altLang="zh-CN" sz="4000"/>
              <a:t>sorted</a:t>
            </a:r>
            <a:r>
              <a:rPr lang="zh-CN" altLang="en-US" sz="4000"/>
              <a:t>的使用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C007A-1342-4B71-AF3A-41DF0BB4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50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11A9D-E029-4DC1-A51E-81F87D17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课前复习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DF3C5-8159-42A6-A237-F34E2531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81EF4F-8104-4F06-BF64-C46EDA084AAE}"/>
              </a:ext>
            </a:extLst>
          </p:cNvPr>
          <p:cNvSpPr txBox="1"/>
          <p:nvPr/>
        </p:nvSpPr>
        <p:spPr>
          <a:xfrm>
            <a:off x="168593" y="889129"/>
            <a:ext cx="62122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def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A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myf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m1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myf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m2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myf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5,y=2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m2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m3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myf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ea"/>
              <a:buAutoNum type="circleNumDbPlain"/>
            </a:pP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347D56-7B62-4E46-877F-3BAEE1E4149C}"/>
              </a:ext>
            </a:extLst>
          </p:cNvPr>
          <p:cNvSpPr txBox="1"/>
          <p:nvPr/>
        </p:nvSpPr>
        <p:spPr>
          <a:xfrm>
            <a:off x="5167947" y="889129"/>
            <a:ext cx="70065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Q1: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函数的名字是什么？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Q2: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函数有几个形参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Q3: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行的输出结果是什么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行的函数参数传递的方式是哪一种？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Q4: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行的输出结果是什么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行的函数参数传递的方式是哪一种？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Q5: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行的输出结果是什么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行的函数参数传递的方式是哪一种？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4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6D7F0-C63E-4827-8B42-7C70DAAA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课前复习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AEFD52-7CD4-49C3-8D44-4C4F8CF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9159E7-42F6-431B-B33C-922EE8661C83}"/>
              </a:ext>
            </a:extLst>
          </p:cNvPr>
          <p:cNvSpPr txBox="1"/>
          <p:nvPr/>
        </p:nvSpPr>
        <p:spPr>
          <a:xfrm>
            <a:off x="834390" y="881863"/>
            <a:ext cx="1020699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列表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中存放了某只股票连续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个交易的开盘价、最高价、最低价、收盘价的信息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   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开盘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最高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最低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收盘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50.29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50.65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49.69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50.46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50.72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50.72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49.86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50.25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50.2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50.63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50.05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50.5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51.15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51.15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50.02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50.43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]]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最小的开盘价是多少？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min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key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最大的</a:t>
            </a:r>
            <a:r>
              <a:rPr lang="zh-CN" altLang="en-US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震荡幅度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是多少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r>
              <a:rPr lang="zh-CN" altLang="en-US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这里用最高和最低的差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key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使用收盘价对四个交易日数据进行排序，从大到小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sorted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key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[-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reverse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1B8ADD1-E0D6-4232-BA10-B430B42A2A5D}"/>
              </a:ext>
            </a:extLst>
          </p:cNvPr>
          <p:cNvSpPr/>
          <p:nvPr/>
        </p:nvSpPr>
        <p:spPr>
          <a:xfrm>
            <a:off x="4229100" y="3353038"/>
            <a:ext cx="60007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1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E7A615B-CC02-4329-B95B-E26136C7ECBE}"/>
              </a:ext>
            </a:extLst>
          </p:cNvPr>
          <p:cNvSpPr/>
          <p:nvPr/>
        </p:nvSpPr>
        <p:spPr>
          <a:xfrm>
            <a:off x="4229100" y="4584306"/>
            <a:ext cx="1588770" cy="31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2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CDCCF1-3912-41F6-9259-E8F8E9E828F0}"/>
              </a:ext>
            </a:extLst>
          </p:cNvPr>
          <p:cNvSpPr/>
          <p:nvPr/>
        </p:nvSpPr>
        <p:spPr>
          <a:xfrm>
            <a:off x="4697730" y="5765406"/>
            <a:ext cx="65151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5DAC4AB-17BC-4A67-950D-8375E8FD2F57}"/>
              </a:ext>
            </a:extLst>
          </p:cNvPr>
          <p:cNvSpPr/>
          <p:nvPr/>
        </p:nvSpPr>
        <p:spPr>
          <a:xfrm>
            <a:off x="6766560" y="5758967"/>
            <a:ext cx="632460" cy="41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ADEEBD-5F66-4BB5-9E81-DDC6AE6BA016}"/>
              </a:ext>
            </a:extLst>
          </p:cNvPr>
          <p:cNvSpPr txBox="1"/>
          <p:nvPr/>
        </p:nvSpPr>
        <p:spPr>
          <a:xfrm>
            <a:off x="6546533" y="3633010"/>
            <a:ext cx="2695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50.2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E25615-92FD-4B83-B979-1D118C091CBD}"/>
              </a:ext>
            </a:extLst>
          </p:cNvPr>
          <p:cNvSpPr txBox="1"/>
          <p:nvPr/>
        </p:nvSpPr>
        <p:spPr>
          <a:xfrm>
            <a:off x="6546533" y="4705136"/>
            <a:ext cx="6212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1.1299999999999955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F9633A-1CBC-4AE5-B8E9-7BB9E84A4E74}"/>
              </a:ext>
            </a:extLst>
          </p:cNvPr>
          <p:cNvSpPr txBox="1"/>
          <p:nvPr/>
        </p:nvSpPr>
        <p:spPr>
          <a:xfrm>
            <a:off x="7920990" y="5479683"/>
            <a:ext cx="38290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[[50.2, 50.63, 50.05, 50.5], 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[50.29, 50.65, 49.69, 50.46],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 [51.15, 51.15, 50.02, 50.43], 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[50.72, 50.72, 49.86, 50.25]]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8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3.7  </a:t>
            </a:r>
            <a:r>
              <a:rPr lang="en-US" err="1">
                <a:sym typeface="+mn-ea"/>
              </a:rPr>
              <a:t>排序、逆序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881864"/>
            <a:ext cx="10515600" cy="105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（2）reversed()可以对</a:t>
            </a:r>
            <a:r>
              <a:rPr lang="zh-CN" altLang="en-US" sz="2400">
                <a:solidFill>
                  <a:srgbClr val="FF0000"/>
                </a:solidFill>
                <a:latin typeface="Consolas" panose="020B0609020204030204" pitchFamily="49" charset="0"/>
              </a:rPr>
              <a:t>序列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对象</a:t>
            </a:r>
            <a:r>
              <a:rPr lang="en-US" sz="2400">
                <a:latin typeface="Consolas" panose="020B0609020204030204" pitchFamily="49" charset="0"/>
              </a:rPr>
              <a:t>进行</a:t>
            </a:r>
            <a:r>
              <a:rPr lang="zh-CN" altLang="en-US" sz="2400">
                <a:latin typeface="Consolas" panose="020B0609020204030204" pitchFamily="49" charset="0"/>
              </a:rPr>
              <a:t>序列元素</a:t>
            </a:r>
            <a:r>
              <a:rPr lang="en-US" sz="2400">
                <a:latin typeface="Consolas" panose="020B0609020204030204" pitchFamily="49" charset="0"/>
              </a:rPr>
              <a:t>翻转</a:t>
            </a:r>
            <a:r>
              <a:rPr lang="zh-CN" altLang="en-US" sz="2400">
                <a:latin typeface="Consolas" panose="020B0609020204030204" pitchFamily="49" charset="0"/>
              </a:rPr>
              <a:t>，</a:t>
            </a:r>
            <a:r>
              <a:rPr lang="en-US" sz="2400">
                <a:latin typeface="Consolas" panose="020B0609020204030204" pitchFamily="49" charset="0"/>
              </a:rPr>
              <a:t>并返回</a:t>
            </a:r>
            <a:r>
              <a:rPr lang="zh-CN" altLang="en-US" sz="2400">
                <a:latin typeface="Consolas" panose="020B0609020204030204" pitchFamily="49" charset="0"/>
              </a:rPr>
              <a:t>翻转对象的迭代器</a:t>
            </a:r>
            <a:r>
              <a:rPr lang="en-US" sz="2400">
                <a:latin typeface="Consolas" panose="020B0609020204030204" pitchFamily="49" charset="0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A441A1-677B-46AC-957D-6F5E63C90B7F}"/>
              </a:ext>
            </a:extLst>
          </p:cNvPr>
          <p:cNvSpPr txBox="1"/>
          <p:nvPr/>
        </p:nvSpPr>
        <p:spPr>
          <a:xfrm>
            <a:off x="666749" y="1828801"/>
            <a:ext cx="115077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 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rData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reversed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rData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list_reverseiterator at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0x13a85102358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rData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 #list()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转换函数使用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rData</a:t>
            </a:r>
            <a:r>
              <a:rPr lang="zh-CN" altLang="en-US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这个迭代器来依次访问生成的翻转对象的元素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BE479-B3DC-4341-B3A5-46280F3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A0AFD-1F17-451C-8DC6-3A8281EC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3.7  排序、逆序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0145C-A47C-4457-B15B-E5FEBB27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7" y="914938"/>
            <a:ext cx="10515600" cy="2956022"/>
          </a:xfrm>
        </p:spPr>
        <p:txBody>
          <a:bodyPr/>
          <a:lstStyle/>
          <a:p>
            <a:r>
              <a:rPr lang="en-US" altLang="zh-CN"/>
              <a:t>reversed</a:t>
            </a:r>
            <a:r>
              <a:rPr lang="zh-CN" altLang="en-US"/>
              <a:t>函数和</a:t>
            </a:r>
            <a:r>
              <a:rPr lang="en-US" altLang="zh-CN"/>
              <a:t>list.reverse</a:t>
            </a:r>
            <a:r>
              <a:rPr lang="zh-CN" altLang="en-US"/>
              <a:t>方法的区别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7BCA0E-0E24-4696-ACDD-EC2119C5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08726-27B7-4EDB-8A54-463158440D9F}"/>
              </a:ext>
            </a:extLst>
          </p:cNvPr>
          <p:cNvSpPr txBox="1"/>
          <p:nvPr/>
        </p:nvSpPr>
        <p:spPr>
          <a:xfrm>
            <a:off x="855663" y="1563638"/>
            <a:ext cx="83865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reversed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list_reverseiterator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object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0x000001973C658668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7988FB-12BA-4BF5-9DEE-4D9EEB2B9C86}"/>
              </a:ext>
            </a:extLst>
          </p:cNvPr>
          <p:cNvSpPr txBox="1"/>
          <p:nvPr/>
        </p:nvSpPr>
        <p:spPr>
          <a:xfrm>
            <a:off x="855663" y="4058594"/>
            <a:ext cx="62179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reverse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None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79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3.8  map()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E236C8-92D0-4B56-B9BF-C801BF36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D0F300-FFA9-43BB-BA90-BA695A8EE9C8}"/>
              </a:ext>
            </a:extLst>
          </p:cNvPr>
          <p:cNvSpPr txBox="1"/>
          <p:nvPr/>
        </p:nvSpPr>
        <p:spPr>
          <a:xfrm>
            <a:off x="933450" y="881863"/>
            <a:ext cx="9458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map(func, iterable1,iterable2,…)</a:t>
            </a:r>
          </a:p>
          <a:p>
            <a:r>
              <a:rPr lang="zh-CN" altLang="en-US" sz="3200"/>
              <a:t>用法</a:t>
            </a:r>
            <a:r>
              <a:rPr lang="en-US" altLang="zh-CN" sz="3200"/>
              <a:t>1</a:t>
            </a:r>
            <a:r>
              <a:rPr lang="zh-CN" altLang="en-US" sz="3200"/>
              <a:t>：返回一个将 </a:t>
            </a:r>
            <a:r>
              <a:rPr lang="en-US" altLang="zh-CN" sz="3200" i="1"/>
              <a:t>func</a:t>
            </a:r>
            <a:r>
              <a:rPr lang="en-US" altLang="zh-CN" sz="3200"/>
              <a:t> </a:t>
            </a:r>
            <a:r>
              <a:rPr lang="zh-CN" altLang="en-US" sz="3200"/>
              <a:t>应用于 </a:t>
            </a:r>
            <a:r>
              <a:rPr lang="en-US" altLang="zh-CN" sz="3200" i="1"/>
              <a:t>iterable</a:t>
            </a:r>
            <a:r>
              <a:rPr lang="en-US" altLang="zh-CN" sz="3200"/>
              <a:t> </a:t>
            </a:r>
            <a:r>
              <a:rPr lang="zh-CN" altLang="en-US" sz="3200"/>
              <a:t>中每一项并输出其结果的迭代器。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CAEDD7-19A4-497A-B374-F7937375C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06" y="2731134"/>
            <a:ext cx="5963564" cy="293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05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3.8  map()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E236C8-92D0-4B56-B9BF-C801BF36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D0F300-FFA9-43BB-BA90-BA695A8EE9C8}"/>
              </a:ext>
            </a:extLst>
          </p:cNvPr>
          <p:cNvSpPr txBox="1"/>
          <p:nvPr/>
        </p:nvSpPr>
        <p:spPr>
          <a:xfrm>
            <a:off x="933450" y="881863"/>
            <a:ext cx="9458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map(func, iterable1,iterable2,…)</a:t>
            </a:r>
          </a:p>
          <a:p>
            <a:r>
              <a:rPr lang="zh-CN" altLang="en-US" sz="3200"/>
              <a:t>用法</a:t>
            </a:r>
            <a:r>
              <a:rPr lang="en-US" altLang="zh-CN" sz="3200"/>
              <a:t>1</a:t>
            </a:r>
            <a:r>
              <a:rPr lang="zh-CN" altLang="en-US" sz="3200"/>
              <a:t>：返回一个将 </a:t>
            </a:r>
            <a:r>
              <a:rPr lang="en-US" altLang="zh-CN" sz="3200" i="1"/>
              <a:t>func</a:t>
            </a:r>
            <a:r>
              <a:rPr lang="en-US" altLang="zh-CN" sz="3200"/>
              <a:t> </a:t>
            </a:r>
            <a:r>
              <a:rPr lang="zh-CN" altLang="en-US" sz="3200"/>
              <a:t>应用于 </a:t>
            </a:r>
            <a:r>
              <a:rPr lang="en-US" altLang="zh-CN" sz="3200" i="1"/>
              <a:t>iterable</a:t>
            </a:r>
            <a:r>
              <a:rPr lang="en-US" altLang="zh-CN" sz="3200"/>
              <a:t> </a:t>
            </a:r>
            <a:r>
              <a:rPr lang="zh-CN" altLang="en-US" sz="3200"/>
              <a:t>中每一项并输出其结果的迭代器。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70A698-7A67-413B-BA6D-0458ECA89032}"/>
              </a:ext>
            </a:extLst>
          </p:cNvPr>
          <p:cNvSpPr txBox="1"/>
          <p:nvPr/>
        </p:nvSpPr>
        <p:spPr>
          <a:xfrm>
            <a:off x="1897855" y="2664235"/>
            <a:ext cx="80938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stock_name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'BABA'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'ZH'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'NIO'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stock_name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object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0x00000168FA45B490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stock_name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323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3.8  map()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E236C8-92D0-4B56-B9BF-C801BF36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D0F300-FFA9-43BB-BA90-BA695A8EE9C8}"/>
              </a:ext>
            </a:extLst>
          </p:cNvPr>
          <p:cNvSpPr txBox="1"/>
          <p:nvPr/>
        </p:nvSpPr>
        <p:spPr>
          <a:xfrm>
            <a:off x="933450" y="881863"/>
            <a:ext cx="9458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map(func, iterable1,iterable2,…)</a:t>
            </a:r>
          </a:p>
          <a:p>
            <a:r>
              <a:rPr lang="zh-CN" altLang="en-US" sz="3200"/>
              <a:t>用法</a:t>
            </a:r>
            <a:r>
              <a:rPr lang="en-US" altLang="zh-CN" sz="3200"/>
              <a:t>1</a:t>
            </a:r>
            <a:r>
              <a:rPr lang="zh-CN" altLang="en-US" sz="3200"/>
              <a:t>：返回一个将 </a:t>
            </a:r>
            <a:r>
              <a:rPr lang="en-US" altLang="zh-CN" sz="3200" i="1"/>
              <a:t>func</a:t>
            </a:r>
            <a:r>
              <a:rPr lang="en-US" altLang="zh-CN" sz="3200"/>
              <a:t> </a:t>
            </a:r>
            <a:r>
              <a:rPr lang="zh-CN" altLang="en-US" sz="3200"/>
              <a:t>应用于 </a:t>
            </a:r>
            <a:r>
              <a:rPr lang="en-US" altLang="zh-CN" sz="3200" i="1"/>
              <a:t>iterable</a:t>
            </a:r>
            <a:r>
              <a:rPr lang="en-US" altLang="zh-CN" sz="3200"/>
              <a:t> </a:t>
            </a:r>
            <a:r>
              <a:rPr lang="zh-CN" altLang="en-US" sz="3200"/>
              <a:t>中每一项并输出其结果的迭代器。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9467D5-7E05-4DE8-ACDF-5BD68C776564}"/>
              </a:ext>
            </a:extLst>
          </p:cNvPr>
          <p:cNvSpPr txBox="1"/>
          <p:nvPr/>
        </p:nvSpPr>
        <p:spPr>
          <a:xfrm>
            <a:off x="2434996" y="2682578"/>
            <a:ext cx="8178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为列表中的每个字符串加上前缀</a:t>
            </a:r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st-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stock_name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'BABA'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'ZH'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'NIO'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pre_f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"st-"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pre_f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stock_name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'st-BABA'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'st-ZH'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'st-NIO'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15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3.8  map()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E236C8-92D0-4B56-B9BF-C801BF36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7BF348-18EC-4ACD-954A-5FE9A56C80D7}"/>
              </a:ext>
            </a:extLst>
          </p:cNvPr>
          <p:cNvSpPr txBox="1"/>
          <p:nvPr/>
        </p:nvSpPr>
        <p:spPr>
          <a:xfrm>
            <a:off x="832103" y="960120"/>
            <a:ext cx="11064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Consolas" panose="020B0609020204030204" charset="0"/>
              </a:rPr>
              <a:t>用法</a:t>
            </a:r>
            <a:r>
              <a:rPr lang="en-US" altLang="zh-CN" sz="3200">
                <a:latin typeface="Consolas" panose="020B0609020204030204" charset="0"/>
              </a:rPr>
              <a:t>2</a:t>
            </a:r>
            <a:r>
              <a:rPr lang="zh-CN" altLang="en-US" sz="3200">
                <a:latin typeface="Consolas" panose="020B0609020204030204" charset="0"/>
              </a:rPr>
              <a:t>：</a:t>
            </a:r>
            <a:r>
              <a:rPr lang="en-US" altLang="zh-CN" sz="3200">
                <a:latin typeface="Consolas" panose="020B0609020204030204" charset="0"/>
              </a:rPr>
              <a:t>#如果map()函数的第一个参数func能够接收两个参数，则可以映射到两个序列上</a:t>
            </a:r>
            <a:endParaRPr lang="en-US" altLang="zh-CN" sz="3200" ker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9CB181-C191-4971-B086-EF3FB73F4C24}"/>
              </a:ext>
            </a:extLst>
          </p:cNvPr>
          <p:cNvSpPr txBox="1"/>
          <p:nvPr/>
        </p:nvSpPr>
        <p:spPr>
          <a:xfrm>
            <a:off x="1035278" y="2090172"/>
            <a:ext cx="108614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open_price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191.17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10.18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44.35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当日开盘价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close_price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191.66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9.87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42.47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当日收盘价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计算当日的涨幅情况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l">
              <a:buFont typeface="+mj-ea"/>
              <a:buAutoNum type="circleNumDbPlain"/>
            </a:pP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>
              <a:buFont typeface="+mj-ea"/>
              <a:buAutoNum type="circleNumDbPlain"/>
            </a:pP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close_price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open_price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语义等价于</a:t>
            </a:r>
            <a:r>
              <a:rPr lang="en-US" altLang="zh-CN" sz="24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:[sub(191.66,191.17),sub(9.87,10.18),sub(42.47-44.35)]</a:t>
            </a:r>
            <a:endParaRPr lang="zh-CN" altLang="zh-CN" sz="2400" kern="100">
              <a:effectLst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136773-F869-459C-AEBB-5D3EA6A3A984}"/>
              </a:ext>
            </a:extLst>
          </p:cNvPr>
          <p:cNvSpPr txBox="1"/>
          <p:nvPr/>
        </p:nvSpPr>
        <p:spPr>
          <a:xfrm>
            <a:off x="2691358" y="5377428"/>
            <a:ext cx="10281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0.4900000000000091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0.3100000000000005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1.8800000000000026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1184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9A261-7F20-4F5D-BB2B-7C8B30BB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函数复习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DAF76-4D7F-4B7D-9494-3C32A200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到目前为止，我们使用过内置函数</a:t>
            </a:r>
            <a:r>
              <a:rPr lang="en-US" altLang="zh-CN"/>
              <a:t>print</a:t>
            </a:r>
            <a:r>
              <a:rPr lang="zh-CN" altLang="en-US"/>
              <a:t>、</a:t>
            </a:r>
            <a:r>
              <a:rPr lang="en-US" altLang="zh-CN"/>
              <a:t>input</a:t>
            </a:r>
            <a:r>
              <a:rPr lang="zh-CN" altLang="en-US"/>
              <a:t>、</a:t>
            </a:r>
            <a:r>
              <a:rPr lang="en-US" altLang="zh-CN"/>
              <a:t>len</a:t>
            </a:r>
            <a:r>
              <a:rPr lang="zh-CN" altLang="en-US"/>
              <a:t>、</a:t>
            </a:r>
            <a:r>
              <a:rPr lang="en-US" altLang="zh-CN"/>
              <a:t>sum</a:t>
            </a:r>
            <a:r>
              <a:rPr lang="zh-CN" altLang="en-US"/>
              <a:t>等</a:t>
            </a:r>
            <a:endParaRPr lang="en-US" altLang="zh-CN"/>
          </a:p>
          <a:p>
            <a:r>
              <a:rPr lang="zh-CN" altLang="en-US"/>
              <a:t>为什么需要函数？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CEC81-8DF7-4020-8D47-467BD73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7D51FD-2767-44AA-9756-8DC34B9CF630}"/>
              </a:ext>
            </a:extLst>
          </p:cNvPr>
          <p:cNvSpPr txBox="1"/>
          <p:nvPr/>
        </p:nvSpPr>
        <p:spPr>
          <a:xfrm>
            <a:off x="916624" y="1930777"/>
            <a:ext cx="36461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循环求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2-200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的和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循环求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35-765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的和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766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algn="just"/>
            <a:endParaRPr lang="en-US" altLang="zh-CN" kern="0">
              <a:solidFill>
                <a:srgbClr val="00005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循环求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355-1765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的和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355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,1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766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C559AE-348D-4DF1-8DBF-080F4994D41C}"/>
              </a:ext>
            </a:extLst>
          </p:cNvPr>
          <p:cNvSpPr txBox="1"/>
          <p:nvPr/>
        </p:nvSpPr>
        <p:spPr>
          <a:xfrm>
            <a:off x="5150697" y="1761500"/>
            <a:ext cx="4462463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假设我们可以重复使用下面的代码段</a:t>
            </a:r>
            <a:endParaRPr lang="en-US" altLang="zh-CN" sz="1800" i="1" kern="0">
              <a:solidFill>
                <a:srgbClr val="FF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循环求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的和</a:t>
            </a:r>
            <a:endParaRPr lang="en-US" altLang="zh-CN" sz="1800" i="1" kern="0">
              <a:solidFill>
                <a:srgbClr val="FF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每次给</a:t>
            </a:r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不同的值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(m,</a:t>
            </a:r>
            <a:r>
              <a:rPr lang="en-US" altLang="zh-CN" kern="0">
                <a:solidFill>
                  <a:srgbClr val="005F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n+1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0">
              <a:solidFill>
                <a:srgbClr val="87005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可不可以给这个代码段起个名字叫做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sum,</a:t>
            </a:r>
            <a:r>
              <a:rPr lang="zh-CN" altLang="en-US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这个名字来代表这段代码，然后</a:t>
            </a:r>
            <a:r>
              <a:rPr lang="zh-CN" altLang="en-US" sz="2000" kern="0">
                <a:solidFill>
                  <a:srgbClr val="87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把这个代码求出的和</a:t>
            </a:r>
            <a:r>
              <a:rPr lang="en-US" altLang="zh-CN" sz="2000" kern="0">
                <a:solidFill>
                  <a:srgbClr val="87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kern="0">
                <a:solidFill>
                  <a:srgbClr val="87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每次用一个变量存储起来，这样看起来很不是很完美？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06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3.8  map()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E236C8-92D0-4B56-B9BF-C801BF36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7BF348-18EC-4ACD-954A-5FE9A56C80D7}"/>
              </a:ext>
            </a:extLst>
          </p:cNvPr>
          <p:cNvSpPr txBox="1"/>
          <p:nvPr/>
        </p:nvSpPr>
        <p:spPr>
          <a:xfrm>
            <a:off x="832103" y="960120"/>
            <a:ext cx="11064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Consolas" panose="020B0609020204030204" charset="0"/>
              </a:rPr>
              <a:t>用法</a:t>
            </a:r>
            <a:r>
              <a:rPr lang="en-US" altLang="zh-CN" sz="3200">
                <a:latin typeface="Consolas" panose="020B0609020204030204" charset="0"/>
              </a:rPr>
              <a:t>2</a:t>
            </a:r>
            <a:r>
              <a:rPr lang="zh-CN" altLang="en-US" sz="3200">
                <a:latin typeface="Consolas" panose="020B0609020204030204" charset="0"/>
              </a:rPr>
              <a:t>：</a:t>
            </a:r>
            <a:r>
              <a:rPr lang="en-US" altLang="zh-CN" sz="3200">
                <a:latin typeface="Consolas" panose="020B0609020204030204" charset="0"/>
              </a:rPr>
              <a:t>#如果map()函数的第一个参数func能够接收两个参数，则可以映射到两个序列上</a:t>
            </a:r>
            <a:endParaRPr lang="en-US" altLang="zh-CN" sz="3200" ker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9CB181-C191-4971-B086-EF3FB73F4C24}"/>
              </a:ext>
            </a:extLst>
          </p:cNvPr>
          <p:cNvSpPr txBox="1"/>
          <p:nvPr/>
        </p:nvSpPr>
        <p:spPr>
          <a:xfrm>
            <a:off x="1035278" y="2090172"/>
            <a:ext cx="108614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open_price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191.17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10.18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44.35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#</a:t>
            </a:r>
            <a:r>
              <a:rPr lang="zh-CN" altLang="en-US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当日开盘价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close_price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191.66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9.87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42.47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#</a:t>
            </a:r>
            <a:r>
              <a:rPr lang="zh-CN" altLang="en-US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当日收盘价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kern="0">
                <a:solidFill>
                  <a:srgbClr val="8787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8787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计算当日的涨幅情况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kern="0">
                <a:solidFill>
                  <a:srgbClr val="8787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8787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2400" i="1" kern="0">
                <a:solidFill>
                  <a:srgbClr val="8787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operator</a:t>
            </a:r>
            <a:r>
              <a:rPr lang="zh-CN" altLang="zh-CN" sz="2400" i="1" kern="0">
                <a:solidFill>
                  <a:srgbClr val="8787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标准库中的</a:t>
            </a:r>
            <a:r>
              <a:rPr lang="en-US" altLang="zh-CN" sz="2400" i="1" kern="0">
                <a:solidFill>
                  <a:srgbClr val="8787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</a:t>
            </a:r>
            <a:r>
              <a:rPr lang="zh-CN" altLang="zh-CN" sz="2400" i="1" kern="0">
                <a:solidFill>
                  <a:srgbClr val="8787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r>
              <a:rPr lang="en-US" altLang="zh-CN" sz="2400" i="1" kern="0">
                <a:solidFill>
                  <a:srgbClr val="8787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,sub</a:t>
            </a:r>
            <a:r>
              <a:rPr lang="zh-CN" altLang="zh-CN" sz="2400" i="1" kern="0">
                <a:solidFill>
                  <a:srgbClr val="8787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函数相当于运算符</a:t>
            </a:r>
            <a:r>
              <a:rPr lang="en-US" altLang="zh-CN" sz="2400" i="1" kern="0">
                <a:solidFill>
                  <a:srgbClr val="8787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operator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close_price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open_price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0.4900000000000091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0.3100000000000005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4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1.8800000000000026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13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FB4A9-E4C0-4431-B811-BB3ACC02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课堂习题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D9B5A8-DAFF-4438-B643-CF650DAD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625A15-F8E8-44C8-9C4B-AF88DBB4B736}"/>
              </a:ext>
            </a:extLst>
          </p:cNvPr>
          <p:cNvSpPr txBox="1"/>
          <p:nvPr/>
        </p:nvSpPr>
        <p:spPr>
          <a:xfrm>
            <a:off x="923925" y="1009650"/>
            <a:ext cx="92392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sz="2800" ker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下面语句的结果是</a:t>
            </a:r>
            <a:r>
              <a:rPr lang="en-US" altLang="zh-CN" sz="2800" ker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map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,[</a:t>
            </a:r>
            <a:r>
              <a:rPr lang="en-US" altLang="zh-CN" sz="2800" b="1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a”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“ab”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“abc”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3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Aft>
                <a:spcPts val="0"/>
              </a:spcAft>
            </a:pPr>
            <a:endParaRPr lang="en-US" altLang="zh-CN" sz="2800" b="1" kern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A. 1, 2, 3</a:t>
            </a:r>
          </a:p>
          <a:p>
            <a:pPr algn="just">
              <a:spcAft>
                <a:spcPts val="0"/>
              </a:spcAft>
            </a:pP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B. [1,2,3]</a:t>
            </a:r>
          </a:p>
          <a:p>
            <a:pPr algn="just">
              <a:spcAft>
                <a:spcPts val="0"/>
              </a:spcAft>
            </a:pP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C. [3,2,1]</a:t>
            </a:r>
          </a:p>
          <a:p>
            <a:pPr algn="just">
              <a:spcAft>
                <a:spcPts val="0"/>
              </a:spcAft>
            </a:pPr>
            <a:r>
              <a:rPr lang="en-US" altLang="zh-CN" sz="28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D. [1,1,1]</a:t>
            </a:r>
            <a:endParaRPr lang="zh-CN" altLang="zh-CN" sz="28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521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511A1-4E03-4310-AE8A-00716F02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关于迭代器的坑！！！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254E6-CD9C-4487-8B4C-FB05BD4CD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7" y="914938"/>
            <a:ext cx="10515600" cy="702565"/>
          </a:xfrm>
        </p:spPr>
        <p:txBody>
          <a:bodyPr/>
          <a:lstStyle/>
          <a:p>
            <a:r>
              <a:rPr lang="zh-CN" altLang="en-US"/>
              <a:t>看课堂例子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AAB544-340C-4897-99CA-A19B995E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F5F4DC-7062-487A-A838-7C43D2CD1E11}"/>
              </a:ext>
            </a:extLst>
          </p:cNvPr>
          <p:cNvSpPr txBox="1"/>
          <p:nvPr/>
        </p:nvSpPr>
        <p:spPr>
          <a:xfrm>
            <a:off x="855663" y="1417072"/>
            <a:ext cx="74574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stock_name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'BABA'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'ZH'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'NIO'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stock_name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print(list(t))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DF88E-C018-41CA-8617-252623741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419" y="4415023"/>
            <a:ext cx="2442977" cy="244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C7FD25-0C16-4A60-B1AD-436657A5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912" y="1874128"/>
            <a:ext cx="6296375" cy="327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61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3.9  filter()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B575BF-6BAB-43C3-8329-F4E0E27D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BD8D71-4AAD-4EE4-9B43-511146A40C61}"/>
              </a:ext>
            </a:extLst>
          </p:cNvPr>
          <p:cNvSpPr txBox="1"/>
          <p:nvPr/>
        </p:nvSpPr>
        <p:spPr>
          <a:xfrm>
            <a:off x="947737" y="1085850"/>
            <a:ext cx="1029652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Consolas" panose="020B0609020204030204" pitchFamily="49" charset="0"/>
              </a:rPr>
              <a:t>用法</a:t>
            </a:r>
            <a:r>
              <a:rPr lang="en-US" altLang="zh-CN" sz="3200">
                <a:latin typeface="Consolas" panose="020B0609020204030204" pitchFamily="49" charset="0"/>
              </a:rPr>
              <a:t>:  filter</a:t>
            </a:r>
            <a:r>
              <a:rPr lang="en-US" altLang="zh-CN" sz="3200" b="1">
                <a:latin typeface="Consolas" panose="020B0609020204030204" pitchFamily="49" charset="0"/>
              </a:rPr>
              <a:t>(</a:t>
            </a:r>
            <a:r>
              <a:rPr lang="en-US" altLang="zh-CN" sz="3200">
                <a:latin typeface="Consolas" panose="020B0609020204030204" pitchFamily="49" charset="0"/>
              </a:rPr>
              <a:t>function or None</a:t>
            </a:r>
            <a:r>
              <a:rPr lang="en-US" altLang="zh-CN" sz="3200" b="1">
                <a:latin typeface="Consolas" panose="020B0609020204030204" pitchFamily="49" charset="0"/>
              </a:rPr>
              <a:t>,</a:t>
            </a:r>
            <a:r>
              <a:rPr lang="en-US" altLang="zh-CN" sz="3200">
                <a:latin typeface="Consolas" panose="020B0609020204030204" pitchFamily="49" charset="0"/>
              </a:rPr>
              <a:t> iterable</a:t>
            </a:r>
            <a:r>
              <a:rPr lang="en-US" altLang="zh-CN" sz="3200" b="1">
                <a:latin typeface="Consolas" panose="020B0609020204030204" pitchFamily="49" charset="0"/>
              </a:rPr>
              <a:t>)</a:t>
            </a:r>
            <a:endParaRPr lang="en-US" altLang="zh-CN" sz="3200">
              <a:latin typeface="Consolas" panose="020B0609020204030204" pitchFamily="49" charset="0"/>
            </a:endParaRPr>
          </a:p>
          <a:p>
            <a:endParaRPr lang="en-US" altLang="zh-CN"/>
          </a:p>
          <a:p>
            <a:r>
              <a:rPr lang="zh-CN" altLang="en-US" sz="2400"/>
              <a:t>用 </a:t>
            </a:r>
            <a:r>
              <a:rPr lang="en-US" altLang="zh-CN" sz="2400"/>
              <a:t>iterable </a:t>
            </a:r>
            <a:r>
              <a:rPr lang="zh-CN" altLang="en-US" sz="2400"/>
              <a:t>中函数 </a:t>
            </a:r>
            <a:r>
              <a:rPr lang="en-US" altLang="zh-CN" sz="2400"/>
              <a:t>function </a:t>
            </a:r>
            <a:r>
              <a:rPr lang="zh-CN" altLang="en-US" sz="2400"/>
              <a:t>返回真的那些元素，构建一个新的迭代器；</a:t>
            </a:r>
            <a:endParaRPr lang="en-US" altLang="zh-CN" sz="2400"/>
          </a:p>
          <a:p>
            <a:r>
              <a:rPr lang="zh-CN" altLang="en-US" sz="2400"/>
              <a:t>如果为</a:t>
            </a:r>
            <a:r>
              <a:rPr lang="en-US" altLang="zh-CN" sz="2400"/>
              <a:t>function</a:t>
            </a:r>
            <a:r>
              <a:rPr lang="zh-CN" altLang="en-US" sz="2400"/>
              <a:t>为</a:t>
            </a:r>
            <a:r>
              <a:rPr lang="en-US" altLang="zh-CN" sz="2400"/>
              <a:t>None</a:t>
            </a:r>
            <a:r>
              <a:rPr lang="zh-CN" altLang="en-US" sz="2400"/>
              <a:t>，那么返回</a:t>
            </a:r>
            <a:r>
              <a:rPr lang="en-US" altLang="zh-CN" sz="2400"/>
              <a:t>iterable</a:t>
            </a:r>
            <a:r>
              <a:rPr lang="zh-CN" altLang="en-US" sz="2400"/>
              <a:t>中非空的元素，构建一个新的迭代器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7E1351-55A7-4618-864F-FF127595C310}"/>
              </a:ext>
            </a:extLst>
          </p:cNvPr>
          <p:cNvSpPr txBox="1"/>
          <p:nvPr/>
        </p:nvSpPr>
        <p:spPr>
          <a:xfrm>
            <a:off x="1503044" y="3055620"/>
            <a:ext cx="91859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price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12.43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12.40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12.18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13.10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12.75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</a:p>
          <a:p>
            <a:pPr algn="l"/>
            <a:r>
              <a:rPr lang="en-US" altLang="zh-CN" sz="2800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2800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查找收盘价格大于</a:t>
            </a:r>
            <a:r>
              <a:rPr lang="en-US" altLang="zh-CN" sz="2800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800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元的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filter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price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filter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object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0x00000168FA493D00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filter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price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13.1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01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3.9  filter()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B575BF-6BAB-43C3-8329-F4E0E27D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BD8D71-4AAD-4EE4-9B43-511146A40C61}"/>
              </a:ext>
            </a:extLst>
          </p:cNvPr>
          <p:cNvSpPr txBox="1"/>
          <p:nvPr/>
        </p:nvSpPr>
        <p:spPr>
          <a:xfrm>
            <a:off x="947737" y="1085850"/>
            <a:ext cx="1029652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Consolas" panose="020B0609020204030204" pitchFamily="49" charset="0"/>
              </a:rPr>
              <a:t>用法</a:t>
            </a:r>
            <a:r>
              <a:rPr lang="en-US" altLang="zh-CN" sz="3200">
                <a:latin typeface="Consolas" panose="020B0609020204030204" pitchFamily="49" charset="0"/>
              </a:rPr>
              <a:t>:  filter</a:t>
            </a:r>
            <a:r>
              <a:rPr lang="en-US" altLang="zh-CN" sz="3200" b="1">
                <a:latin typeface="Consolas" panose="020B0609020204030204" pitchFamily="49" charset="0"/>
              </a:rPr>
              <a:t>(</a:t>
            </a:r>
            <a:r>
              <a:rPr lang="en-US" altLang="zh-CN" sz="3200">
                <a:latin typeface="Consolas" panose="020B0609020204030204" pitchFamily="49" charset="0"/>
              </a:rPr>
              <a:t>function or None</a:t>
            </a:r>
            <a:r>
              <a:rPr lang="en-US" altLang="zh-CN" sz="3200" b="1">
                <a:latin typeface="Consolas" panose="020B0609020204030204" pitchFamily="49" charset="0"/>
              </a:rPr>
              <a:t>,</a:t>
            </a:r>
            <a:r>
              <a:rPr lang="en-US" altLang="zh-CN" sz="3200">
                <a:latin typeface="Consolas" panose="020B0609020204030204" pitchFamily="49" charset="0"/>
              </a:rPr>
              <a:t> iterable</a:t>
            </a:r>
            <a:r>
              <a:rPr lang="en-US" altLang="zh-CN" sz="3200" b="1">
                <a:latin typeface="Consolas" panose="020B0609020204030204" pitchFamily="49" charset="0"/>
              </a:rPr>
              <a:t>)</a:t>
            </a:r>
            <a:endParaRPr lang="en-US" altLang="zh-CN" sz="3200">
              <a:latin typeface="Consolas" panose="020B0609020204030204" pitchFamily="49" charset="0"/>
            </a:endParaRPr>
          </a:p>
          <a:p>
            <a:endParaRPr lang="en-US" altLang="zh-CN"/>
          </a:p>
          <a:p>
            <a:r>
              <a:rPr lang="zh-CN" altLang="en-US" sz="2400"/>
              <a:t>用 </a:t>
            </a:r>
            <a:r>
              <a:rPr lang="en-US" altLang="zh-CN" sz="2400"/>
              <a:t>iterable </a:t>
            </a:r>
            <a:r>
              <a:rPr lang="zh-CN" altLang="en-US" sz="2400"/>
              <a:t>中函数 </a:t>
            </a:r>
            <a:r>
              <a:rPr lang="en-US" altLang="zh-CN" sz="2400"/>
              <a:t>function </a:t>
            </a:r>
            <a:r>
              <a:rPr lang="zh-CN" altLang="en-US" sz="2400"/>
              <a:t>返回真的那些元素，构建一个新的迭代器；</a:t>
            </a:r>
            <a:endParaRPr lang="en-US" altLang="zh-CN" sz="2400"/>
          </a:p>
          <a:p>
            <a:r>
              <a:rPr lang="zh-CN" altLang="en-US" sz="2400"/>
              <a:t>如果为</a:t>
            </a:r>
            <a:r>
              <a:rPr lang="en-US" altLang="zh-CN" sz="2400"/>
              <a:t>function</a:t>
            </a:r>
            <a:r>
              <a:rPr lang="zh-CN" altLang="en-US" sz="2400"/>
              <a:t>为</a:t>
            </a:r>
            <a:r>
              <a:rPr lang="en-US" altLang="zh-CN" sz="2400"/>
              <a:t>None</a:t>
            </a:r>
            <a:r>
              <a:rPr lang="zh-CN" altLang="en-US" sz="2400"/>
              <a:t>，那么返回</a:t>
            </a:r>
            <a:r>
              <a:rPr lang="en-US" altLang="zh-CN" sz="2400"/>
              <a:t>iterable</a:t>
            </a:r>
            <a:r>
              <a:rPr lang="zh-CN" altLang="en-US" sz="2400"/>
              <a:t>中非空的元素，构建一个新的迭代器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0D23D2-A370-40DC-95C9-F7498445BC66}"/>
              </a:ext>
            </a:extLst>
          </p:cNvPr>
          <p:cNvSpPr txBox="1"/>
          <p:nvPr/>
        </p:nvSpPr>
        <p:spPr>
          <a:xfrm>
            <a:off x="2184400" y="3237636"/>
            <a:ext cx="88160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去除列表中的空字符串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stock_name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'BABA'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'ZH'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'NIO'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"APPLE"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filter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None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stock_name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'BABA'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'ZH'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'NIO'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'APPLE'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59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3.9  filter()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B575BF-6BAB-43C3-8329-F4E0E27D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BD8D71-4AAD-4EE4-9B43-511146A40C61}"/>
              </a:ext>
            </a:extLst>
          </p:cNvPr>
          <p:cNvSpPr txBox="1"/>
          <p:nvPr/>
        </p:nvSpPr>
        <p:spPr>
          <a:xfrm>
            <a:off x="947737" y="1085850"/>
            <a:ext cx="1029652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Consolas" panose="020B0609020204030204" pitchFamily="49" charset="0"/>
              </a:rPr>
              <a:t>用法</a:t>
            </a:r>
            <a:r>
              <a:rPr lang="en-US" altLang="zh-CN" sz="3200">
                <a:latin typeface="Consolas" panose="020B0609020204030204" pitchFamily="49" charset="0"/>
              </a:rPr>
              <a:t>:  filter</a:t>
            </a:r>
            <a:r>
              <a:rPr lang="en-US" altLang="zh-CN" sz="3200" b="1">
                <a:latin typeface="Consolas" panose="020B0609020204030204" pitchFamily="49" charset="0"/>
              </a:rPr>
              <a:t>(</a:t>
            </a:r>
            <a:r>
              <a:rPr lang="en-US" altLang="zh-CN" sz="3200">
                <a:latin typeface="Consolas" panose="020B0609020204030204" pitchFamily="49" charset="0"/>
              </a:rPr>
              <a:t>function or None</a:t>
            </a:r>
            <a:r>
              <a:rPr lang="en-US" altLang="zh-CN" sz="3200" b="1">
                <a:latin typeface="Consolas" panose="020B0609020204030204" pitchFamily="49" charset="0"/>
              </a:rPr>
              <a:t>,</a:t>
            </a:r>
            <a:r>
              <a:rPr lang="en-US" altLang="zh-CN" sz="3200">
                <a:latin typeface="Consolas" panose="020B0609020204030204" pitchFamily="49" charset="0"/>
              </a:rPr>
              <a:t> iterable</a:t>
            </a:r>
            <a:r>
              <a:rPr lang="en-US" altLang="zh-CN" sz="3200" b="1">
                <a:latin typeface="Consolas" panose="020B0609020204030204" pitchFamily="49" charset="0"/>
              </a:rPr>
              <a:t>)</a:t>
            </a:r>
            <a:endParaRPr lang="en-US" altLang="zh-CN" sz="3200">
              <a:latin typeface="Consolas" panose="020B0609020204030204" pitchFamily="49" charset="0"/>
            </a:endParaRPr>
          </a:p>
          <a:p>
            <a:endParaRPr lang="en-US" altLang="zh-CN"/>
          </a:p>
          <a:p>
            <a:r>
              <a:rPr lang="zh-CN" altLang="en-US" sz="2400"/>
              <a:t>用 </a:t>
            </a:r>
            <a:r>
              <a:rPr lang="en-US" altLang="zh-CN" sz="2400"/>
              <a:t>iterable </a:t>
            </a:r>
            <a:r>
              <a:rPr lang="zh-CN" altLang="en-US" sz="2400"/>
              <a:t>中函数 </a:t>
            </a:r>
            <a:r>
              <a:rPr lang="en-US" altLang="zh-CN" sz="2400"/>
              <a:t>function </a:t>
            </a:r>
            <a:r>
              <a:rPr lang="zh-CN" altLang="en-US" sz="2400"/>
              <a:t>返回真的那些元素，构建一个新的迭代器；</a:t>
            </a:r>
            <a:endParaRPr lang="en-US" altLang="zh-CN" sz="2400"/>
          </a:p>
          <a:p>
            <a:r>
              <a:rPr lang="zh-CN" altLang="en-US" sz="2400"/>
              <a:t>如果为</a:t>
            </a:r>
            <a:r>
              <a:rPr lang="en-US" altLang="zh-CN" sz="2400"/>
              <a:t>function</a:t>
            </a:r>
            <a:r>
              <a:rPr lang="zh-CN" altLang="en-US" sz="2400"/>
              <a:t>为</a:t>
            </a:r>
            <a:r>
              <a:rPr lang="en-US" altLang="zh-CN" sz="2400"/>
              <a:t>None</a:t>
            </a:r>
            <a:r>
              <a:rPr lang="zh-CN" altLang="en-US" sz="2400"/>
              <a:t>，那么返回</a:t>
            </a:r>
            <a:r>
              <a:rPr lang="en-US" altLang="zh-CN" sz="2400"/>
              <a:t>iterable</a:t>
            </a:r>
            <a:r>
              <a:rPr lang="zh-CN" altLang="en-US" sz="2400"/>
              <a:t>中非空的元素，构建一个新的迭代器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1547AB-C10F-48C0-BA19-E179D42D57AA}"/>
              </a:ext>
            </a:extLst>
          </p:cNvPr>
          <p:cNvSpPr txBox="1"/>
          <p:nvPr/>
        </p:nvSpPr>
        <p:spPr>
          <a:xfrm>
            <a:off x="1371600" y="3566160"/>
            <a:ext cx="28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疫情期间在校门口扫脸扫码！！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15B7BB1-7425-4EDC-8AFF-1816DA12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65120"/>
            <a:ext cx="4795520" cy="35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607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01D8-2A27-4ED3-9309-390C58D2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</a:rPr>
              <a:t>3.10 reduce()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26753-5EBD-4856-A397-8BA402E12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7" y="914939"/>
            <a:ext cx="10515600" cy="22201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4400">
                <a:latin typeface="Consolas" panose="020B0609020204030204" pitchFamily="49" charset="0"/>
              </a:rPr>
              <a:t>reduce(f, [x1, x2, x3, x4]) = f(f(f(x1, x2), x3), x4)</a:t>
            </a:r>
          </a:p>
          <a:p>
            <a:pPr marL="0" indent="0">
              <a:buNone/>
            </a:pPr>
            <a:r>
              <a:rPr lang="en-US" altLang="zh-CN" sz="4400" i="1">
                <a:latin typeface="Consolas" panose="020B0609020204030204" pitchFamily="49" charset="0"/>
              </a:rPr>
              <a:t>### </a:t>
            </a:r>
            <a:r>
              <a:rPr lang="zh-CN" altLang="en-US" sz="4400" i="1">
                <a:latin typeface="Consolas" panose="020B0609020204030204" pitchFamily="49" charset="0"/>
              </a:rPr>
              <a:t>计算流，像是这个样子</a:t>
            </a:r>
            <a:endParaRPr lang="zh-CN" altLang="en-US" sz="4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4400">
                <a:latin typeface="Consolas" panose="020B0609020204030204" pitchFamily="49" charset="0"/>
              </a:rPr>
              <a:t>f(x1, x2)</a:t>
            </a:r>
          </a:p>
          <a:p>
            <a:pPr marL="0" indent="0">
              <a:buNone/>
            </a:pPr>
            <a:r>
              <a:rPr lang="en-US" altLang="zh-CN" sz="4400">
                <a:latin typeface="Consolas" panose="020B0609020204030204" pitchFamily="49" charset="0"/>
              </a:rPr>
              <a:t>f(f(x1, x2), x3)</a:t>
            </a:r>
          </a:p>
          <a:p>
            <a:pPr marL="0" indent="0">
              <a:buNone/>
            </a:pPr>
            <a:r>
              <a:rPr lang="en-US" altLang="zh-CN" sz="4400">
                <a:latin typeface="Consolas" panose="020B0609020204030204" pitchFamily="49" charset="0"/>
              </a:rPr>
              <a:t>f(f(f(x1, x2), x3), x4)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2313D7-D67B-4880-9576-0B5D634F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E11D67-C9F6-4845-9E9D-7279E6A8FEFB}"/>
              </a:ext>
            </a:extLst>
          </p:cNvPr>
          <p:cNvSpPr txBox="1"/>
          <p:nvPr/>
        </p:nvSpPr>
        <p:spPr>
          <a:xfrm>
            <a:off x="4080310" y="3135086"/>
            <a:ext cx="83277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计算股票价格的几何平均值</a:t>
            </a:r>
            <a:endParaRPr lang="en-US" altLang="zh-CN" sz="2800" kern="0">
              <a:solidFill>
                <a:srgbClr val="00005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800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2800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几何平均数是对各变量值的连乘积开项数次方根</a:t>
            </a:r>
            <a:endParaRPr lang="en-US" altLang="zh-CN" sz="2800" kern="0">
              <a:solidFill>
                <a:srgbClr val="00005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31D97C-F175-4B0E-B260-C213F9FCD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10" y="4089193"/>
            <a:ext cx="7002709" cy="205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18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01D8-2A27-4ED3-9309-390C58D2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</a:rPr>
              <a:t>3.10 reduce()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26753-5EBD-4856-A397-8BA402E12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7" y="914939"/>
            <a:ext cx="10515600" cy="17330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>
                <a:latin typeface="Consolas" panose="020B0609020204030204" pitchFamily="49" charset="0"/>
              </a:rPr>
              <a:t>reduce(f, [x1, x2, x3, x4]) = f(f(f(x1, x2), x3), x4)</a:t>
            </a:r>
          </a:p>
          <a:p>
            <a:pPr marL="0" indent="0">
              <a:buNone/>
            </a:pPr>
            <a:r>
              <a:rPr lang="en-US" altLang="zh-CN" sz="2000" i="1">
                <a:latin typeface="Consolas" panose="020B0609020204030204" pitchFamily="49" charset="0"/>
              </a:rPr>
              <a:t>### </a:t>
            </a:r>
            <a:r>
              <a:rPr lang="zh-CN" altLang="en-US" sz="2000" i="1">
                <a:latin typeface="Consolas" panose="020B0609020204030204" pitchFamily="49" charset="0"/>
              </a:rPr>
              <a:t>计算流像是这个样子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pitchFamily="49" charset="0"/>
              </a:rPr>
              <a:t>f(x1, x2)</a:t>
            </a:r>
          </a:p>
          <a:p>
            <a:pPr marL="0" indent="0">
              <a:buNone/>
            </a:pPr>
            <a:r>
              <a:rPr lang="en-US" altLang="zh-CN" sz="2000">
                <a:latin typeface="Consolas" panose="020B0609020204030204" pitchFamily="49" charset="0"/>
              </a:rPr>
              <a:t>f(f(x1, x2), x3)</a:t>
            </a:r>
          </a:p>
          <a:p>
            <a:pPr marL="0" indent="0">
              <a:buNone/>
            </a:pPr>
            <a:r>
              <a:rPr lang="en-US" altLang="zh-CN" sz="2000">
                <a:latin typeface="Consolas" panose="020B0609020204030204" pitchFamily="49" charset="0"/>
              </a:rPr>
              <a:t>f(f(f(x1, x2), x3), x4)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2313D7-D67B-4880-9576-0B5D634F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0526DF-6D43-49F7-8A9F-C9EBB447B3A0}"/>
              </a:ext>
            </a:extLst>
          </p:cNvPr>
          <p:cNvSpPr txBox="1"/>
          <p:nvPr/>
        </p:nvSpPr>
        <p:spPr>
          <a:xfrm>
            <a:off x="736864" y="2563611"/>
            <a:ext cx="111590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计算股票价格的几何平均值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几何平均数是对各变量值的连乘积开项数次方根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functools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reduce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price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12.43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12.40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12.18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13.10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12.75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reduce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price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geo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pow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price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"%.2f"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geo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84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F922E-26D0-4978-9A9C-F54E0FF7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3.11 map-reduce</a:t>
            </a:r>
            <a:r>
              <a:rPr lang="zh-CN" altLang="en-US"/>
              <a:t>计算模式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F1102-19E3-45FC-8B83-9AF0B90CB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大数据计算的经典模式</a:t>
            </a:r>
            <a:endParaRPr lang="en-US" altLang="zh-CN"/>
          </a:p>
          <a:p>
            <a:pPr lvl="1"/>
            <a:r>
              <a:rPr lang="zh-CN" altLang="en-US"/>
              <a:t>假定我们有</a:t>
            </a:r>
            <a:r>
              <a:rPr lang="en-US" altLang="zh-CN"/>
              <a:t>1</a:t>
            </a:r>
            <a:r>
              <a:rPr lang="zh-CN" altLang="en-US"/>
              <a:t>亿个</a:t>
            </a:r>
            <a:r>
              <a:rPr lang="en-US" altLang="zh-CN"/>
              <a:t>url,</a:t>
            </a:r>
            <a:r>
              <a:rPr lang="zh-CN" altLang="en-US"/>
              <a:t>形如 </a:t>
            </a:r>
            <a:r>
              <a:rPr lang="en-US" altLang="zh-CN"/>
              <a:t>http://www.</a:t>
            </a:r>
            <a:r>
              <a:rPr lang="en-US" altLang="zh-CN">
                <a:solidFill>
                  <a:srgbClr val="FF0000"/>
                </a:solidFill>
              </a:rPr>
              <a:t>hrbfu</a:t>
            </a:r>
            <a:r>
              <a:rPr lang="en-US" altLang="zh-CN"/>
              <a:t>.edu.cn/ </a:t>
            </a:r>
            <a:r>
              <a:rPr lang="zh-CN" altLang="en-US"/>
              <a:t>，找出</a:t>
            </a:r>
            <a:r>
              <a:rPr lang="en-US" altLang="zh-CN"/>
              <a:t>url</a:t>
            </a:r>
            <a:r>
              <a:rPr lang="zh-CN" altLang="en-US"/>
              <a:t>主站名最长的一个</a:t>
            </a:r>
            <a:endParaRPr lang="en-US" altLang="zh-CN"/>
          </a:p>
          <a:p>
            <a:pPr lvl="1"/>
            <a:r>
              <a:rPr lang="zh-CN" altLang="en-US"/>
              <a:t>最直接的思路</a:t>
            </a:r>
            <a:r>
              <a:rPr lang="en-US" altLang="zh-CN"/>
              <a:t>:</a:t>
            </a:r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5C507-F927-4D57-B2D0-B0DA839C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ED32C7-5FE1-45A7-8703-430423C66D7A}"/>
              </a:ext>
            </a:extLst>
          </p:cNvPr>
          <p:cNvSpPr txBox="1"/>
          <p:nvPr/>
        </p:nvSpPr>
        <p:spPr>
          <a:xfrm>
            <a:off x="2733040" y="2525098"/>
            <a:ext cx="97840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url_pool</a:t>
            </a:r>
            <a:r>
              <a:rPr lang="zh-CN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里面存放了所有</a:t>
            </a:r>
            <a:r>
              <a:rPr lang="en-US" altLang="zh-CN" sz="2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url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cur_max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""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url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url_pool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url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split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"."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cur_max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cur_max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url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cur_max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algn="just"/>
            <a:endParaRPr lang="en-US" altLang="zh-CN" sz="2800" kern="0">
              <a:solidFill>
                <a:srgbClr val="00005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max(url_pool,key=lambda x: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2800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split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"."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59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F922E-26D0-4978-9A9C-F54E0FF7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3.11 map-reduce</a:t>
            </a:r>
            <a:r>
              <a:rPr lang="zh-CN" altLang="en-US"/>
              <a:t>计算模式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F1102-19E3-45FC-8B83-9AF0B90C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6" y="914938"/>
            <a:ext cx="11035983" cy="5028124"/>
          </a:xfrm>
        </p:spPr>
        <p:txBody>
          <a:bodyPr/>
          <a:lstStyle/>
          <a:p>
            <a:r>
              <a:rPr lang="zh-CN" altLang="en-US"/>
              <a:t>大数据计算的经典模式</a:t>
            </a:r>
            <a:endParaRPr lang="en-US" altLang="zh-CN"/>
          </a:p>
          <a:p>
            <a:pPr lvl="1"/>
            <a:r>
              <a:rPr lang="zh-CN" altLang="en-US"/>
              <a:t>假定我们有</a:t>
            </a:r>
            <a:r>
              <a:rPr lang="en-US" altLang="zh-CN"/>
              <a:t>1</a:t>
            </a:r>
            <a:r>
              <a:rPr lang="zh-CN" altLang="en-US"/>
              <a:t>亿个</a:t>
            </a:r>
            <a:r>
              <a:rPr lang="en-US" altLang="zh-CN"/>
              <a:t>url,</a:t>
            </a:r>
            <a:r>
              <a:rPr lang="zh-CN" altLang="en-US"/>
              <a:t>形如 </a:t>
            </a:r>
            <a:r>
              <a:rPr lang="en-US" altLang="zh-CN"/>
              <a:t>http://www.</a:t>
            </a:r>
            <a:r>
              <a:rPr lang="en-US" altLang="zh-CN">
                <a:solidFill>
                  <a:srgbClr val="FF0000"/>
                </a:solidFill>
              </a:rPr>
              <a:t>hrbfu</a:t>
            </a:r>
            <a:r>
              <a:rPr lang="en-US" altLang="zh-CN"/>
              <a:t>.edu.cn/ </a:t>
            </a:r>
            <a:r>
              <a:rPr lang="zh-CN" altLang="en-US"/>
              <a:t>，找出</a:t>
            </a:r>
            <a:r>
              <a:rPr lang="en-US" altLang="zh-CN"/>
              <a:t>url</a:t>
            </a:r>
            <a:r>
              <a:rPr lang="zh-CN" altLang="en-US"/>
              <a:t>主站名最长的一个</a:t>
            </a:r>
            <a:endParaRPr lang="en-US" altLang="zh-CN"/>
          </a:p>
          <a:p>
            <a:pPr lvl="1"/>
            <a:r>
              <a:rPr lang="en-US" altLang="zh-CN"/>
              <a:t>Map-reduce</a:t>
            </a:r>
            <a:r>
              <a:rPr lang="zh-CN" altLang="en-US"/>
              <a:t>的思路</a:t>
            </a:r>
            <a:r>
              <a:rPr lang="en-US" altLang="zh-CN"/>
              <a:t>:</a:t>
            </a:r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5C507-F927-4D57-B2D0-B0DA839C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AADBF0-66A1-417B-A08F-915825091D9B}"/>
              </a:ext>
            </a:extLst>
          </p:cNvPr>
          <p:cNvSpPr txBox="1"/>
          <p:nvPr/>
        </p:nvSpPr>
        <p:spPr>
          <a:xfrm>
            <a:off x="707797" y="2951946"/>
            <a:ext cx="113622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: (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x,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lang="en-US" altLang="zh-CN" sz="2800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split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"."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)[</a:t>
            </a:r>
            <a:r>
              <a:rPr lang="en-US" altLang="zh-CN" sz="2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])),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url_pool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kern="0">
                <a:solidFill>
                  <a:srgbClr val="00008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max_pair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reduce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>
                <a:solidFill>
                  <a:srgbClr val="00008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lambda x,y: x if x[1] &gt; y[1] else y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algn="just"/>
            <a:r>
              <a:rPr lang="en-US" altLang="zh-CN" sz="2800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max_url = max_pair[0]</a:t>
            </a:r>
            <a:endParaRPr lang="zh-CN" altLang="zh-CN" sz="32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2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9A261-7F20-4F5D-BB2B-7C8B30BB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函数复习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DAF76-4D7F-4B7D-9494-3C32A200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到目前为止，我们使用过内置函数</a:t>
            </a:r>
            <a:r>
              <a:rPr lang="en-US" altLang="zh-CN"/>
              <a:t>print</a:t>
            </a:r>
            <a:r>
              <a:rPr lang="zh-CN" altLang="en-US"/>
              <a:t>、</a:t>
            </a:r>
            <a:r>
              <a:rPr lang="en-US" altLang="zh-CN"/>
              <a:t>input</a:t>
            </a:r>
            <a:r>
              <a:rPr lang="zh-CN" altLang="en-US"/>
              <a:t>、</a:t>
            </a:r>
            <a:r>
              <a:rPr lang="en-US" altLang="zh-CN"/>
              <a:t>len</a:t>
            </a:r>
            <a:r>
              <a:rPr lang="zh-CN" altLang="en-US"/>
              <a:t>、</a:t>
            </a:r>
            <a:r>
              <a:rPr lang="en-US" altLang="zh-CN"/>
              <a:t>sum</a:t>
            </a:r>
            <a:r>
              <a:rPr lang="zh-CN" altLang="en-US"/>
              <a:t>等</a:t>
            </a:r>
            <a:endParaRPr lang="en-US" altLang="zh-CN"/>
          </a:p>
          <a:p>
            <a:r>
              <a:rPr lang="zh-CN" altLang="en-US"/>
              <a:t>为什么需要函数？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CEC81-8DF7-4020-8D47-467BD73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7D51FD-2767-44AA-9756-8DC34B9CF630}"/>
              </a:ext>
            </a:extLst>
          </p:cNvPr>
          <p:cNvSpPr txBox="1"/>
          <p:nvPr/>
        </p:nvSpPr>
        <p:spPr>
          <a:xfrm>
            <a:off x="916624" y="1930777"/>
            <a:ext cx="36461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循环求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2-200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的和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循环求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35-765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的和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35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766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algn="just"/>
            <a:endParaRPr lang="en-US" altLang="zh-CN" kern="0">
              <a:solidFill>
                <a:srgbClr val="00005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循环求</a:t>
            </a:r>
            <a:r>
              <a:rPr lang="en-US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355-1765</a:t>
            </a:r>
            <a:r>
              <a:rPr lang="zh-CN" altLang="zh-CN" sz="20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的和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355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,1</a:t>
            </a:r>
            <a:r>
              <a:rPr lang="en-US" altLang="zh-CN" sz="20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766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</a:t>
            </a:r>
            <a:r>
              <a:rPr lang="en-US" altLang="zh-CN" sz="20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20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8C57BF-4C31-4628-9790-22AF42C5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12" y="4224255"/>
            <a:ext cx="2578840" cy="232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DB5EAF-6C85-404B-AC78-64FBF31198B2}"/>
              </a:ext>
            </a:extLst>
          </p:cNvPr>
          <p:cNvSpPr txBox="1"/>
          <p:nvPr/>
        </p:nvSpPr>
        <p:spPr>
          <a:xfrm>
            <a:off x="8630695" y="2114833"/>
            <a:ext cx="299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Consolas" panose="020B0609020204030204" pitchFamily="49" charset="0"/>
              </a:rPr>
              <a:t>T1 =sum(2,200)</a:t>
            </a:r>
            <a:endParaRPr lang="zh-CN" altLang="en-US" sz="280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1E6ACA-4F1A-4DA8-B3EA-BACE105D08D7}"/>
              </a:ext>
            </a:extLst>
          </p:cNvPr>
          <p:cNvSpPr txBox="1"/>
          <p:nvPr/>
        </p:nvSpPr>
        <p:spPr>
          <a:xfrm>
            <a:off x="8666480" y="2577223"/>
            <a:ext cx="3080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Consolas" panose="020B0609020204030204" pitchFamily="49" charset="0"/>
              </a:rPr>
              <a:t>T2 =sum(35,765)</a:t>
            </a:r>
            <a:endParaRPr lang="zh-CN" altLang="en-US" sz="280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C559AE-348D-4DF1-8DBF-080F4994D41C}"/>
              </a:ext>
            </a:extLst>
          </p:cNvPr>
          <p:cNvSpPr txBox="1"/>
          <p:nvPr/>
        </p:nvSpPr>
        <p:spPr>
          <a:xfrm>
            <a:off x="5150697" y="1761500"/>
            <a:ext cx="4462463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假设我们可以重复使用下面的代码段</a:t>
            </a:r>
            <a:endParaRPr lang="en-US" altLang="zh-CN" sz="1800" i="1" kern="0">
              <a:solidFill>
                <a:srgbClr val="FF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循环求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的和</a:t>
            </a:r>
            <a:endParaRPr lang="en-US" altLang="zh-CN" sz="1800" i="1" kern="0">
              <a:solidFill>
                <a:srgbClr val="FF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每次给</a:t>
            </a:r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不同的值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(m,</a:t>
            </a:r>
            <a:r>
              <a:rPr lang="en-US" altLang="zh-CN" kern="0">
                <a:solidFill>
                  <a:srgbClr val="005F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n+1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0">
              <a:solidFill>
                <a:srgbClr val="87005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可不可以给这个代码段起个名字叫做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sum,</a:t>
            </a:r>
            <a:r>
              <a:rPr lang="zh-CN" altLang="en-US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这个名字来代表这段代码，然后</a:t>
            </a:r>
            <a:r>
              <a:rPr lang="zh-CN" altLang="en-US" sz="2000" kern="0">
                <a:solidFill>
                  <a:srgbClr val="87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把这个代码求出的和</a:t>
            </a:r>
            <a:r>
              <a:rPr lang="en-US" altLang="zh-CN" sz="2000" kern="0">
                <a:solidFill>
                  <a:srgbClr val="87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kern="0">
                <a:solidFill>
                  <a:srgbClr val="87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每次用一个变量存储起来，这样看起来很不是很完美？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7D8C7B-FD65-48C8-992B-C0665990CBBA}"/>
              </a:ext>
            </a:extLst>
          </p:cNvPr>
          <p:cNvSpPr txBox="1"/>
          <p:nvPr/>
        </p:nvSpPr>
        <p:spPr>
          <a:xfrm>
            <a:off x="8666480" y="3024091"/>
            <a:ext cx="3536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Consolas" panose="020B0609020204030204" pitchFamily="49" charset="0"/>
              </a:rPr>
              <a:t>T3 =sum(355,1765)</a:t>
            </a:r>
            <a:endParaRPr lang="zh-CN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25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F922E-26D0-4978-9A9C-F54E0FF7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3.11 map-reduce</a:t>
            </a:r>
            <a:r>
              <a:rPr lang="zh-CN" altLang="en-US"/>
              <a:t>计算模式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F1102-19E3-45FC-8B83-9AF0B90C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7" y="914938"/>
            <a:ext cx="10515600" cy="1086582"/>
          </a:xfrm>
        </p:spPr>
        <p:txBody>
          <a:bodyPr/>
          <a:lstStyle/>
          <a:p>
            <a:r>
              <a:rPr lang="zh-CN" altLang="en-US"/>
              <a:t>大数据计算的经典模式</a:t>
            </a:r>
            <a:endParaRPr lang="en-US" altLang="zh-CN"/>
          </a:p>
          <a:p>
            <a:pPr lvl="1"/>
            <a:r>
              <a:rPr lang="en-US" altLang="zh-CN"/>
              <a:t>Map-reduce</a:t>
            </a:r>
            <a:r>
              <a:rPr lang="zh-CN" altLang="en-US"/>
              <a:t>的思路</a:t>
            </a:r>
            <a:r>
              <a:rPr lang="en-US" altLang="zh-CN"/>
              <a:t>:</a:t>
            </a:r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5C507-F927-4D57-B2D0-B0DA839C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50</a:t>
            </a:fld>
            <a:endParaRPr lang="zh-CN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41F8D89-6930-4202-B1A8-6D0CD9321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82" y="2529841"/>
            <a:ext cx="771118" cy="77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AE2C338-A298-4AD3-8616-546C7009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84" y="2481580"/>
            <a:ext cx="1170940" cy="117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498FC23-9C3C-4ACE-BC93-35E63557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36" y="2532112"/>
            <a:ext cx="768847" cy="76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A7A88E7-7840-4493-A2B1-9569763F3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020" y="2369062"/>
            <a:ext cx="1674144" cy="16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5466B0-3F56-4077-A3E9-BFBA24B380A6}"/>
              </a:ext>
            </a:extLst>
          </p:cNvPr>
          <p:cNvSpPr/>
          <p:nvPr/>
        </p:nvSpPr>
        <p:spPr>
          <a:xfrm>
            <a:off x="5100320" y="1106946"/>
            <a:ext cx="5974080" cy="702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C51D16-7A37-4197-8077-62F2D8514D15}"/>
              </a:ext>
            </a:extLst>
          </p:cNvPr>
          <p:cNvCxnSpPr/>
          <p:nvPr/>
        </p:nvCxnSpPr>
        <p:spPr>
          <a:xfrm>
            <a:off x="6624320" y="1106946"/>
            <a:ext cx="0" cy="7025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F16D29-C1EB-4DC4-8EF8-93BC9B7E4750}"/>
              </a:ext>
            </a:extLst>
          </p:cNvPr>
          <p:cNvCxnSpPr/>
          <p:nvPr/>
        </p:nvCxnSpPr>
        <p:spPr>
          <a:xfrm>
            <a:off x="8188960" y="1106946"/>
            <a:ext cx="0" cy="7025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C47787A-8DCA-4D67-839E-5846A345492C}"/>
              </a:ext>
            </a:extLst>
          </p:cNvPr>
          <p:cNvCxnSpPr/>
          <p:nvPr/>
        </p:nvCxnSpPr>
        <p:spPr>
          <a:xfrm>
            <a:off x="9804400" y="1106946"/>
            <a:ext cx="0" cy="7025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954AF8AE-AF97-4900-90D4-FD249F52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66" y="5165584"/>
            <a:ext cx="1170940" cy="117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0A2EB8F-2A82-41E4-B6EC-351B5F227CEE}"/>
              </a:ext>
            </a:extLst>
          </p:cNvPr>
          <p:cNvCxnSpPr>
            <a:stCxn id="8194" idx="2"/>
          </p:cNvCxnSpPr>
          <p:nvPr/>
        </p:nvCxnSpPr>
        <p:spPr>
          <a:xfrm>
            <a:off x="5710441" y="3300959"/>
            <a:ext cx="2486545" cy="1786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42EE8DD-1F13-4841-9353-E6FDDC3140B9}"/>
              </a:ext>
            </a:extLst>
          </p:cNvPr>
          <p:cNvCxnSpPr>
            <a:cxnSpLocks/>
          </p:cNvCxnSpPr>
          <p:nvPr/>
        </p:nvCxnSpPr>
        <p:spPr>
          <a:xfrm>
            <a:off x="7435531" y="3652520"/>
            <a:ext cx="802005" cy="1386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34484EC-C066-454D-BADD-98A93EB7C73B}"/>
              </a:ext>
            </a:extLst>
          </p:cNvPr>
          <p:cNvCxnSpPr>
            <a:cxnSpLocks/>
          </p:cNvCxnSpPr>
          <p:nvPr/>
        </p:nvCxnSpPr>
        <p:spPr>
          <a:xfrm flipH="1">
            <a:off x="8337593" y="3652520"/>
            <a:ext cx="582887" cy="1412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FE2FD0E-EEC3-476E-AB8B-84429194D2F3}"/>
              </a:ext>
            </a:extLst>
          </p:cNvPr>
          <p:cNvCxnSpPr>
            <a:cxnSpLocks/>
          </p:cNvCxnSpPr>
          <p:nvPr/>
        </p:nvCxnSpPr>
        <p:spPr>
          <a:xfrm flipH="1">
            <a:off x="8629036" y="3893745"/>
            <a:ext cx="1459844" cy="1170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BCCA3E6-FA32-4DFE-BC8C-D1AAD63FCD65}"/>
              </a:ext>
            </a:extLst>
          </p:cNvPr>
          <p:cNvCxnSpPr>
            <a:cxnSpLocks/>
          </p:cNvCxnSpPr>
          <p:nvPr/>
        </p:nvCxnSpPr>
        <p:spPr>
          <a:xfrm>
            <a:off x="5685790" y="1889760"/>
            <a:ext cx="0" cy="670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FA272E-8B21-42A5-8198-14C7FA2A2BCB}"/>
              </a:ext>
            </a:extLst>
          </p:cNvPr>
          <p:cNvCxnSpPr>
            <a:cxnSpLocks/>
          </p:cNvCxnSpPr>
          <p:nvPr/>
        </p:nvCxnSpPr>
        <p:spPr>
          <a:xfrm>
            <a:off x="7386954" y="1859280"/>
            <a:ext cx="0" cy="670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C7BA1A0-99E1-4988-BA82-B5A550DCEB0F}"/>
              </a:ext>
            </a:extLst>
          </p:cNvPr>
          <p:cNvCxnSpPr>
            <a:cxnSpLocks/>
          </p:cNvCxnSpPr>
          <p:nvPr/>
        </p:nvCxnSpPr>
        <p:spPr>
          <a:xfrm>
            <a:off x="9063989" y="1889759"/>
            <a:ext cx="0" cy="670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0F019F0-7183-4DDF-B8E6-CABC178B6C03}"/>
              </a:ext>
            </a:extLst>
          </p:cNvPr>
          <p:cNvCxnSpPr>
            <a:cxnSpLocks/>
          </p:cNvCxnSpPr>
          <p:nvPr/>
        </p:nvCxnSpPr>
        <p:spPr>
          <a:xfrm>
            <a:off x="10579506" y="1859280"/>
            <a:ext cx="0" cy="670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ED01002-F79B-4A32-B636-CC2397555AB6}"/>
              </a:ext>
            </a:extLst>
          </p:cNvPr>
          <p:cNvSpPr txBox="1"/>
          <p:nvPr/>
        </p:nvSpPr>
        <p:spPr>
          <a:xfrm>
            <a:off x="2996202" y="3216295"/>
            <a:ext cx="199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注意电脑精灵们大小不一致！！！代表处理能力不一样</a:t>
            </a:r>
          </a:p>
        </p:txBody>
      </p:sp>
    </p:spTree>
    <p:extLst>
      <p:ext uri="{BB962C8B-B14F-4D97-AF65-F5344CB8AC3E}">
        <p14:creationId xmlns:p14="http://schemas.microsoft.com/office/powerpoint/2010/main" val="4001290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C30F1-C8F7-40DC-BC17-3AD26517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CFBFF-5687-4A98-AA5A-B17B75EC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的基本数据类型</a:t>
            </a:r>
            <a:endParaRPr lang="en-US" altLang="zh-CN"/>
          </a:p>
          <a:p>
            <a:r>
              <a:rPr lang="en-US" altLang="zh-CN"/>
              <a:t>Python</a:t>
            </a:r>
            <a:r>
              <a:rPr lang="zh-CN" altLang="en-US"/>
              <a:t>的运算符</a:t>
            </a:r>
            <a:endParaRPr lang="en-US" altLang="zh-CN"/>
          </a:p>
          <a:p>
            <a:r>
              <a:rPr lang="en-US" altLang="zh-CN"/>
              <a:t>Python</a:t>
            </a:r>
            <a:r>
              <a:rPr lang="zh-CN" altLang="en-US"/>
              <a:t>常用的内置函数和类型</a:t>
            </a:r>
            <a:endParaRPr lang="en-US" altLang="zh-CN"/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int float list tuple dict str set</a:t>
            </a: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eval</a:t>
            </a: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print input</a:t>
            </a: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len sum  max min </a:t>
            </a: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zip map filter reduce </a:t>
            </a: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lambda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EA814-96C6-40D1-A83D-312920F1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2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C0B8C-4E1E-4B6C-9BD9-53F37580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课前回顾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38F1D-BD49-4585-87F0-67B056AD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T1:</a:t>
            </a:r>
            <a:r>
              <a:rPr lang="zh-CN" altLang="en-US"/>
              <a:t> 下面</a:t>
            </a:r>
            <a:r>
              <a:rPr lang="en-US" altLang="zh-CN"/>
              <a:t>3</a:t>
            </a:r>
            <a:r>
              <a:rPr lang="zh-CN" altLang="en-US"/>
              <a:t>个函数中能对列表进行排序的函数是？</a:t>
            </a:r>
            <a:endParaRPr lang="en-US" altLang="zh-CN"/>
          </a:p>
          <a:p>
            <a:r>
              <a:rPr lang="en-US" altLang="zh-CN">
                <a:latin typeface="Consolas" panose="020B0609020204030204" pitchFamily="49" charset="0"/>
              </a:rPr>
              <a:t>A . max</a:t>
            </a:r>
          </a:p>
          <a:p>
            <a:r>
              <a:rPr lang="en-US" altLang="zh-CN">
                <a:latin typeface="Consolas" panose="020B0609020204030204" pitchFamily="49" charset="0"/>
              </a:rPr>
              <a:t>B.  sorted</a:t>
            </a:r>
          </a:p>
          <a:p>
            <a:r>
              <a:rPr lang="en-US" altLang="zh-CN">
                <a:latin typeface="Consolas" panose="020B0609020204030204" pitchFamily="49" charset="0"/>
              </a:rPr>
              <a:t>C.  len</a:t>
            </a:r>
          </a:p>
          <a:p>
            <a:r>
              <a:rPr lang="en-US" altLang="zh-CN">
                <a:latin typeface="Consolas" panose="020B0609020204030204" pitchFamily="49" charset="0"/>
              </a:rPr>
              <a:t>D.  sum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ABD5A-4DC5-4F66-BFEC-0FC71378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052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6E3A9-58B5-45D2-B622-967DCCF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课前回顾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511DC2-9C0F-4679-B278-34F6348F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2E0428-7120-4592-B5C1-1BE3FA6B357A}"/>
              </a:ext>
            </a:extLst>
          </p:cNvPr>
          <p:cNvSpPr txBox="1"/>
          <p:nvPr/>
        </p:nvSpPr>
        <p:spPr>
          <a:xfrm>
            <a:off x="733425" y="914400"/>
            <a:ext cx="90106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T2:</a:t>
            </a:r>
          </a:p>
          <a:p>
            <a:r>
              <a:rPr lang="en-US" altLang="zh-CN" sz="2800">
                <a:latin typeface="Consolas" panose="020B0609020204030204" pitchFamily="49" charset="0"/>
              </a:rPr>
              <a:t>data = ["111", "1000", "33"]</a:t>
            </a:r>
          </a:p>
          <a:p>
            <a:r>
              <a:rPr lang="en-US" altLang="zh-CN" sz="2800">
                <a:latin typeface="Consolas" panose="020B0609020204030204" pitchFamily="49" charset="0"/>
              </a:rPr>
              <a:t>max(data, key=len)</a:t>
            </a:r>
          </a:p>
          <a:p>
            <a:endParaRPr lang="en-US" altLang="zh-CN" sz="2800"/>
          </a:p>
          <a:p>
            <a:pPr marL="514350" indent="-514350">
              <a:buAutoNum type="alphaUcPeriod"/>
            </a:pPr>
            <a:r>
              <a:rPr lang="en-US" altLang="zh-CN" sz="2800"/>
              <a:t>4</a:t>
            </a:r>
          </a:p>
          <a:p>
            <a:pPr marL="514350" indent="-514350">
              <a:buAutoNum type="alphaUcPeriod"/>
            </a:pPr>
            <a:r>
              <a:rPr lang="en-US" altLang="zh-CN" sz="2800"/>
              <a:t>“1000”</a:t>
            </a:r>
          </a:p>
          <a:p>
            <a:pPr marL="514350" indent="-514350">
              <a:buAutoNum type="alphaUcPeriod"/>
            </a:pPr>
            <a:r>
              <a:rPr lang="en-US" altLang="zh-CN" sz="2800"/>
              <a:t>“33”</a:t>
            </a:r>
          </a:p>
        </p:txBody>
      </p:sp>
    </p:spTree>
    <p:extLst>
      <p:ext uri="{BB962C8B-B14F-4D97-AF65-F5344CB8AC3E}">
        <p14:creationId xmlns:p14="http://schemas.microsoft.com/office/powerpoint/2010/main" val="1581381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6E3A9-58B5-45D2-B622-967DCCF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课前回顾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511DC2-9C0F-4679-B278-34F6348F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2E0428-7120-4592-B5C1-1BE3FA6B357A}"/>
              </a:ext>
            </a:extLst>
          </p:cNvPr>
          <p:cNvSpPr txBox="1"/>
          <p:nvPr/>
        </p:nvSpPr>
        <p:spPr>
          <a:xfrm>
            <a:off x="733425" y="914400"/>
            <a:ext cx="90106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T3:</a:t>
            </a:r>
          </a:p>
          <a:p>
            <a:r>
              <a:rPr lang="en-US" altLang="zh-CN" sz="28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sz="2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</a:t>
            </a:r>
            <a:r>
              <a:rPr lang="en-US" altLang="zh-CN" sz="2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en-US" altLang="zh-CN" sz="2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(1,</a:t>
            </a:r>
            <a:r>
              <a:rPr lang="en-US" altLang="zh-CN" sz="2800" b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sz="28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 </a:t>
            </a:r>
          </a:p>
          <a:p>
            <a:r>
              <a:rPr lang="en-US" altLang="zh-CN" sz="2800">
                <a:latin typeface="Consolas" panose="020B0609020204030204" pitchFamily="49" charset="0"/>
              </a:rPr>
              <a:t>t = reversed(data)</a:t>
            </a:r>
          </a:p>
          <a:p>
            <a:r>
              <a:rPr lang="en-US" altLang="zh-CN" sz="2800">
                <a:latin typeface="Consolas" panose="020B0609020204030204" pitchFamily="49" charset="0"/>
              </a:rPr>
              <a:t>print(list(t))</a:t>
            </a:r>
          </a:p>
          <a:p>
            <a:endParaRPr lang="en-US" altLang="zh-CN" sz="280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/>
              <a:t>[1,2,3,4]</a:t>
            </a:r>
          </a:p>
          <a:p>
            <a:pPr marL="514350" indent="-514350">
              <a:buAutoNum type="alphaUcPeriod"/>
            </a:pPr>
            <a:r>
              <a:rPr lang="en-US" altLang="zh-CN" sz="2800"/>
              <a:t>[4,3,2,1]</a:t>
            </a:r>
          </a:p>
          <a:p>
            <a:pPr marL="514350" indent="-514350">
              <a:buAutoNum type="alphaUcPeriod"/>
            </a:pPr>
            <a:r>
              <a:rPr lang="en-US" altLang="zh-CN" sz="2800"/>
              <a:t>[5,4,3,2,1]</a:t>
            </a:r>
          </a:p>
        </p:txBody>
      </p:sp>
    </p:spTree>
    <p:extLst>
      <p:ext uri="{BB962C8B-B14F-4D97-AF65-F5344CB8AC3E}">
        <p14:creationId xmlns:p14="http://schemas.microsoft.com/office/powerpoint/2010/main" val="260098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6E3A9-58B5-45D2-B622-967DCCF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课前回顾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511DC2-9C0F-4679-B278-34F6348F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2E0428-7120-4592-B5C1-1BE3FA6B357A}"/>
              </a:ext>
            </a:extLst>
          </p:cNvPr>
          <p:cNvSpPr txBox="1"/>
          <p:nvPr/>
        </p:nvSpPr>
        <p:spPr>
          <a:xfrm>
            <a:off x="733425" y="914400"/>
            <a:ext cx="90106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T4:</a:t>
            </a:r>
          </a:p>
          <a:p>
            <a:r>
              <a:rPr lang="en-US" altLang="zh-CN" sz="28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sz="2800" b="1" ker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[4,3,1,2]</a:t>
            </a:r>
            <a:endParaRPr lang="en-US" altLang="zh-CN" sz="2800" ker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>
                <a:latin typeface="Consolas" panose="020B0609020204030204" pitchFamily="49" charset="0"/>
              </a:rPr>
              <a:t>t = sorted(data, reverse=True)</a:t>
            </a:r>
          </a:p>
          <a:p>
            <a:r>
              <a:rPr lang="en-US" altLang="zh-CN" sz="2800">
                <a:latin typeface="Consolas" panose="020B0609020204030204" pitchFamily="49" charset="0"/>
              </a:rPr>
              <a:t>print(t)</a:t>
            </a:r>
          </a:p>
          <a:p>
            <a:endParaRPr lang="en-US" altLang="zh-CN" sz="280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/>
              <a:t>[1,2,3,4]</a:t>
            </a:r>
          </a:p>
          <a:p>
            <a:pPr marL="514350" indent="-514350">
              <a:buAutoNum type="alphaUcPeriod"/>
            </a:pPr>
            <a:r>
              <a:rPr lang="en-US" altLang="zh-CN" sz="2800"/>
              <a:t>[4,3,2,1]</a:t>
            </a:r>
          </a:p>
        </p:txBody>
      </p:sp>
    </p:spTree>
    <p:extLst>
      <p:ext uri="{BB962C8B-B14F-4D97-AF65-F5344CB8AC3E}">
        <p14:creationId xmlns:p14="http://schemas.microsoft.com/office/powerpoint/2010/main" val="3090725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50D08-137D-4CCC-89CE-61D75B81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课后练习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AF2D7E-9A6E-47EF-9F10-9F72341C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827B95-F8AB-4BC6-919C-B1A8FE9F77D4}"/>
              </a:ext>
            </a:extLst>
          </p:cNvPr>
          <p:cNvSpPr txBox="1"/>
          <p:nvPr/>
        </p:nvSpPr>
        <p:spPr>
          <a:xfrm>
            <a:off x="1420859" y="1483226"/>
            <a:ext cx="95873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中存放以下几只股票名称，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精功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景谷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锐电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民和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南化</a:t>
            </a:r>
            <a:r>
              <a:rPr lang="en-US" altLang="zh-CN" sz="2400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很不幸这几只股票最近状态不太好，被标为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r>
              <a:rPr lang="zh-CN" altLang="en-US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了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请你使用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函数和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zh-CN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函数结合，为每只股票名称前面加上</a:t>
            </a:r>
            <a:r>
              <a:rPr lang="en-US" altLang="zh-CN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r>
              <a:rPr lang="zh-CN" altLang="en-US" sz="24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lambda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_____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???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______</a:t>
            </a:r>
            <a:r>
              <a:rPr lang="en-US" altLang="zh-CN" sz="24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24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8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A0165-8B88-4A74-8068-EAA178DF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函数复习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F02BF-FCB5-4B70-9AA4-64451C36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3B3159-45E7-457B-9764-5C680047CF43}"/>
              </a:ext>
            </a:extLst>
          </p:cNvPr>
          <p:cNvSpPr txBox="1"/>
          <p:nvPr/>
        </p:nvSpPr>
        <p:spPr>
          <a:xfrm>
            <a:off x="1269577" y="1233180"/>
            <a:ext cx="446246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en-US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假设我们可以重复使用下面的代码段</a:t>
            </a:r>
            <a:endParaRPr lang="en-US" altLang="zh-CN" sz="1800" i="1" kern="0">
              <a:solidFill>
                <a:srgbClr val="FF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循环求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en-US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800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的和</a:t>
            </a:r>
            <a:endParaRPr lang="en-US" altLang="zh-CN" sz="1800" i="1" kern="0">
              <a:solidFill>
                <a:srgbClr val="FF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每次给</a:t>
            </a:r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i="1" ker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不同的值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range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(m,</a:t>
            </a:r>
            <a:r>
              <a:rPr lang="en-US" altLang="zh-CN" kern="0">
                <a:solidFill>
                  <a:srgbClr val="005F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n+1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+=</a:t>
            </a:r>
            <a:r>
              <a:rPr lang="en-US" altLang="zh-CN" sz="1800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0">
              <a:solidFill>
                <a:srgbClr val="87005F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en-US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可不可以给这个代码段起个名字叫做</a:t>
            </a:r>
            <a:r>
              <a:rPr lang="en-US" altLang="zh-CN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sum,</a:t>
            </a:r>
            <a:r>
              <a:rPr lang="zh-CN" altLang="en-US" sz="2000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然后</a:t>
            </a:r>
            <a:r>
              <a:rPr lang="zh-CN" altLang="en-US" sz="2000" kern="0">
                <a:solidFill>
                  <a:srgbClr val="87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把这个和</a:t>
            </a:r>
            <a:r>
              <a:rPr lang="en-US" altLang="zh-CN" sz="2000" kern="0">
                <a:solidFill>
                  <a:srgbClr val="87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kern="0">
                <a:solidFill>
                  <a:srgbClr val="87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每次用一个变量存储起来，看起来很完美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07A483-4159-47AE-A646-6F0BC9978FDB}"/>
              </a:ext>
            </a:extLst>
          </p:cNvPr>
          <p:cNvSpPr txBox="1"/>
          <p:nvPr/>
        </p:nvSpPr>
        <p:spPr>
          <a:xfrm>
            <a:off x="6795338" y="1233180"/>
            <a:ext cx="4893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函数应该由哪些组成</a:t>
            </a:r>
            <a:r>
              <a:rPr lang="en-US" altLang="zh-CN" sz="2400"/>
              <a:t>?</a:t>
            </a:r>
          </a:p>
          <a:p>
            <a:endParaRPr lang="en-US" altLang="zh-CN" sz="2400"/>
          </a:p>
          <a:p>
            <a:pPr marL="342900" indent="-342900">
              <a:buAutoNum type="arabicPeriod"/>
            </a:pPr>
            <a:r>
              <a:rPr lang="zh-CN" altLang="en-US" sz="2400"/>
              <a:t>实现函数功能的代码段</a:t>
            </a:r>
            <a:r>
              <a:rPr lang="en-US" altLang="zh-CN" sz="2400"/>
              <a:t>(</a:t>
            </a:r>
            <a:r>
              <a:rPr lang="zh-CN" altLang="en-US" sz="2400"/>
              <a:t>函数体</a:t>
            </a:r>
            <a:r>
              <a:rPr lang="en-US" altLang="zh-CN" sz="2400"/>
              <a:t>)</a:t>
            </a:r>
          </a:p>
          <a:p>
            <a:pPr marL="342900" indent="-342900">
              <a:buAutoNum type="arabicPeriod"/>
            </a:pPr>
            <a:r>
              <a:rPr lang="zh-CN" altLang="en-US" sz="2400"/>
              <a:t>函数的名字</a:t>
            </a:r>
            <a:endParaRPr lang="en-US" altLang="zh-CN" sz="2400"/>
          </a:p>
          <a:p>
            <a:pPr marL="342900" indent="-342900">
              <a:buAutoNum type="arabicPeriod"/>
            </a:pPr>
            <a:r>
              <a:rPr lang="zh-CN" altLang="en-US" sz="2400"/>
              <a:t>函数的输入</a:t>
            </a:r>
            <a:r>
              <a:rPr lang="en-US" altLang="zh-CN" sz="2400"/>
              <a:t>(</a:t>
            </a:r>
            <a:r>
              <a:rPr lang="zh-CN" altLang="en-US" sz="2400"/>
              <a:t>参数</a:t>
            </a:r>
            <a:r>
              <a:rPr lang="en-US" altLang="zh-CN" sz="2400"/>
              <a:t>)</a:t>
            </a:r>
          </a:p>
          <a:p>
            <a:pPr marL="342900" indent="-342900">
              <a:buAutoNum type="arabicPeriod"/>
            </a:pPr>
            <a:r>
              <a:rPr lang="zh-CN" altLang="en-US" sz="2400"/>
              <a:t>函数的输出</a:t>
            </a:r>
            <a:r>
              <a:rPr lang="en-US" altLang="zh-CN" sz="2400"/>
              <a:t>(</a:t>
            </a:r>
            <a:r>
              <a:rPr lang="zh-CN" altLang="en-US" sz="2400"/>
              <a:t>返回值</a:t>
            </a:r>
            <a:r>
              <a:rPr lang="en-US" altLang="zh-CN" sz="2400"/>
              <a:t>)</a:t>
            </a:r>
          </a:p>
          <a:p>
            <a:pPr marL="342900" indent="-342900">
              <a:buAutoNum type="arabicPeriod"/>
            </a:pPr>
            <a:r>
              <a:rPr lang="zh-CN" altLang="en-US" sz="2400"/>
              <a:t>这个函数如何被使用的语法</a:t>
            </a:r>
            <a:r>
              <a:rPr lang="en-US" altLang="zh-CN" sz="2400"/>
              <a:t>(</a:t>
            </a:r>
            <a:r>
              <a:rPr lang="zh-CN" altLang="en-US" sz="2400"/>
              <a:t>调用</a:t>
            </a:r>
            <a:r>
              <a:rPr lang="en-US" altLang="zh-CN" sz="2400"/>
              <a:t>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615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3.6  函数定义基本语法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/>
              <a:t>在Python中，函数定义的语法如下：</a:t>
            </a:r>
          </a:p>
          <a:p>
            <a:endParaRPr lang="en-US"/>
          </a:p>
          <a:p>
            <a:pPr marL="0" indent="0">
              <a:buNone/>
            </a:pPr>
            <a:r>
              <a:rPr lang="en-US" sz="4200"/>
              <a:t>def 函数名([参数列表]):</a:t>
            </a:r>
          </a:p>
          <a:p>
            <a:pPr marL="0" indent="0">
              <a:buNone/>
            </a:pPr>
            <a:r>
              <a:rPr lang="en-US" sz="4200"/>
              <a:t>    函数体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5900"/>
              <a:t>定义函数时需要注意的问题主要有：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800"/>
              <a:t>1）不需要说明形参类型，Python解释器会根据实参的值</a:t>
            </a:r>
            <a:r>
              <a:rPr lang="en-US" sz="3800">
                <a:solidFill>
                  <a:srgbClr val="FF0000"/>
                </a:solidFill>
              </a:rPr>
              <a:t>自动推断</a:t>
            </a:r>
            <a:r>
              <a:rPr lang="en-US" sz="3800"/>
              <a:t>形参类型。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800"/>
              <a:t>2）不需要指定函数返回值类型，这由函数中return语句返回的值的类型来确定。如果函数没有明确的返回值，Python认为返回空值None。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800"/>
              <a:t>3）即使该函数不需要接收任何参数，也必须保留一对空的英文半角圆括号。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800"/>
              <a:t>4）函数头部括号后面的冒号必不可少。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800"/>
              <a:t>5）函数体相对于def关键字必须保持一定的空格</a:t>
            </a:r>
            <a:r>
              <a:rPr lang="en-US" sz="3800">
                <a:solidFill>
                  <a:srgbClr val="FF0000"/>
                </a:solidFill>
              </a:rPr>
              <a:t>缩进</a:t>
            </a:r>
            <a:r>
              <a:rPr lang="en-US" sz="380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3373C-3E84-423D-A119-85601390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94F0B-14B3-4F26-B5BD-78CC9B81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函数的定义和使用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5CEDB8-32AD-4F86-91F3-20D2066F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234EDD-BF45-4FC4-B62E-FA1D437685EB}"/>
              </a:ext>
            </a:extLst>
          </p:cNvPr>
          <p:cNvSpPr txBox="1"/>
          <p:nvPr/>
        </p:nvSpPr>
        <p:spPr>
          <a:xfrm>
            <a:off x="819149" y="923419"/>
            <a:ext cx="1055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datetime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定义一个函数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my_log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zh-CN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打印今天的日期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datetime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today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my_log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调用定义的函数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2958D8-4CB1-4FB9-A2A0-ED9D64BD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9" y="3626258"/>
            <a:ext cx="7539375" cy="14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4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94F0B-14B3-4F26-B5BD-78CC9B81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3.6 </a:t>
            </a:r>
            <a:r>
              <a:rPr lang="zh-CN" altLang="en-US"/>
              <a:t>函数的定义和使用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5CEDB8-32AD-4F86-91F3-20D2066F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F4406-EE56-450B-8632-A2354CDD5598}"/>
              </a:ext>
            </a:extLst>
          </p:cNvPr>
          <p:cNvSpPr txBox="1"/>
          <p:nvPr/>
        </p:nvSpPr>
        <p:spPr>
          <a:xfrm>
            <a:off x="907415" y="905344"/>
            <a:ext cx="10991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datetime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my_log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zh-CN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打印今天的日期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datetime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date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today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 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my_log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</a:t>
            </a: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my_log</a:t>
            </a:r>
            <a:r>
              <a:rPr lang="zh-CN" altLang="zh-CN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，并将其返回值赋值给</a:t>
            </a: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测试</a:t>
            </a:r>
            <a:r>
              <a:rPr lang="en-US" altLang="zh-CN" ker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my_log</a:t>
            </a:r>
            <a:r>
              <a:rPr lang="zh-CN" altLang="zh-CN" ker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的返回值是多少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zh-CN" b="1" ker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</a:t>
            </a:r>
            <a:r>
              <a:rPr lang="en-US" altLang="zh-CN" b="1" ker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E5E98E-8A1E-415A-BA3B-348322A8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15" y="4085570"/>
            <a:ext cx="5755122" cy="16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6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9370</TotalTime>
  <Words>4658</Words>
  <Application>Microsoft Office PowerPoint</Application>
  <PresentationFormat>宽屏</PresentationFormat>
  <Paragraphs>662</Paragraphs>
  <Slides>56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等线</vt:lpstr>
      <vt:lpstr>宋体</vt:lpstr>
      <vt:lpstr>微软雅黑</vt:lpstr>
      <vt:lpstr>Arial</vt:lpstr>
      <vt:lpstr>Calibri</vt:lpstr>
      <vt:lpstr>Calibri Light</vt:lpstr>
      <vt:lpstr>Consolas</vt:lpstr>
      <vt:lpstr>Courier New</vt:lpstr>
      <vt:lpstr>Office 主题</vt:lpstr>
      <vt:lpstr>第3章  匿名函数与函数式编程</vt:lpstr>
      <vt:lpstr>本章学习目标</vt:lpstr>
      <vt:lpstr>3.6 函数复习</vt:lpstr>
      <vt:lpstr>3.6 函数复习</vt:lpstr>
      <vt:lpstr>3.6 函数复习</vt:lpstr>
      <vt:lpstr>3.6 函数复习</vt:lpstr>
      <vt:lpstr>3.6  函数定义基本语法</vt:lpstr>
      <vt:lpstr>3.6 函数的定义和使用</vt:lpstr>
      <vt:lpstr>3.6 函数的定义和使用</vt:lpstr>
      <vt:lpstr>3.6 函数的定义和使用</vt:lpstr>
      <vt:lpstr>3.6  位置参数、默认值参数、关键字参数</vt:lpstr>
      <vt:lpstr>3.6  位置参数、默认值参数、关键字参数</vt:lpstr>
      <vt:lpstr>3.6  位置参数、默认值参数、关键字参数</vt:lpstr>
      <vt:lpstr>3.6  位置参数、默认值参数</vt:lpstr>
      <vt:lpstr>3.6 多个返回值</vt:lpstr>
      <vt:lpstr>3.6 匿名函数 lambda</vt:lpstr>
      <vt:lpstr>3.6 匿名函数 lambda</vt:lpstr>
      <vt:lpstr>3.6 匿名函数 lambda</vt:lpstr>
      <vt:lpstr>3.6 匿名函数 lambda</vt:lpstr>
      <vt:lpstr>3.6  最大值、最小值—函数式编程</vt:lpstr>
      <vt:lpstr>课堂习题</vt:lpstr>
      <vt:lpstr>课堂习题</vt:lpstr>
      <vt:lpstr>3.7  排序、逆序</vt:lpstr>
      <vt:lpstr>小调查</vt:lpstr>
      <vt:lpstr>小调查</vt:lpstr>
      <vt:lpstr>3.7  排序、逆序</vt:lpstr>
      <vt:lpstr>3.7  排序、逆序</vt:lpstr>
      <vt:lpstr>3.7  排序、逆序</vt:lpstr>
      <vt:lpstr>3.7  排序、逆序</vt:lpstr>
      <vt:lpstr>3.7  排序、逆序</vt:lpstr>
      <vt:lpstr>课前复习(20220324)</vt:lpstr>
      <vt:lpstr>课前复习</vt:lpstr>
      <vt:lpstr>课前复习</vt:lpstr>
      <vt:lpstr>3.7  排序、逆序</vt:lpstr>
      <vt:lpstr>3.7  排序、逆序</vt:lpstr>
      <vt:lpstr>3.8  map()</vt:lpstr>
      <vt:lpstr>3.8  map()</vt:lpstr>
      <vt:lpstr>3.8  map()</vt:lpstr>
      <vt:lpstr>3.8  map()</vt:lpstr>
      <vt:lpstr>3.8  map()</vt:lpstr>
      <vt:lpstr>课堂习题</vt:lpstr>
      <vt:lpstr>关于迭代器的坑！！！</vt:lpstr>
      <vt:lpstr>3.9  filter()</vt:lpstr>
      <vt:lpstr>3.9  filter()</vt:lpstr>
      <vt:lpstr>3.9  filter()</vt:lpstr>
      <vt:lpstr>3.10 reduce()</vt:lpstr>
      <vt:lpstr>3.10 reduce()</vt:lpstr>
      <vt:lpstr>3.11 map-reduce计算模式</vt:lpstr>
      <vt:lpstr>3.11 map-reduce计算模式</vt:lpstr>
      <vt:lpstr>3.11 map-reduce计算模式</vt:lpstr>
      <vt:lpstr>本章总结</vt:lpstr>
      <vt:lpstr>课前回顾</vt:lpstr>
      <vt:lpstr>课前回顾</vt:lpstr>
      <vt:lpstr>课前回顾</vt:lpstr>
      <vt:lpstr>课前回顾</vt:lpstr>
      <vt:lpstr>课后练习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数据类型、运算符与内置函数</dc:title>
  <dc:creator>Dong</dc:creator>
  <cp:lastModifiedBy>张 春越</cp:lastModifiedBy>
  <cp:revision>1103</cp:revision>
  <dcterms:created xsi:type="dcterms:W3CDTF">2015-05-05T08:02:00Z</dcterms:created>
  <dcterms:modified xsi:type="dcterms:W3CDTF">2022-03-23T13:14:15Z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