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9"/>
  </p:notesMasterIdLst>
  <p:sldIdLst>
    <p:sldId id="1160" r:id="rId3"/>
    <p:sldId id="258" r:id="rId4"/>
    <p:sldId id="273" r:id="rId5"/>
    <p:sldId id="274" r:id="rId6"/>
    <p:sldId id="276" r:id="rId7"/>
    <p:sldId id="275" r:id="rId8"/>
    <p:sldId id="259" r:id="rId9"/>
    <p:sldId id="277" r:id="rId10"/>
    <p:sldId id="1152" r:id="rId11"/>
    <p:sldId id="278" r:id="rId12"/>
    <p:sldId id="279" r:id="rId13"/>
    <p:sldId id="280" r:id="rId14"/>
    <p:sldId id="281" r:id="rId15"/>
    <p:sldId id="283" r:id="rId16"/>
    <p:sldId id="1151" r:id="rId17"/>
    <p:sldId id="116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83" autoAdjust="0"/>
  </p:normalViewPr>
  <p:slideViewPr>
    <p:cSldViewPr>
      <p:cViewPr varScale="1">
        <p:scale>
          <a:sx n="60" d="100"/>
          <a:sy n="60" d="100"/>
        </p:scale>
        <p:origin x="1460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7DEC3-8216-4CD8-AEF6-A1ABA3598C81}" type="datetimeFigureOut">
              <a:rPr lang="zh-CN" altLang="en-US" smtClean="0"/>
              <a:t>2022/6/2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BBA5-10E9-4BD8-B302-6F1CBAB4EC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同学们好，本节课我们学习如何利用</a:t>
            </a:r>
            <a:r>
              <a:rPr lang="en-US" altLang="zh-CN">
                <a:sym typeface="+mn-ea"/>
              </a:rPr>
              <a:t>tushare</a:t>
            </a:r>
            <a:r>
              <a:rPr lang="zh-CN" altLang="en-US">
                <a:sym typeface="+mn-ea"/>
              </a:rPr>
              <a:t>库来获取常见的金融数据；并利用</a:t>
            </a:r>
            <a:r>
              <a:rPr lang="en-US" altLang="zh-CN">
                <a:sym typeface="+mn-ea"/>
              </a:rPr>
              <a:t>Pandas</a:t>
            </a:r>
            <a:r>
              <a:rPr lang="zh-CN" altLang="en-US">
                <a:sym typeface="+mn-ea"/>
              </a:rPr>
              <a:t>提供的文件读写功能来实现保存金融数据到本地。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DCDC-9A34-461B-A37E-3F4767F3730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接下来我们获取平安银行这只股票的日线信息，这需要使用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daily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函数。</a:t>
            </a:r>
            <a:endParaRPr lang="en-US" altLang="zh-CN" sz="12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/>
              <a:t>大家见示例代码。</a:t>
            </a:r>
            <a:r>
              <a:rPr lang="en-US" altLang="zh-CN"/>
              <a:t>Daily</a:t>
            </a:r>
            <a:r>
              <a:rPr lang="zh-CN" altLang="en-US"/>
              <a:t>函数需要设置参数有</a:t>
            </a:r>
            <a:r>
              <a:rPr lang="en-US" altLang="zh-CN"/>
              <a:t>3</a:t>
            </a:r>
            <a:r>
              <a:rPr lang="zh-CN" altLang="en-US"/>
              <a:t>个，</a:t>
            </a:r>
            <a:r>
              <a:rPr lang="en-US" altLang="zh-CN"/>
              <a:t>ts_code</a:t>
            </a:r>
            <a:r>
              <a:rPr lang="zh-CN" altLang="en-US"/>
              <a:t>为股票</a:t>
            </a:r>
            <a:r>
              <a:rPr lang="en-US" altLang="zh-CN"/>
              <a:t>TS</a:t>
            </a:r>
            <a:r>
              <a:rPr lang="zh-CN" altLang="en-US"/>
              <a:t>代码，</a:t>
            </a:r>
            <a:r>
              <a:rPr lang="en-US" altLang="zh-CN"/>
              <a:t>start_date</a:t>
            </a:r>
            <a:r>
              <a:rPr lang="zh-CN" altLang="en-US"/>
              <a:t>为开始的时间，</a:t>
            </a:r>
            <a:r>
              <a:rPr lang="en-US" altLang="zh-CN"/>
              <a:t>end_date</a:t>
            </a:r>
            <a:r>
              <a:rPr lang="zh-CN" altLang="en-US"/>
              <a:t>为结束的时间。返回的数据存储在</a:t>
            </a:r>
            <a:r>
              <a:rPr lang="en-US" altLang="zh-CN"/>
              <a:t>DataFrame</a:t>
            </a:r>
            <a:r>
              <a:rPr lang="zh-CN" altLang="en-US"/>
              <a:t>类型的数据中，见</a:t>
            </a:r>
            <a:r>
              <a:rPr lang="en-US" altLang="zh-CN"/>
              <a:t>stock</a:t>
            </a:r>
            <a:r>
              <a:rPr lang="zh-CN" altLang="en-US"/>
              <a:t>的输出。有一点需要注意，</a:t>
            </a:r>
            <a:r>
              <a:rPr lang="en-US" altLang="zh-CN"/>
              <a:t>tushare</a:t>
            </a:r>
            <a:r>
              <a:rPr lang="zh-CN" altLang="en-US"/>
              <a:t>的数据是按时间新旧顺序来保存的，也就是，默认的是临近时间的数据在前，历史时间的数据在后。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在实践中，由于</a:t>
            </a:r>
            <a:r>
              <a:rPr lang="en-US" altLang="zh-CN"/>
              <a:t>tushare</a:t>
            </a:r>
            <a:r>
              <a:rPr lang="zh-CN" altLang="en-US"/>
              <a:t>返回的数据默认是没有特别信息的索引列的，因此，我们使用上一般设置某一列为索引。通常，我们会设置交易时间列为索引。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除了上面讲述的两个功能外，</a:t>
            </a:r>
            <a:r>
              <a:rPr lang="en-US" altLang="zh-CN"/>
              <a:t>Tushare</a:t>
            </a:r>
            <a:r>
              <a:rPr lang="zh-CN" altLang="en-US"/>
              <a:t>还提供了很多的数据接口，大家可以在官方上数据接口页面上进行查找。不过有一点需要注意：由于</a:t>
            </a:r>
            <a:r>
              <a:rPr lang="en-US" altLang="zh-CN"/>
              <a:t>tushare</a:t>
            </a:r>
            <a:r>
              <a:rPr lang="zh-CN" altLang="en-US"/>
              <a:t>引入了积分制，很多接口是需要满足积分条件才可以使用的。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金融数据存取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由于</a:t>
            </a:r>
            <a:r>
              <a:rPr lang="en-US" altLang="zh-CN"/>
              <a:t>tushare</a:t>
            </a:r>
            <a:r>
              <a:rPr lang="zh-CN" altLang="en-US"/>
              <a:t>返回的金融数据保存在了</a:t>
            </a:r>
            <a:r>
              <a:rPr lang="en-US" altLang="zh-CN"/>
              <a:t>DataFrame</a:t>
            </a:r>
            <a:r>
              <a:rPr lang="zh-CN" altLang="en-US"/>
              <a:t>类型的数据结构中，因此，我们可以使用</a:t>
            </a:r>
            <a:r>
              <a:rPr lang="en-US" altLang="zh-CN"/>
              <a:t>Pandas</a:t>
            </a:r>
            <a:r>
              <a:rPr lang="zh-CN" altLang="en-US"/>
              <a:t>的文件存储接口将数据保存到</a:t>
            </a:r>
            <a:r>
              <a:rPr lang="en-US" altLang="zh-CN"/>
              <a:t>excel</a:t>
            </a:r>
            <a:r>
              <a:rPr lang="zh-CN" altLang="en-US"/>
              <a:t>文件和</a:t>
            </a:r>
            <a:r>
              <a:rPr lang="en-US" altLang="zh-CN"/>
              <a:t>csv</a:t>
            </a:r>
            <a:r>
              <a:rPr lang="zh-CN" altLang="en-US"/>
              <a:t>文件中，也同样可以把保存到本地的数据重新读取进来。以</a:t>
            </a:r>
            <a:r>
              <a:rPr lang="en-US" altLang="zh-CN"/>
              <a:t>excel</a:t>
            </a:r>
            <a:r>
              <a:rPr lang="zh-CN" altLang="en-US"/>
              <a:t>文件为例，可以通过</a:t>
            </a:r>
            <a:r>
              <a:rPr lang="en-US" altLang="zh-CN"/>
              <a:t>read_excel()</a:t>
            </a:r>
            <a:r>
              <a:rPr lang="zh-CN" altLang="en-US"/>
              <a:t>函数读取</a:t>
            </a:r>
            <a:r>
              <a:rPr lang="en-US" altLang="zh-CN"/>
              <a:t>Excel</a:t>
            </a:r>
            <a:r>
              <a:rPr lang="zh-CN" altLang="en-US"/>
              <a:t>文件，也通过</a:t>
            </a:r>
            <a:r>
              <a:rPr lang="en-US" altLang="zh-CN"/>
              <a:t>to_excel</a:t>
            </a:r>
            <a:r>
              <a:rPr lang="zh-CN" altLang="en-US"/>
              <a:t>（）函数导出数据到指定的</a:t>
            </a:r>
            <a:r>
              <a:rPr lang="en-US" altLang="zh-CN"/>
              <a:t>excel</a:t>
            </a:r>
            <a:r>
              <a:rPr lang="zh-CN" altLang="en-US"/>
              <a:t>文件中。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我们简单看一个例子，</a:t>
            </a:r>
            <a:r>
              <a:rPr lang="en-US" altLang="zh-CN"/>
              <a:t>PPT</a:t>
            </a:r>
            <a:r>
              <a:rPr lang="zh-CN" altLang="en-US"/>
              <a:t>示例代码中的</a:t>
            </a:r>
            <a:r>
              <a:rPr lang="en-US" altLang="zh-CN"/>
              <a:t>stock</a:t>
            </a:r>
            <a:r>
              <a:rPr lang="zh-CN" altLang="en-US"/>
              <a:t>变量为我们在前页中从</a:t>
            </a:r>
            <a:r>
              <a:rPr lang="en-US" altLang="zh-CN"/>
              <a:t>tushare</a:t>
            </a:r>
            <a:r>
              <a:rPr lang="zh-CN" altLang="en-US"/>
              <a:t>返回的平安银行的股票数据，我们可以通过第</a:t>
            </a:r>
            <a:r>
              <a:rPr lang="en-US" altLang="zh-CN"/>
              <a:t>3</a:t>
            </a:r>
            <a:r>
              <a:rPr lang="zh-CN" altLang="en-US"/>
              <a:t>行代码将数据存储到本地表格文件</a:t>
            </a:r>
            <a:r>
              <a:rPr lang="en-US" altLang="zh-CN"/>
              <a:t>SZ.xlsx</a:t>
            </a:r>
            <a:r>
              <a:rPr lang="zh-CN" altLang="en-US"/>
              <a:t>中，也可以通过第</a:t>
            </a:r>
            <a:r>
              <a:rPr lang="en-US" altLang="zh-CN"/>
              <a:t>5</a:t>
            </a:r>
            <a:r>
              <a:rPr lang="zh-CN" altLang="en-US"/>
              <a:t>行代码将数据从本地文件中读取回去。不过需要注意的是，数据存储到本地时，索引列会自动被吸收到其他列之中。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en-US" altLang="zh-CN"/>
          </a:p>
          <a:p>
            <a:r>
              <a:rPr lang="zh-CN" altLang="en-US"/>
              <a:t>本节课我们学习了如何利用</a:t>
            </a:r>
            <a:r>
              <a:rPr lang="en-US" altLang="zh-CN"/>
              <a:t>tushare</a:t>
            </a:r>
            <a:r>
              <a:rPr lang="zh-CN" altLang="en-US"/>
              <a:t>库来获取常见的金融数据；并利用</a:t>
            </a:r>
            <a:r>
              <a:rPr lang="en-US" altLang="zh-CN"/>
              <a:t>Pandas</a:t>
            </a:r>
            <a:r>
              <a:rPr lang="zh-CN" altLang="en-US"/>
              <a:t>提供的文件读写功能实现了本地存取金融数据。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本节课到此结束，谢谢大家。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目前，我们可以通过很多方式来获取常见的金融数据。比如我们可以在国家数据中心和中国人民银行的主页上来下载数据；也可以通过一些商业版的终端如万德、</a:t>
            </a:r>
            <a:r>
              <a:rPr lang="en-US" altLang="zh-CN"/>
              <a:t>choice</a:t>
            </a:r>
            <a:r>
              <a:rPr lang="zh-CN" altLang="en-US"/>
              <a:t>和</a:t>
            </a:r>
            <a:r>
              <a:rPr lang="en-US" altLang="zh-CN"/>
              <a:t>i</a:t>
            </a:r>
            <a:r>
              <a:rPr lang="zh-CN" altLang="en-US"/>
              <a:t>文财等终端来访问数据；也可以通过能够编程的</a:t>
            </a:r>
            <a:r>
              <a:rPr lang="en-US" altLang="zh-CN"/>
              <a:t>api</a:t>
            </a:r>
            <a:r>
              <a:rPr lang="zh-CN" altLang="en-US"/>
              <a:t>接口来访问，比如我们今天要讲解的</a:t>
            </a:r>
            <a:r>
              <a:rPr lang="en-US" altLang="zh-CN"/>
              <a:t>tushare</a:t>
            </a:r>
            <a:r>
              <a:rPr lang="zh-CN" altLang="en-US"/>
              <a:t>接口。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是一个免费、开源的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财经数据接口包，其后台存储了一个规模巨大的实时金融数据库。 它主要的特点有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免费的</a:t>
            </a:r>
            <a:endParaRPr lang="en-AU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开源的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3.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持续改进的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4.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接口高度兼容的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Tushare</a:t>
            </a:r>
            <a:r>
              <a:rPr lang="zh-CN" altLang="en-US"/>
              <a:t>的功能概览。 </a:t>
            </a:r>
            <a:endParaRPr lang="en-US" altLang="zh-CN"/>
          </a:p>
          <a:p>
            <a:r>
              <a:rPr lang="en-US" altLang="zh-CN"/>
              <a:t>tushare</a:t>
            </a:r>
            <a:r>
              <a:rPr lang="zh-CN" altLang="en-US"/>
              <a:t>主要实现了对股票等金融数据从数据采集、清洗加工到数据存储的过程，能够为金融分析人员提供快速、整洁、和多样的便于分析的数据，为他们在数据获取方面极大地减轻工作量，使他们更加专注于策略和模型的研究与实现上。考虑到</a:t>
            </a:r>
            <a:r>
              <a:rPr lang="en-US" altLang="zh-CN"/>
              <a:t>Python pandas</a:t>
            </a:r>
            <a:r>
              <a:rPr lang="zh-CN" altLang="en-US"/>
              <a:t>包在金融量化分析中体现出的优势，</a:t>
            </a:r>
            <a:r>
              <a:rPr lang="en-US" altLang="zh-CN"/>
              <a:t>Tushare</a:t>
            </a:r>
            <a:r>
              <a:rPr lang="zh-CN" altLang="en-US"/>
              <a:t>返回的绝大部分的数据格式都是</a:t>
            </a:r>
            <a:r>
              <a:rPr lang="en-US" altLang="zh-CN"/>
              <a:t>pandas DataFrame</a:t>
            </a:r>
            <a:r>
              <a:rPr lang="zh-CN" altLang="en-US"/>
              <a:t>类型，非常便于用</a:t>
            </a:r>
            <a:r>
              <a:rPr lang="en-US" altLang="zh-CN"/>
              <a:t>pandas/NumPy/Matplotlib</a:t>
            </a:r>
            <a:r>
              <a:rPr lang="zh-CN" altLang="en-US"/>
              <a:t>进行数据分析和可视化。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要使用</a:t>
            </a:r>
            <a:r>
              <a:rPr lang="en-US" altLang="zh-CN"/>
              <a:t>tushare</a:t>
            </a:r>
            <a:r>
              <a:rPr lang="zh-CN" altLang="en-US"/>
              <a:t>工具，我们需要首先进行安装。安装非常简单，只需要在终端内执行 </a:t>
            </a:r>
            <a:r>
              <a:rPr lang="en-US" altLang="zh-CN" sz="1200">
                <a:latin typeface="Consolas" panose="020B0609020204030204" pitchFamily="49" charset="0"/>
              </a:rPr>
              <a:t>pip install tushare</a:t>
            </a:r>
            <a:r>
              <a:rPr lang="zh-CN" altLang="en-US" sz="1200">
                <a:latin typeface="Consolas" panose="020B0609020204030204" pitchFamily="49" charset="0"/>
              </a:rPr>
              <a:t> 即可。很少出现有安装错误的情况。不过由于</a:t>
            </a:r>
            <a:r>
              <a:rPr lang="en-US" altLang="zh-CN" sz="1200">
                <a:latin typeface="Consolas" panose="020B0609020204030204" pitchFamily="49" charset="0"/>
              </a:rPr>
              <a:t>tushare</a:t>
            </a:r>
            <a:r>
              <a:rPr lang="zh-CN" altLang="en-US" sz="1200">
                <a:latin typeface="Consolas" panose="020B0609020204030204" pitchFamily="49" charset="0"/>
              </a:rPr>
              <a:t>在安装时会依赖</a:t>
            </a:r>
            <a:r>
              <a:rPr lang="en-US" altLang="zh-CN" sz="1200">
                <a:latin typeface="Consolas" panose="020B0609020204030204" pitchFamily="49" charset="0"/>
              </a:rPr>
              <a:t>numpy</a:t>
            </a:r>
            <a:r>
              <a:rPr lang="zh-CN" altLang="en-US" sz="1200">
                <a:latin typeface="Consolas" panose="020B0609020204030204" pitchFamily="49" charset="0"/>
              </a:rPr>
              <a:t>、</a:t>
            </a:r>
            <a:r>
              <a:rPr lang="en-US" altLang="zh-CN" sz="1200">
                <a:latin typeface="Consolas" panose="020B0609020204030204" pitchFamily="49" charset="0"/>
              </a:rPr>
              <a:t>pandas</a:t>
            </a:r>
            <a:r>
              <a:rPr lang="zh-CN" altLang="en-US" sz="1200">
                <a:latin typeface="Consolas" panose="020B0609020204030204" pitchFamily="49" charset="0"/>
              </a:rPr>
              <a:t>，所以可能会对本地已安装的</a:t>
            </a:r>
            <a:r>
              <a:rPr lang="en-US" altLang="zh-CN" sz="1200">
                <a:latin typeface="Consolas" panose="020B0609020204030204" pitchFamily="49" charset="0"/>
              </a:rPr>
              <a:t>numpy</a:t>
            </a:r>
            <a:r>
              <a:rPr lang="zh-CN" altLang="en-US" sz="1200">
                <a:latin typeface="Consolas" panose="020B0609020204030204" pitchFamily="49" charset="0"/>
              </a:rPr>
              <a:t>和</a:t>
            </a:r>
            <a:r>
              <a:rPr lang="en-US" altLang="zh-CN" sz="1200">
                <a:latin typeface="Consolas" panose="020B0609020204030204" pitchFamily="49" charset="0"/>
              </a:rPr>
              <a:t>pandas</a:t>
            </a:r>
            <a:r>
              <a:rPr lang="zh-CN" altLang="en-US" sz="1200">
                <a:latin typeface="Consolas" panose="020B0609020204030204" pitchFamily="49" charset="0"/>
              </a:rPr>
              <a:t>版本进行更新，这一点需要注意。必要时，可以使用虚拟环境来安装。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在网络上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包括新旧两个版本，目前旧版本已经不被支持。从新版本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开始，引入注册积分制。用户在其官方网站上注册，会获得一个授权的接口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以及用户的积分，可以使用不同权限的接口函数。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/>
              <a:t>积分的获取方式可以参加其官方公布的规则。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Tushare</a:t>
            </a:r>
            <a:r>
              <a:rPr lang="zh-CN" altLang="en-US"/>
              <a:t>的基本用法</a:t>
            </a:r>
            <a:endParaRPr lang="en-US" altLang="zh-CN"/>
          </a:p>
          <a:p>
            <a:r>
              <a:rPr lang="zh-CN" altLang="en-US"/>
              <a:t>安装</a:t>
            </a:r>
            <a:r>
              <a:rPr lang="en-US" altLang="zh-CN"/>
              <a:t>tushare</a:t>
            </a:r>
            <a:r>
              <a:rPr lang="zh-CN" altLang="en-US"/>
              <a:t>之后，就可以使用了。</a:t>
            </a:r>
            <a:r>
              <a:rPr lang="en-US" altLang="zh-CN"/>
              <a:t>PPT</a:t>
            </a:r>
            <a:r>
              <a:rPr lang="zh-CN" altLang="en-US"/>
              <a:t>中的示例代码演示了使用</a:t>
            </a:r>
            <a:r>
              <a:rPr lang="en-US" altLang="zh-CN"/>
              <a:t>tushare</a:t>
            </a:r>
            <a:r>
              <a:rPr lang="zh-CN" altLang="en-US"/>
              <a:t>的基本流程。第</a:t>
            </a:r>
            <a:r>
              <a:rPr lang="en-US" altLang="zh-CN"/>
              <a:t>1</a:t>
            </a:r>
            <a:r>
              <a:rPr lang="zh-CN" altLang="en-US"/>
              <a:t>行代码引入</a:t>
            </a:r>
            <a:r>
              <a:rPr lang="en-US" altLang="zh-CN"/>
              <a:t>tushare</a:t>
            </a:r>
            <a:r>
              <a:rPr lang="zh-CN" altLang="en-US"/>
              <a:t>库并简记为</a:t>
            </a:r>
            <a:r>
              <a:rPr lang="en-US" altLang="zh-CN"/>
              <a:t>ts</a:t>
            </a:r>
            <a:r>
              <a:rPr lang="zh-CN" altLang="en-US"/>
              <a:t>；第</a:t>
            </a:r>
            <a:r>
              <a:rPr lang="en-US" altLang="zh-CN"/>
              <a:t>2</a:t>
            </a:r>
            <a:r>
              <a:rPr lang="zh-CN" altLang="en-US"/>
              <a:t>行使用</a:t>
            </a:r>
            <a:r>
              <a:rPr lang="en-US" altLang="zh-CN"/>
              <a:t>pro_api</a:t>
            </a:r>
            <a:r>
              <a:rPr lang="zh-CN" altLang="en-US"/>
              <a:t>接口配合上用户的</a:t>
            </a:r>
            <a:r>
              <a:rPr lang="en-US" altLang="zh-CN"/>
              <a:t>token</a:t>
            </a:r>
            <a:r>
              <a:rPr lang="zh-CN" altLang="en-US"/>
              <a:t>，获取和</a:t>
            </a:r>
            <a:r>
              <a:rPr lang="en-US" altLang="zh-CN"/>
              <a:t>tushare</a:t>
            </a:r>
            <a:r>
              <a:rPr lang="zh-CN" altLang="en-US"/>
              <a:t>进行通信方法的</a:t>
            </a:r>
            <a:r>
              <a:rPr lang="en-US" altLang="zh-CN"/>
              <a:t>api</a:t>
            </a:r>
            <a:r>
              <a:rPr lang="zh-CN" altLang="en-US"/>
              <a:t>对象</a:t>
            </a:r>
            <a:r>
              <a:rPr lang="en-US" altLang="zh-CN"/>
              <a:t>pro</a:t>
            </a:r>
            <a:r>
              <a:rPr lang="zh-CN" altLang="en-US"/>
              <a:t>。第</a:t>
            </a:r>
            <a:r>
              <a:rPr lang="en-US" altLang="zh-CN"/>
              <a:t>3</a:t>
            </a:r>
            <a:r>
              <a:rPr lang="zh-CN" altLang="en-US"/>
              <a:t>行通过</a:t>
            </a:r>
            <a:r>
              <a:rPr lang="en-US" altLang="zh-CN"/>
              <a:t>pro</a:t>
            </a:r>
            <a:r>
              <a:rPr lang="zh-CN" altLang="en-US"/>
              <a:t>对象的不同方法来访问和获取数据。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首先我们演示如何通过</a:t>
            </a:r>
            <a:r>
              <a:rPr lang="en-US" altLang="zh-CN"/>
              <a:t>stock_basic</a:t>
            </a:r>
            <a:r>
              <a:rPr lang="zh-CN" altLang="en-US"/>
              <a:t>接口来获取沪深两市的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股票信息列表。</a:t>
            </a:r>
            <a:endParaRPr lang="en-US" altLang="zh-CN" sz="12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示例代码见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。前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行代码完成访问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tushare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的准备工作。第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代码，调用</a:t>
            </a:r>
            <a:r>
              <a:rPr lang="en-US" altLang="zh-CN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stock_basic</a:t>
            </a:r>
            <a:r>
              <a:rPr lang="zh-CN" altLang="en-US" sz="12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方法，对相应的参数进行赋值。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Exchange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参数表示交易所信息，赋值为空字符串表示沪深两市。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Fields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参数表示我们想获取的股票信息，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ts_code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为股票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TS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代码，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symbol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表示股票编号，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name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代表股票名称，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area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代表地域，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industry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代表行业，</a:t>
            </a:r>
            <a:r>
              <a:rPr lang="en-US" altLang="zh-CN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list_date</a:t>
            </a:r>
            <a:r>
              <a:rPr lang="zh-CN" altLang="en-US" b="0" i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表示上市日期。</a:t>
            </a:r>
            <a:endParaRPr lang="en-US" altLang="zh-CN" b="0" i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/>
              <a:t>（接下页）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从下面的输出结果上看，返回值</a:t>
            </a:r>
            <a:r>
              <a:rPr lang="en-US" altLang="zh-CN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data</a:t>
            </a:r>
            <a:r>
              <a:rPr lang="zh-CN" altLang="en-US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是一个</a:t>
            </a:r>
            <a:r>
              <a:rPr lang="en-US" altLang="zh-CN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DataFrame</a:t>
            </a:r>
            <a:r>
              <a:rPr lang="zh-CN" altLang="en-US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类型的数据。并且，我们记住一下平安银行的股票</a:t>
            </a:r>
            <a:r>
              <a:rPr lang="en-US" altLang="zh-CN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TS</a:t>
            </a:r>
            <a:r>
              <a:rPr lang="zh-CN" altLang="en-US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代码为</a:t>
            </a:r>
            <a:r>
              <a:rPr lang="en-US" altLang="zh-CN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000001.SZ</a:t>
            </a:r>
            <a:r>
              <a:rPr lang="zh-CN" altLang="en-US" sz="1200" b="0" i="0">
                <a:solidFill>
                  <a:srgbClr val="0A0A0A"/>
                </a:solidFill>
                <a:effectLst/>
                <a:latin typeface="Roboto" panose="02000000000000000000" pitchFamily="2" charset="0"/>
                <a:ea typeface="微软雅黑" panose="020B0503020204020204" pitchFamily="34" charset="-122"/>
                <a:cs typeface="+mn-ea"/>
                <a:sym typeface="+mn-lt"/>
              </a:rPr>
              <a:t>，后面我们要使用它。</a:t>
            </a:r>
            <a:endParaRPr lang="en-US" altLang="zh-CN" sz="12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BBA5-10E9-4BD8-B302-6F1CBAB4EC0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662"/>
            <a:ext cx="9144000" cy="410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19911"/>
            <a:ext cx="9144000" cy="4401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9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55595"/>
            <a:ext cx="9144000" cy="410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19837"/>
            <a:ext cx="9144000" cy="4401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9150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503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6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8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–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»"/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5035" rtl="0" eaLnBrk="1" latinLnBrk="0" hangingPunct="1">
        <a:spcBef>
          <a:spcPct val="20000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875665" rtl="0" eaLnBrk="1" latinLnBrk="0" hangingPunct="1">
        <a:spcBef>
          <a:spcPct val="0"/>
        </a:spcBef>
        <a:buNone/>
        <a:defRPr sz="42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295" indent="-32829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1pPr>
      <a:lvl2pPr marL="711835" indent="-273685" algn="l" defTabSz="875665" rtl="0" eaLnBrk="1" latinLnBrk="0" hangingPunct="1">
        <a:spcBef>
          <a:spcPct val="19000"/>
        </a:spcBef>
        <a:buFont typeface="Arial" panose="020B0604020202090204" pitchFamily="34" charset="0"/>
        <a:buChar char="–"/>
        <a:defRPr sz="2680" kern="1200">
          <a:solidFill>
            <a:schemeClr val="tx1"/>
          </a:solidFill>
          <a:latin typeface="+mn-lt"/>
          <a:ea typeface="+mn-ea"/>
          <a:cs typeface="+mn-cs"/>
        </a:defRPr>
      </a:lvl2pPr>
      <a:lvl3pPr marL="1094740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2890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–"/>
        <a:defRPr sz="1915" kern="1200">
          <a:solidFill>
            <a:schemeClr val="tx1"/>
          </a:solidFill>
          <a:latin typeface="+mn-lt"/>
          <a:ea typeface="+mn-ea"/>
          <a:cs typeface="+mn-cs"/>
        </a:defRPr>
      </a:lvl4pPr>
      <a:lvl5pPr marL="1970405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»"/>
        <a:defRPr sz="1915" kern="1200">
          <a:solidFill>
            <a:schemeClr val="tx1"/>
          </a:solidFill>
          <a:latin typeface="+mn-lt"/>
          <a:ea typeface="+mn-ea"/>
          <a:cs typeface="+mn-cs"/>
        </a:defRPr>
      </a:lvl5pPr>
      <a:lvl6pPr marL="2408555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7pPr>
      <a:lvl8pPr marL="3284220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8pPr>
      <a:lvl9pPr marL="3722370" indent="-219075" algn="l" defTabSz="875665" rtl="0" eaLnBrk="1" latinLnBrk="0" hangingPunct="1">
        <a:spcBef>
          <a:spcPct val="19000"/>
        </a:spcBef>
        <a:buFont typeface="Arial" panose="020B060402020209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38150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75665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13815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751330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189480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627630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065145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503295" algn="l" defTabSz="875665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tats.gov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bc.gov.c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空心弧 52"/>
          <p:cNvSpPr/>
          <p:nvPr/>
        </p:nvSpPr>
        <p:spPr>
          <a:xfrm rot="5400000">
            <a:off x="2094364" y="1186045"/>
            <a:ext cx="2882901" cy="2682697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65" tIns="41932" rIns="83865" bIns="41932" anchor="ctr"/>
          <a:lstStyle/>
          <a:p>
            <a:pPr algn="ctr" defTabSz="913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8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95123" y="1857914"/>
            <a:ext cx="3112770" cy="579871"/>
            <a:chOff x="736575" y="3188466"/>
            <a:chExt cx="7181795" cy="1338083"/>
          </a:xfrm>
        </p:grpSpPr>
        <p:sp>
          <p:nvSpPr>
            <p:cNvPr id="3" name="圆角矩形 2"/>
            <p:cNvSpPr/>
            <p:nvPr/>
          </p:nvSpPr>
          <p:spPr>
            <a:xfrm flipH="1">
              <a:off x="973917" y="3308620"/>
              <a:ext cx="6944453" cy="11326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lt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6575" y="3188466"/>
              <a:ext cx="1338085" cy="1338083"/>
              <a:chOff x="3567745" y="3971974"/>
              <a:chExt cx="1338084" cy="1338084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50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50"/>
                </a:p>
              </p:txBody>
            </p:sp>
          </p:grpSp>
          <p:sp>
            <p:nvSpPr>
              <p:cNvPr id="8" name="椭圆 7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50"/>
              </a:p>
            </p:txBody>
          </p:sp>
        </p:grpSp>
        <p:sp>
          <p:nvSpPr>
            <p:cNvPr id="5" name="文本框 77"/>
            <p:cNvSpPr txBox="1"/>
            <p:nvPr/>
          </p:nvSpPr>
          <p:spPr>
            <a:xfrm>
              <a:off x="972509" y="3466643"/>
              <a:ext cx="878819" cy="99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" name="TextBox 72"/>
            <p:cNvSpPr txBox="1"/>
            <p:nvPr/>
          </p:nvSpPr>
          <p:spPr>
            <a:xfrm>
              <a:off x="2232416" y="3402399"/>
              <a:ext cx="5069158" cy="99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431800">
                <a:defRPr/>
              </a:pPr>
              <a:r>
                <a:rPr lang="zh-CN" altLang="en-US" sz="2205" b="1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金融数据下载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465746" y="1620643"/>
            <a:ext cx="1948311" cy="1715653"/>
            <a:chOff x="907313" y="1636536"/>
            <a:chExt cx="2124075" cy="1870428"/>
          </a:xfrm>
        </p:grpSpPr>
        <p:grpSp>
          <p:nvGrpSpPr>
            <p:cNvPr id="48" name="组合 47"/>
            <p:cNvGrpSpPr/>
            <p:nvPr/>
          </p:nvGrpSpPr>
          <p:grpSpPr>
            <a:xfrm flipH="1">
              <a:off x="907313" y="1636536"/>
              <a:ext cx="1864487" cy="18704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5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1187624" y="2096007"/>
              <a:ext cx="1296144" cy="59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935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录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5933" y="2662696"/>
              <a:ext cx="1735455" cy="407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3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Contents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8458" y="2718974"/>
            <a:ext cx="3100070" cy="579871"/>
            <a:chOff x="736575" y="3188466"/>
            <a:chExt cx="7152494" cy="1338083"/>
          </a:xfrm>
        </p:grpSpPr>
        <p:sp>
          <p:nvSpPr>
            <p:cNvPr id="12" name="圆角矩形 11"/>
            <p:cNvSpPr/>
            <p:nvPr/>
          </p:nvSpPr>
          <p:spPr>
            <a:xfrm flipH="1">
              <a:off x="973917" y="3308620"/>
              <a:ext cx="6915152" cy="11326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254000" dir="1026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0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36575" y="3188466"/>
              <a:ext cx="1338085" cy="1338083"/>
              <a:chOff x="3567745" y="3971974"/>
              <a:chExt cx="1338084" cy="133808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3567745" y="3971974"/>
                <a:ext cx="1338084" cy="1338084"/>
                <a:chOff x="5213600" y="2517129"/>
                <a:chExt cx="2023672" cy="2023672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5213600" y="2517129"/>
                  <a:ext cx="2023672" cy="202367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E0E0E0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279400" dist="2540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50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5260739" y="2564268"/>
                  <a:ext cx="1929394" cy="1929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rgbClr val="DDDEDD"/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50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3695023" y="4099252"/>
                <a:ext cx="1083528" cy="108352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50"/>
              </a:p>
            </p:txBody>
          </p:sp>
        </p:grpSp>
        <p:sp>
          <p:nvSpPr>
            <p:cNvPr id="18" name="文本框 77"/>
            <p:cNvSpPr txBox="1"/>
            <p:nvPr/>
          </p:nvSpPr>
          <p:spPr>
            <a:xfrm>
              <a:off x="972509" y="3466643"/>
              <a:ext cx="878819" cy="99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TextBox 72"/>
            <p:cNvSpPr txBox="1"/>
            <p:nvPr/>
          </p:nvSpPr>
          <p:spPr>
            <a:xfrm>
              <a:off x="2232416" y="3402399"/>
              <a:ext cx="5038391" cy="994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431800">
                <a:defRPr/>
              </a:pPr>
              <a:r>
                <a:rPr lang="zh-CN" altLang="en-US" sz="2205" b="1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金融数据存取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048" y="685180"/>
            <a:ext cx="9073008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tushare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写入你注册之后系统提供给你的</a:t>
            </a:r>
            <a:r>
              <a:rPr lang="en-US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pro_api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"xxxxxxxxxxxxxxxxxxxxxxxxxxxxxxxxxxxx"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daily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ts_code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'000001.SZ'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start_date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'20200101'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end_date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'20210412’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pPr algn="just"/>
            <a:r>
              <a:rPr lang="en-US" altLang="zh-CN" b="1" kern="0">
                <a:solidFill>
                  <a:srgbClr val="00005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stock</a:t>
            </a:r>
            <a:endParaRPr lang="en-US" altLang="zh-CN" b="1" kern="0">
              <a:solidFill>
                <a:srgbClr val="00005F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94776"/>
            <a:ext cx="7508756" cy="23384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893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金融数据下载——</a:t>
            </a:r>
            <a:r>
              <a:rPr lang="zh-CN" altLang="en-US" sz="2800" b="1" ker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获取股票日线信息 </a:t>
            </a:r>
            <a:r>
              <a:rPr lang="en-US" altLang="zh-CN" sz="2800" b="1" ker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daily</a:t>
            </a:r>
            <a:endParaRPr lang="zh-CN" altLang="en-US" sz="2800" b="1" kern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564049"/>
            <a:ext cx="8964488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tushare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pro_api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"xxxxxxxxxxxxxxxxxxxxxxxx"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daily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ts_code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'000001.SZ'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start_date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'20200101'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end_date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'20210412'</a:t>
            </a:r>
            <a:r>
              <a:rPr lang="en-US" altLang="zh-CN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习惯上，设置</a:t>
            </a:r>
            <a:r>
              <a:rPr lang="en-US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trade_date</a:t>
            </a:r>
            <a:r>
              <a:rPr lang="zh-CN" altLang="zh-CN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这列为索引列</a:t>
            </a:r>
            <a:endParaRPr lang="zh-CN" altLang="zh-CN" sz="20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b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stock=stock.set_index(stock.trade_date)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" y="2347595"/>
            <a:ext cx="7903845" cy="2583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893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</a:t>
            </a:r>
            <a:r>
              <a:rPr lang="zh-CN" altLang="en-US" sz="2800" b="1" ker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下载——获取股票日线信息 </a:t>
            </a:r>
            <a:r>
              <a:rPr lang="en-US" altLang="zh-CN" sz="2800" b="1" ker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daily</a:t>
            </a:r>
            <a:endParaRPr lang="zh-CN" altLang="en-US" sz="2800" b="1" kern="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845185"/>
            <a:ext cx="8046085" cy="3965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893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金融数据下载——数据接口文档</a:t>
            </a:r>
          </a:p>
        </p:txBody>
      </p:sp>
      <p:sp>
        <p:nvSpPr>
          <p:cNvPr id="6" name="燕尾形 5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467360" y="1088390"/>
            <a:ext cx="8031480" cy="339471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</a:p>
          <a:p>
            <a:pPr lvl="1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read_excel()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函数读取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文件，可以读取指定的工作簿（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sheet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），也可以设置读取有表头或无表头的数据表。</a:t>
            </a:r>
          </a:p>
          <a:p>
            <a:pPr lvl="1"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to_excel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（）函数导出数据到指定的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文件中</a:t>
            </a:r>
          </a:p>
          <a:p>
            <a:pPr algn="ju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csv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文件的操作类似</a:t>
            </a:r>
          </a:p>
          <a:p>
            <a:pPr lvl="1" algn="ju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to_csv()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</a:t>
            </a:r>
          </a:p>
          <a:p>
            <a:pPr lvl="1" algn="ju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read_csv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金融数据存取</a:t>
            </a:r>
          </a:p>
        </p:txBody>
      </p:sp>
      <p:sp>
        <p:nvSpPr>
          <p:cNvPr id="5" name="燕尾形 4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520" y="690484"/>
            <a:ext cx="77048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ea"/>
              <a:buAutoNum type="circleNumDbPlain"/>
            </a:pPr>
            <a:r>
              <a:rPr lang="en-US" altLang="zh-CN" sz="24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4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en-US" altLang="zh-CN" sz="24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4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endParaRPr lang="zh-CN" altLang="zh-CN" sz="2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zh-CN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数据存储在本地的</a:t>
            </a:r>
            <a:r>
              <a:rPr lang="en-US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SZ.xlsx</a:t>
            </a:r>
            <a:r>
              <a:rPr lang="zh-CN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表格中</a:t>
            </a:r>
            <a:endParaRPr lang="zh-CN" altLang="zh-CN" sz="2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to_excel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"SZ.xlsx"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4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从表格文件中读取数据</a:t>
            </a:r>
            <a:endParaRPr lang="zh-CN" altLang="zh-CN" sz="2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en-US" altLang="zh-CN" sz="24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pd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read_excel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"SZ.xlsx"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ea"/>
              <a:buAutoNum type="circleNumDbPlain"/>
            </a:pP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4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head</a:t>
            </a:r>
            <a:r>
              <a:rPr lang="en-US" altLang="zh-CN" sz="24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8" y="3009599"/>
            <a:ext cx="8894884" cy="1898342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金融数据存取</a:t>
            </a:r>
          </a:p>
        </p:txBody>
      </p:sp>
      <p:sp>
        <p:nvSpPr>
          <p:cNvPr id="2" name="燕尾形 1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82703" y="1551259"/>
            <a:ext cx="5256584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金融数据下载</a:t>
            </a:r>
            <a:endParaRPr lang="en-US" altLang="zh-CN" sz="28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金融数据存取</a:t>
            </a:r>
            <a:endParaRPr lang="en-US" altLang="zh-CN" sz="28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28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小结</a:t>
            </a:r>
          </a:p>
        </p:txBody>
      </p:sp>
      <p:sp>
        <p:nvSpPr>
          <p:cNvPr id="3" name="燕尾形 2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149" y="1656382"/>
            <a:ext cx="742419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PPT</a:t>
            </a:r>
            <a:r>
              <a:rPr lang="zh-CN" altLang="en-US" sz="100" dirty="0">
                <a:solidFill>
                  <a:schemeClr val="bg1"/>
                </a:solidFill>
              </a:rPr>
              <a:t>论坛：</a:t>
            </a:r>
            <a:r>
              <a:rPr lang="en-US" altLang="zh-CN" sz="100" dirty="0">
                <a:solidFill>
                  <a:schemeClr val="bg1"/>
                </a:solidFill>
              </a:rPr>
              <a:t>www.1ppt.cn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35" y="-635"/>
            <a:ext cx="9145270" cy="5145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5"/>
          </a:p>
        </p:txBody>
      </p:sp>
      <p:sp>
        <p:nvSpPr>
          <p:cNvPr id="3" name="矩形 2"/>
          <p:cNvSpPr/>
          <p:nvPr/>
        </p:nvSpPr>
        <p:spPr>
          <a:xfrm>
            <a:off x="-635" y="1675765"/>
            <a:ext cx="9145905" cy="1792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2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4284" y="709914"/>
            <a:ext cx="4466739" cy="3829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8"/>
          <p:cNvSpPr txBox="1"/>
          <p:nvPr/>
        </p:nvSpPr>
        <p:spPr>
          <a:xfrm>
            <a:off x="1054599" y="2229378"/>
            <a:ext cx="2543325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80" b="1" spc="225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880" b="1" spc="225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650" y="1440630"/>
            <a:ext cx="8229600" cy="3394710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国家数据中心：</a:t>
            </a:r>
            <a:r>
              <a:rPr lang="en-US" altLang="zh-CN" sz="28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https://data.stats.gov.cn/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中国人民银行：</a:t>
            </a:r>
            <a:r>
              <a:rPr lang="en-US" altLang="zh-CN" sz="28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4"/>
              </a:rPr>
              <a:t>http://www.pbc.gov.cn/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终端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 choice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终端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 i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财终端</a:t>
            </a:r>
          </a:p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tushare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接口</a:t>
            </a: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5" name="燕尾形 4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8540" y="988024"/>
            <a:ext cx="8208912" cy="383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是一个免费、开源的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财经数据接口包，其后台存储了一个规模巨大的实时金融数据库。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官方网址：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https://waditu.com/</a:t>
            </a: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免费的</a:t>
            </a:r>
            <a:endParaRPr lang="en-AU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开源的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持续改进的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接口高度兼容的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44" y="886935"/>
            <a:ext cx="722629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5028" y="980437"/>
            <a:ext cx="8568952" cy="47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</a:rPr>
              <a:t>tushare</a:t>
            </a:r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</a:rPr>
              <a:t>的安装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1680" y="1924128"/>
            <a:ext cx="619268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Consolas" panose="020B0609020204030204" pitchFamily="49" charset="0"/>
              </a:rPr>
              <a:t>在命令终端输入：</a:t>
            </a:r>
            <a:endParaRPr lang="en-US" altLang="zh-CN" sz="2800" b="1">
              <a:latin typeface="Consolas" panose="020B0609020204030204" pitchFamily="49" charset="0"/>
            </a:endParaRPr>
          </a:p>
          <a:p>
            <a:r>
              <a:rPr lang="en-US" altLang="zh-CN" sz="2800" b="1">
                <a:latin typeface="Consolas" panose="020B0609020204030204" pitchFamily="49" charset="0"/>
              </a:rPr>
              <a:t>pip install tushare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6" name="燕尾形 5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524" y="844514"/>
            <a:ext cx="8568952" cy="141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在网络上包括新旧两个版本，目前旧版本已经不被支持。从新版本开始，引入注册积分制。用户在其官方网站上注册，会获得一个授权的接口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以及用户的积分，可以使用不同权限的接口函数。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7" y="2264520"/>
            <a:ext cx="7690245" cy="2603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6" name="燕尾形 5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55650" y="1962600"/>
            <a:ext cx="8229600" cy="259207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zh-CN" sz="2400" b="1" dirty="0">
                <a:latin typeface="Consolas" panose="020B0609020204030204" pitchFamily="49" charset="0"/>
              </a:rPr>
              <a:t>import </a:t>
            </a:r>
            <a:r>
              <a:rPr lang="en-US" altLang="zh-CN" sz="2400" b="1" dirty="0" err="1">
                <a:latin typeface="Consolas" panose="020B0609020204030204" pitchFamily="49" charset="0"/>
              </a:rPr>
              <a:t>tushare</a:t>
            </a:r>
            <a:r>
              <a:rPr lang="en-US" altLang="zh-CN" sz="2400" b="1" dirty="0">
                <a:latin typeface="Consolas" panose="020B0609020204030204" pitchFamily="49" charset="0"/>
              </a:rPr>
              <a:t> as </a:t>
            </a:r>
            <a:r>
              <a:rPr lang="en-US" altLang="zh-CN" sz="2400" b="1" dirty="0" err="1">
                <a:latin typeface="Consolas" panose="020B0609020204030204" pitchFamily="49" charset="0"/>
              </a:rPr>
              <a:t>ts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b="1" dirty="0">
                <a:latin typeface="Consolas" panose="020B0609020204030204" pitchFamily="49" charset="0"/>
              </a:rPr>
              <a:t>pro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ts.pro_</a:t>
            </a:r>
            <a:r>
              <a:rPr lang="en-US" altLang="zh-CN" sz="2400" b="1" err="1">
                <a:latin typeface="Consolas" panose="020B0609020204030204" pitchFamily="49" charset="0"/>
              </a:rPr>
              <a:t>api</a:t>
            </a:r>
            <a:r>
              <a:rPr lang="en-US" altLang="zh-CN" sz="2400" b="1">
                <a:latin typeface="Consolas" panose="020B0609020204030204" pitchFamily="49" charset="0"/>
              </a:rPr>
              <a:t>(‘</a:t>
            </a:r>
            <a:r>
              <a:rPr lang="zh-CN" altLang="en-US" sz="2400" b="1">
                <a:solidFill>
                  <a:srgbClr val="00B050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400" b="1">
                <a:solidFill>
                  <a:srgbClr val="00B050"/>
                </a:solidFill>
                <a:latin typeface="Consolas" panose="020B0609020204030204" pitchFamily="49" charset="0"/>
              </a:rPr>
              <a:t>Token</a:t>
            </a:r>
            <a:r>
              <a:rPr lang="en-US" altLang="zh-CN" sz="2400" b="1">
                <a:latin typeface="Consolas" panose="020B0609020204030204" pitchFamily="49" charset="0"/>
              </a:rPr>
              <a:t>’)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en-US" altLang="zh-CN" sz="2400" b="1">
                <a:latin typeface="Consolas" panose="020B0609020204030204" pitchFamily="49" charset="0"/>
              </a:rPr>
              <a:t>stock = pro.funcXXXXX()</a:t>
            </a:r>
          </a:p>
          <a:p>
            <a:pPr marL="0" indent="0">
              <a:buNone/>
            </a:pPr>
            <a:r>
              <a:rPr lang="en-US" altLang="zh-CN" sz="2400" b="1">
                <a:latin typeface="Consolas" panose="020B0609020204030204" pitchFamily="49" charset="0"/>
              </a:rPr>
              <a:t>……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618" y="133615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tushare</a:t>
            </a:r>
            <a:r>
              <a:rPr lang="zh-CN" altLang="en-US" sz="2800" b="1"/>
              <a:t>基本用法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650" y="42545"/>
            <a:ext cx="734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</a:t>
            </a:r>
          </a:p>
        </p:txBody>
      </p:sp>
      <p:sp>
        <p:nvSpPr>
          <p:cNvPr id="6" name="燕尾形 5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315" y="793750"/>
            <a:ext cx="939165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tushare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写入你注册之后系统提供给你的</a:t>
            </a:r>
            <a:r>
              <a:rPr lang="en-US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pro_api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"xxxxxxxxxxxxxxxxxxxxxxxxxxxxxxxxxx"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stock_basic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exchange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''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fields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'ts_code,symbol,name,area,industry,list_date’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 data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60" y="2413635"/>
            <a:ext cx="5569585" cy="25977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650" y="42545"/>
            <a:ext cx="893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金融数据下载——获取股票信息列表 stock_basic</a:t>
            </a: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504" y="793524"/>
            <a:ext cx="8136904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import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tushare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87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lang="zh-CN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写入你注册之后系统提供给你的</a:t>
            </a:r>
            <a:r>
              <a:rPr lang="en-US" altLang="zh-CN" sz="2000" b="1" i="1" kern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ts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pro_api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>
                <a:solidFill>
                  <a:srgbClr val="008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"xxxxxxxxxxxxxxxxxxxxxxxxxxxxxxxxxx"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+mj-ea"/>
              <a:buAutoNum type="circleNumDbPlain"/>
            </a:pP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stock_basic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exchange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''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 kern="0">
                <a:solidFill>
                  <a:srgbClr val="5F5F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fields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000" b="1" kern="0">
                <a:solidFill>
                  <a:srgbClr val="005F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'ts_code,symbol,name,area,industry,list_date’</a:t>
            </a:r>
            <a:r>
              <a:rPr lang="en-US" altLang="zh-CN" sz="2000" b="1" kern="0">
                <a:solidFill>
                  <a:srgbClr val="00005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400" b="1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0">
                <a:solidFill>
                  <a:srgbClr val="00008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&gt;&gt;&gt;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650" y="42545"/>
            <a:ext cx="893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1800"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金融数据下载——获取股票信息列表 stock_basic</a:t>
            </a:r>
          </a:p>
        </p:txBody>
      </p:sp>
      <p:sp>
        <p:nvSpPr>
          <p:cNvPr id="4" name="燕尾形 3"/>
          <p:cNvSpPr/>
          <p:nvPr/>
        </p:nvSpPr>
        <p:spPr>
          <a:xfrm>
            <a:off x="230405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467603" y="154635"/>
            <a:ext cx="288032" cy="29732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360" y="2413635"/>
            <a:ext cx="5569585" cy="259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1900</Words>
  <Application>Microsoft Office PowerPoint</Application>
  <PresentationFormat>全屏显示(16:9)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Consolas</vt:lpstr>
      <vt:lpstr>Roboto</vt:lpstr>
      <vt:lpstr>1_第一PPT，www.1ppt.com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金融数据库tushare的使用</dc:title>
  <dc:creator>Administrator</dc:creator>
  <cp:lastModifiedBy>张 春越</cp:lastModifiedBy>
  <cp:revision>32</cp:revision>
  <dcterms:created xsi:type="dcterms:W3CDTF">2021-09-26T06:52:37Z</dcterms:created>
  <dcterms:modified xsi:type="dcterms:W3CDTF">2022-06-01T22:36:53Z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2052-3.6.2.5883</vt:lpwstr>
  </property>
</Properties>
</file>