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  <p:sldMasterId id="2147483900" r:id="rId3"/>
  </p:sldMasterIdLst>
  <p:notesMasterIdLst>
    <p:notesMasterId r:id="rId30"/>
  </p:notesMasterIdLst>
  <p:handoutMasterIdLst>
    <p:handoutMasterId r:id="rId31"/>
  </p:handoutMasterIdLst>
  <p:sldIdLst>
    <p:sldId id="256" r:id="rId4"/>
    <p:sldId id="404" r:id="rId5"/>
    <p:sldId id="260" r:id="rId6"/>
    <p:sldId id="290" r:id="rId7"/>
    <p:sldId id="405" r:id="rId8"/>
    <p:sldId id="406" r:id="rId9"/>
    <p:sldId id="407" r:id="rId10"/>
    <p:sldId id="416" r:id="rId11"/>
    <p:sldId id="291" r:id="rId12"/>
    <p:sldId id="274" r:id="rId13"/>
    <p:sldId id="273" r:id="rId14"/>
    <p:sldId id="284" r:id="rId15"/>
    <p:sldId id="285" r:id="rId16"/>
    <p:sldId id="298" r:id="rId17"/>
    <p:sldId id="261" r:id="rId18"/>
    <p:sldId id="265" r:id="rId19"/>
    <p:sldId id="279" r:id="rId20"/>
    <p:sldId id="292" r:id="rId21"/>
    <p:sldId id="280" r:id="rId22"/>
    <p:sldId id="281" r:id="rId23"/>
    <p:sldId id="293" r:id="rId24"/>
    <p:sldId id="282" r:id="rId25"/>
    <p:sldId id="286" r:id="rId26"/>
    <p:sldId id="417" r:id="rId27"/>
    <p:sldId id="283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3826" autoAdjust="0"/>
  </p:normalViewPr>
  <p:slideViewPr>
    <p:cSldViewPr snapToGrid="0" showGuides="1">
      <p:cViewPr varScale="1">
        <p:scale>
          <a:sx n="63" d="100"/>
          <a:sy n="63" d="100"/>
        </p:scale>
        <p:origin x="11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1ED878-61DB-44A0-A16C-3B6768517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917C6-C3B0-4C78-B7B9-A3D2EB6DE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BD54-72E7-4FF8-9501-4C040BE4CB3F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F4B63-1EDB-451E-A0A0-75CF2F9707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EDFFA-382F-4DCC-81A3-4BBF86A80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582A-28A3-4B4B-8B92-517C74D3D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6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9741-E54A-4C29-9057-79CA374A838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72D3B-6BCA-48A6-8974-4A14225EA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6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3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9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6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3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7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04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5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63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59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73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4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51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90" y="135216"/>
            <a:ext cx="9603275" cy="53408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90" y="969834"/>
            <a:ext cx="11425435" cy="4497706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29790" y="819566"/>
            <a:ext cx="114254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2">
            <a:extLst>
              <a:ext uri="{FF2B5EF4-FFF2-40B4-BE49-F238E27FC236}">
                <a16:creationId xmlns:a16="http://schemas.microsoft.com/office/drawing/2014/main" id="{BC2535AC-4156-48FB-AAF9-51D0240C8CDE}"/>
              </a:ext>
            </a:extLst>
          </p:cNvPr>
          <p:cNvCxnSpPr>
            <a:cxnSpLocks/>
          </p:cNvCxnSpPr>
          <p:nvPr userDrawn="1"/>
        </p:nvCxnSpPr>
        <p:spPr>
          <a:xfrm>
            <a:off x="329790" y="5666515"/>
            <a:ext cx="114254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26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70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53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74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0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3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5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23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9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7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6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0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A1FE-26A3-48D8-B1C5-9BC8740756A4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BC011-BADF-488A-872B-6B254168FB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6A5EB-97E5-4210-AE60-B0785B26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802298"/>
            <a:ext cx="10678933" cy="2541431"/>
          </a:xfrm>
        </p:spPr>
        <p:txBody>
          <a:bodyPr>
            <a:norm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7</a:t>
            </a:r>
            <a:r>
              <a:rPr lang="zh-CN" altLang="en-US" b="1"/>
              <a:t>章 一元线性回归分析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508A8-C855-4361-9D9F-CA87A92C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31204"/>
            <a:ext cx="9601972" cy="977621"/>
          </a:xfrm>
        </p:spPr>
        <p:txBody>
          <a:bodyPr/>
          <a:lstStyle/>
          <a:p>
            <a:r>
              <a:rPr lang="zh-CN" altLang="en-US"/>
              <a:t>张春越</a:t>
            </a:r>
          </a:p>
        </p:txBody>
      </p:sp>
    </p:spTree>
    <p:extLst>
      <p:ext uri="{BB962C8B-B14F-4D97-AF65-F5344CB8AC3E}">
        <p14:creationId xmlns:p14="http://schemas.microsoft.com/office/powerpoint/2010/main" val="254487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1F2B0-20C0-4A5D-95C8-EF544AE85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/>
                  <a:t>一元线性回归分析模型</a:t>
                </a:r>
                <a:endParaRPr lang="en-US" altLang="zh-CN" sz="2400"/>
              </a:p>
              <a:p>
                <a:pPr lvl="1"/>
                <a:r>
                  <a:rPr lang="zh-CN" altLang="en-US" sz="2400"/>
                  <a:t>一元线性回归分析模型如下：</a:t>
                </a:r>
                <a:endParaRPr lang="en-US" altLang="zh-CN" sz="2400"/>
              </a:p>
              <a:p>
                <a:pPr marL="457200" lvl="1" indent="0">
                  <a:buNone/>
                </a:pPr>
                <a:r>
                  <a:rPr lang="en-US" altLang="zh-CN" sz="2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pPr marL="457200" lvl="1" indent="0">
                  <a:buNone/>
                </a:pPr>
                <a:r>
                  <a:rPr lang="zh-CN" altLang="en-US" sz="2400"/>
                  <a:t>其中，</a:t>
                </a:r>
                <a:r>
                  <a:rPr lang="en-US" altLang="zh-CN" sz="2400"/>
                  <a:t>X</a:t>
                </a:r>
                <a:r>
                  <a:rPr lang="zh-CN" altLang="en-US" sz="2400"/>
                  <a:t>称为自变量，</a:t>
                </a:r>
                <a:r>
                  <a:rPr lang="en-US" altLang="zh-CN" sz="2400"/>
                  <a:t>Y</a:t>
                </a:r>
                <a:r>
                  <a:rPr lang="zh-CN" altLang="en-US" sz="2400"/>
                  <a:t>称为因变量，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400"/>
                  <a:t>称为残差项或者误差项，残差项为正态分布的随机变量</a:t>
                </a:r>
                <a:r>
                  <a:rPr lang="en-US" altLang="zh-CN" sz="2400"/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/>
                  <a:t>为截距</a:t>
                </a:r>
                <a:r>
                  <a:rPr lang="en-US" altLang="zh-CN" sz="2400"/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/>
                  <a:t>斜率</a:t>
                </a:r>
                <a:endParaRPr lang="en-US" altLang="zh-CN" sz="2400"/>
              </a:p>
              <a:p>
                <a:pPr marL="457200" lvl="1" indent="0">
                  <a:buNone/>
                </a:pPr>
                <a:r>
                  <a:rPr lang="zh-CN" altLang="en-US" sz="2400"/>
                  <a:t>例：某公司的分析师根据历史数据，做了公司销售额增长率关于</a:t>
                </a:r>
                <a:r>
                  <a:rPr lang="en-US" altLang="zh-CN" sz="2400"/>
                  <a:t>GDP</a:t>
                </a:r>
                <a:r>
                  <a:rPr lang="zh-CN" altLang="en-US" sz="2400"/>
                  <a:t>增长率的线性回归分析，得到截距为</a:t>
                </a:r>
                <a:r>
                  <a:rPr lang="en-US" altLang="zh-CN" sz="2400"/>
                  <a:t>-3.2%</a:t>
                </a:r>
                <a:r>
                  <a:rPr lang="zh-CN" altLang="en-US" sz="2400"/>
                  <a:t>，斜率为</a:t>
                </a:r>
                <a:r>
                  <a:rPr lang="en-US" altLang="zh-CN" sz="2400"/>
                  <a:t>2</a:t>
                </a:r>
                <a:r>
                  <a:rPr lang="zh-CN" altLang="en-US" sz="2400"/>
                  <a:t>，国家统计局预测今年的</a:t>
                </a:r>
                <a:r>
                  <a:rPr lang="en-US" altLang="zh-CN" sz="2400"/>
                  <a:t>GDP</a:t>
                </a:r>
                <a:r>
                  <a:rPr lang="zh-CN" altLang="en-US" sz="2400"/>
                  <a:t>增长率为</a:t>
                </a:r>
                <a:r>
                  <a:rPr lang="en-US" altLang="zh-CN" sz="2400"/>
                  <a:t>9%</a:t>
                </a:r>
                <a:r>
                  <a:rPr lang="zh-CN" altLang="en-US" sz="2400"/>
                  <a:t>，问该公司今年销售额增长率预计为多少？</a:t>
                </a:r>
                <a:endParaRPr lang="en-US" altLang="zh-CN" sz="2400"/>
              </a:p>
              <a:p>
                <a:pPr marL="457200" lvl="1" indent="0">
                  <a:buNone/>
                </a:pPr>
                <a:r>
                  <a:rPr lang="en-US" altLang="zh-CN" sz="2400"/>
                  <a:t>	Y = -3.2% + 2X=-3.2% + 2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/>
                  <a:t>9%=14.8%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1F2B0-20C0-4A5D-95C8-EF544AE85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6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1F2B0-20C0-4A5D-95C8-EF544AE85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790" y="969834"/>
                <a:ext cx="11425435" cy="22204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sz="2800" b="1"/>
                  <a:t>一元线性回归分析模型</a:t>
                </a:r>
                <a:endParaRPr lang="en-US" altLang="zh-CN" sz="2800" b="1"/>
              </a:p>
              <a:p>
                <a:pPr lvl="1"/>
                <a:r>
                  <a:rPr lang="zh-CN" altLang="en-US" sz="2400" b="1"/>
                  <a:t>一元线性回归分析模型如下：</a:t>
                </a:r>
                <a:endParaRPr lang="en-US" altLang="zh-CN" sz="2400" b="1"/>
              </a:p>
              <a:p>
                <a:pPr marL="457200" lvl="1" indent="0">
                  <a:buNone/>
                </a:pPr>
                <a:r>
                  <a:rPr lang="en-US" altLang="zh-CN" sz="2400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400" b="1"/>
              </a:p>
              <a:p>
                <a:pPr marL="457200" lvl="1" indent="0">
                  <a:buNone/>
                </a:pPr>
                <a:r>
                  <a:rPr lang="zh-CN" altLang="en-US" sz="2400" b="1"/>
                  <a:t>其中，</a:t>
                </a:r>
                <a:r>
                  <a:rPr lang="en-US" altLang="zh-CN" sz="2400" b="1"/>
                  <a:t>X</a:t>
                </a:r>
                <a:r>
                  <a:rPr lang="zh-CN" altLang="en-US" sz="2400" b="1"/>
                  <a:t>称为自变量，</a:t>
                </a:r>
                <a:r>
                  <a:rPr lang="en-US" altLang="zh-CN" sz="2400" b="1"/>
                  <a:t>Y</a:t>
                </a:r>
                <a:r>
                  <a:rPr lang="zh-CN" altLang="en-US" sz="2400" b="1"/>
                  <a:t>称为因变量，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b="1"/>
                  <a:t>称为残差项或者误差项</a:t>
                </a:r>
                <a:endParaRPr lang="en-US" altLang="zh-CN" sz="2400" b="1"/>
              </a:p>
              <a:p>
                <a:pPr lvl="1"/>
                <a:r>
                  <a:rPr lang="zh-CN" altLang="en-US" sz="2400" b="1"/>
                  <a:t>一元线性回归分析模型的求解</a:t>
                </a:r>
                <a:endParaRPr lang="en-US" altLang="zh-CN" sz="2400" b="1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1F2B0-20C0-4A5D-95C8-EF544AE85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790" y="969834"/>
                <a:ext cx="11425435" cy="2220406"/>
              </a:xfrm>
              <a:blipFill>
                <a:blip r:embed="rId2"/>
                <a:stretch>
                  <a:fillRect l="-800"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C4FAA26-0B73-42BC-9860-7FCD2DC76F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04" y="2771774"/>
            <a:ext cx="6640196" cy="353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76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DB288-A73F-4FF0-9ADE-AE5AA3D6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B76EE-59CD-411D-8C70-D0B70A873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3200"/>
                  <a:t>求解目标</a:t>
                </a:r>
                <a:endParaRPr lang="en-US" altLang="zh-CN" sz="3200"/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3200"/>
              </a:p>
              <a:p>
                <a:pPr lvl="1"/>
                <a:r>
                  <a:rPr lang="zh-CN" altLang="en-US" sz="3200"/>
                  <a:t>根据函数最小化原则，能够让</a:t>
                </a:r>
                <a:r>
                  <a:rPr lang="en-US" altLang="zh-CN" sz="3200"/>
                  <a:t>Q</a:t>
                </a:r>
                <a:r>
                  <a:rPr lang="zh-CN" altLang="en-US" sz="3200"/>
                  <a:t>函数最小的必须满足以下一阶条件</a:t>
                </a:r>
                <a:endParaRPr lang="en-US" altLang="zh-CN" sz="32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=−2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𝛴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32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=−2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𝛴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200"/>
              </a:p>
              <a:p>
                <a:pPr marL="457200" lvl="1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B76EE-59CD-411D-8C70-D0B70A873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7" t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8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63A7C-28D1-4D23-A184-F8056AB3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633A57-A468-47DE-BB4B-A6D0B4A83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600"/>
                  <a:t>得到最小二乘的估计式</a:t>
                </a:r>
                <a:endParaRPr lang="en-US" altLang="zh-CN" sz="360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ⅈ=1</m:t>
                            </m:r>
                          </m:sub>
                          <m:sup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𝛴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36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360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sz="3600"/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sz="3600"/>
                  <a:t>将</a:t>
                </a:r>
                <a:r>
                  <a:rPr lang="en-US" altLang="zh-CN" sz="3600"/>
                  <a:t>X</a:t>
                </a:r>
                <a:r>
                  <a:rPr lang="zh-CN" altLang="en-US" sz="3600"/>
                  <a:t>和</a:t>
                </a:r>
                <a:r>
                  <a:rPr lang="en-US" altLang="zh-CN" sz="3600"/>
                  <a:t>Y</a:t>
                </a:r>
                <a:r>
                  <a:rPr lang="zh-CN" altLang="en-US" sz="3600"/>
                  <a:t>的具体实现值代入，得到估计值</a:t>
                </a:r>
                <a:endParaRPr lang="en-US" altLang="zh-CN" sz="360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ⅈ=1</m:t>
                            </m:r>
                          </m:sub>
                          <m:sup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𝛴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36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360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633A57-A468-47DE-BB4B-A6D0B4A8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1" t="-542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9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63A7C-28D1-4D23-A184-F8056AB3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633A57-A468-47DE-BB4B-A6D0B4A83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zh-CN" altLang="en-US" sz="3600"/>
                  <a:t>将</a:t>
                </a:r>
                <a:r>
                  <a:rPr lang="en-US" altLang="zh-CN" sz="3600"/>
                  <a:t>X</a:t>
                </a:r>
                <a:r>
                  <a:rPr lang="zh-CN" altLang="en-US" sz="3600"/>
                  <a:t>和</a:t>
                </a:r>
                <a:r>
                  <a:rPr lang="en-US" altLang="zh-CN" sz="3600"/>
                  <a:t>Y</a:t>
                </a:r>
                <a:r>
                  <a:rPr lang="zh-CN" altLang="en-US" sz="3600"/>
                  <a:t>的具体实现值代入，得到估计值</a:t>
                </a:r>
                <a:endParaRPr lang="en-US" altLang="zh-CN" sz="360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ⅈ=1</m:t>
                            </m:r>
                          </m:sub>
                          <m:sup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𝛴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36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zh-CN" altLang="en-US" sz="3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360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3600"/>
              </a:p>
              <a:p>
                <a:r>
                  <a:rPr lang="zh-CN" altLang="en-US" sz="380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800"/>
                  <a:t>，就有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3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80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3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8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380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en-US" sz="3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zh-CN" alt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3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38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633A57-A468-47DE-BB4B-A6D0B4A8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1" t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51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20D9E-010F-4C5C-9F53-D33FABC8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一元线性回归的前提假设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17398-69F9-4CFA-883B-3606F4C3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/>
              <a:t>一元线性回归的假设</a:t>
            </a:r>
            <a:endParaRPr lang="en-US" altLang="zh-CN" sz="2800" b="1"/>
          </a:p>
          <a:p>
            <a:pPr lvl="1"/>
            <a:r>
              <a:rPr lang="zh-CN" altLang="en-US" sz="2400" b="1"/>
              <a:t>自变量</a:t>
            </a:r>
            <a:r>
              <a:rPr lang="en-US" altLang="zh-CN" sz="2400" b="1"/>
              <a:t>X</a:t>
            </a:r>
            <a:r>
              <a:rPr lang="zh-CN" altLang="en-US" sz="2400" b="1"/>
              <a:t>和因变量</a:t>
            </a:r>
            <a:r>
              <a:rPr lang="en-US" altLang="zh-CN" sz="2400" b="1"/>
              <a:t>Y</a:t>
            </a:r>
            <a:r>
              <a:rPr lang="zh-CN" altLang="en-US" sz="2400" b="1"/>
              <a:t>之间存在线性关系</a:t>
            </a:r>
            <a:endParaRPr lang="en-US" altLang="zh-CN" sz="2400" b="1"/>
          </a:p>
          <a:p>
            <a:pPr lvl="1"/>
            <a:r>
              <a:rPr lang="zh-CN" altLang="en-US" sz="2400" b="1"/>
              <a:t>残差项的期望值为</a:t>
            </a:r>
            <a:r>
              <a:rPr lang="en-US" altLang="zh-CN" sz="2400" b="1"/>
              <a:t>0</a:t>
            </a:r>
            <a:r>
              <a:rPr lang="zh-CN" altLang="en-US" sz="2400" b="1"/>
              <a:t>。期望值为</a:t>
            </a:r>
            <a:r>
              <a:rPr lang="en-US" altLang="zh-CN" sz="2400" b="1"/>
              <a:t>0</a:t>
            </a:r>
            <a:r>
              <a:rPr lang="zh-CN" altLang="en-US" sz="2400" b="1"/>
              <a:t>即表示有些点回归线的上方，有些点在回归线的下方，且均匀围绕回归直线，这符合常理</a:t>
            </a:r>
            <a:endParaRPr lang="en-US" altLang="zh-CN" sz="2400" b="1"/>
          </a:p>
          <a:p>
            <a:pPr lvl="1"/>
            <a:r>
              <a:rPr lang="zh-CN" altLang="en-US" sz="2400" b="1"/>
              <a:t>自变量</a:t>
            </a:r>
            <a:r>
              <a:rPr lang="en-US" altLang="zh-CN" sz="2400" b="1"/>
              <a:t>X</a:t>
            </a:r>
            <a:r>
              <a:rPr lang="zh-CN" altLang="en-US" sz="2400" b="1"/>
              <a:t>与残差项不相干。残差项本身就是</a:t>
            </a:r>
            <a:r>
              <a:rPr lang="en-US" altLang="zh-CN" sz="2400" b="1"/>
              <a:t>Y</a:t>
            </a:r>
            <a:r>
              <a:rPr lang="zh-CN" altLang="en-US" sz="2400" b="1"/>
              <a:t>的变动中不能被</a:t>
            </a:r>
            <a:r>
              <a:rPr lang="en-US" altLang="zh-CN" sz="2400" b="1"/>
              <a:t>X</a:t>
            </a:r>
            <a:r>
              <a:rPr lang="zh-CN" altLang="en-US" sz="2400" b="1"/>
              <a:t>的变动所解释的部分</a:t>
            </a:r>
            <a:endParaRPr lang="en-US" altLang="zh-CN" sz="2400" b="1"/>
          </a:p>
          <a:p>
            <a:pPr lvl="1"/>
            <a:r>
              <a:rPr lang="zh-CN" altLang="en-US" sz="2400" b="1"/>
              <a:t>残差项为正态分布的随机变量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310138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8963B-4B33-4577-9554-EDAC0DD0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一元线性回归的前提假设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FABFDE-D613-489C-AB98-6CC18A287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/>
                  <a:t>回归系数的假设检验</a:t>
                </a:r>
                <a:endParaRPr lang="en-US" altLang="zh-CN" sz="2800" b="1"/>
              </a:p>
              <a:p>
                <a:pPr lvl="1"/>
                <a:r>
                  <a:rPr lang="zh-CN" altLang="en-US" sz="2400" b="1"/>
                  <a:t>回归系数的假设检验是指检验回归系数是否等于某个常数。通常要检验斜率系数是否等于</a:t>
                </a:r>
                <a:r>
                  <a:rPr lang="en-US" altLang="zh-CN" sz="2400" b="1"/>
                  <a:t>0</a:t>
                </a:r>
                <a:r>
                  <a:rPr lang="zh-CN" altLang="en-US" sz="2400" b="1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/>
                  <a:t>），这称为斜率系数的显著性检验。如果不能拒绝原假设，即斜率系数没有显著的不等于</a:t>
                </a:r>
                <a:r>
                  <a:rPr lang="en-US" altLang="zh-CN" sz="2400" b="1"/>
                  <a:t>0</a:t>
                </a:r>
                <a:r>
                  <a:rPr lang="zh-CN" altLang="en-US" sz="2400" b="1"/>
                  <a:t>，那就说明自变量</a:t>
                </a:r>
                <a:r>
                  <a:rPr lang="en-US" altLang="zh-CN" sz="2400" b="1"/>
                  <a:t>X</a:t>
                </a:r>
                <a:r>
                  <a:rPr lang="zh-CN" altLang="en-US" sz="2400" b="1"/>
                  <a:t>和因变量</a:t>
                </a:r>
                <a:r>
                  <a:rPr lang="en-US" altLang="zh-CN" sz="2400" b="1"/>
                  <a:t>Y</a:t>
                </a:r>
                <a:r>
                  <a:rPr lang="zh-CN" altLang="en-US" sz="2400" b="1"/>
                  <a:t>的线性相关性不大，回归是失败的。</a:t>
                </a:r>
                <a:endParaRPr lang="en-US" altLang="zh-CN" sz="2400" b="1"/>
              </a:p>
              <a:p>
                <a:pPr lvl="1"/>
                <a:r>
                  <a:rPr lang="zh-CN" altLang="en-US" sz="2400" b="1"/>
                  <a:t>这是一个</a:t>
                </a:r>
                <a:r>
                  <a:rPr lang="en-US" altLang="zh-CN" sz="2400" b="1"/>
                  <a:t>t</a:t>
                </a:r>
                <a:r>
                  <a:rPr lang="zh-CN" altLang="en-US" sz="2400" b="1"/>
                  <a:t>检验，统计量的自由度为</a:t>
                </a:r>
                <a:r>
                  <a:rPr lang="en-US" altLang="zh-CN" sz="2400" b="1"/>
                  <a:t>n-2</a:t>
                </a:r>
                <a:r>
                  <a:rPr lang="zh-CN" altLang="en-US" sz="2400" b="1"/>
                  <a:t>，计算公式为</a:t>
                </a:r>
                <a:r>
                  <a:rPr lang="en-US" altLang="zh-CN" sz="2400" b="1"/>
                  <a:t>: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lang="en-US" altLang="zh-CN" sz="2400" b="1"/>
                  <a:t>,</a:t>
                </a:r>
                <a:r>
                  <a:rPr lang="zh-CN" altLang="en-US" sz="2400" b="1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sz="2400" b="1"/>
                  <a:t>为斜率系数的标准误。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FABFDE-D613-489C-AB98-6CC18A287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28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AF55-4E58-4E7F-83CC-3F6A6E5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一元线性回归数据分析的</a:t>
            </a:r>
            <a:r>
              <a:rPr lang="en-US" altLang="zh-CN"/>
              <a:t>Python</a:t>
            </a:r>
            <a:r>
              <a:rPr lang="zh-CN" altLang="en-US"/>
              <a:t>应用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3FFD3-E551-4B11-AF33-0628E1CD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1" y="969834"/>
            <a:ext cx="7503570" cy="4497706"/>
          </a:xfrm>
        </p:spPr>
        <p:txBody>
          <a:bodyPr/>
          <a:lstStyle/>
          <a:p>
            <a:r>
              <a:rPr lang="zh-CN" altLang="en-US"/>
              <a:t>例：某公司为研究销售人员数量对新产品销售额的影响，从其下属多家公司中随机抽取</a:t>
            </a:r>
            <a:r>
              <a:rPr lang="en-US" altLang="zh-CN"/>
              <a:t>10</a:t>
            </a:r>
            <a:r>
              <a:rPr lang="zh-CN" altLang="en-US"/>
              <a:t>个子公司，这</a:t>
            </a:r>
            <a:r>
              <a:rPr lang="en-US" altLang="zh-CN"/>
              <a:t>10</a:t>
            </a:r>
            <a:r>
              <a:rPr lang="zh-CN" altLang="en-US"/>
              <a:t>个子公司当年新产品销售额和销售人员数量统计数据如表所示。试用简单回归分析方法研究销售人员数量对新产品销售额的影响。</a:t>
            </a: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447DE8CD-C4FB-484C-9541-A3C88252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86" y="669299"/>
            <a:ext cx="2298414" cy="5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1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AF55-4E58-4E7F-83CC-3F6A6E5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一元线性回归数据分析的</a:t>
            </a:r>
            <a:r>
              <a:rPr lang="en-US" altLang="zh-CN"/>
              <a:t>Python</a:t>
            </a:r>
            <a:r>
              <a:rPr lang="zh-CN" altLang="en-US"/>
              <a:t>应用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3FFD3-E551-4B11-AF33-0628E1CD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1" y="969834"/>
            <a:ext cx="7503570" cy="4497706"/>
          </a:xfrm>
        </p:spPr>
        <p:txBody>
          <a:bodyPr/>
          <a:lstStyle/>
          <a:p>
            <a:r>
              <a:rPr lang="zh-CN" altLang="en-US"/>
              <a:t>例：某公司为研究销售人员数量对新产品销售额的影响，从其下属多家公司中随机抽取</a:t>
            </a:r>
            <a:r>
              <a:rPr lang="en-US" altLang="zh-CN"/>
              <a:t>10</a:t>
            </a:r>
            <a:r>
              <a:rPr lang="zh-CN" altLang="en-US"/>
              <a:t>个子公司，这</a:t>
            </a:r>
            <a:r>
              <a:rPr lang="en-US" altLang="zh-CN"/>
              <a:t>10</a:t>
            </a:r>
            <a:r>
              <a:rPr lang="zh-CN" altLang="en-US"/>
              <a:t>个子公司当年新产品销售额和销售人员数量统计数据如表所示。试用简单回归分析方法研究销售人员数量对新产品销售额的影响。</a:t>
            </a: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447DE8CD-C4FB-484C-9541-A3C88252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86" y="669299"/>
            <a:ext cx="2298414" cy="52225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9CFCA3-53E5-4073-A705-DBAB2DC0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09" y="2864755"/>
            <a:ext cx="480169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3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9470-8ED0-499F-BC58-942BA6F6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F4BD3-3395-48E0-A5FC-BA57909C1DE1}"/>
              </a:ext>
            </a:extLst>
          </p:cNvPr>
          <p:cNvSpPr txBox="1"/>
          <p:nvPr/>
        </p:nvSpPr>
        <p:spPr>
          <a:xfrm>
            <a:off x="462280" y="920621"/>
            <a:ext cx="10515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pandas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pd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matplotlib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pyplot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plt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numpy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np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pd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read_excel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r'C:\Users\cyzhang\zcy_py\al9-2.xls'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scipy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stats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stats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stats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'rs'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'xse'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stats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pearsonr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/>
          </a:p>
          <a:p>
            <a:r>
              <a:rPr lang="en-US" altLang="zh-CN" sz="2000" b="1"/>
              <a:t>(</a:t>
            </a:r>
            <a:r>
              <a:rPr lang="en-US" altLang="zh-CN" sz="2000" b="1">
                <a:solidFill>
                  <a:srgbClr val="FF0000"/>
                </a:solidFill>
              </a:rPr>
              <a:t>0.969</a:t>
            </a:r>
            <a:r>
              <a:rPr lang="en-US" altLang="zh-CN" sz="2000" b="1"/>
              <a:t>906207108702, 3.4603114770030148e-06)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5165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DCBB6-65CD-43B4-BF6E-E105880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有了与因变量相关的自变量，下一步是什么？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C381C-ABE6-4D67-A080-6D965C89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b="1"/>
              <a:t>预测</a:t>
            </a:r>
            <a:endParaRPr lang="en-US" altLang="zh-CN" sz="4400" b="1"/>
          </a:p>
          <a:p>
            <a:r>
              <a:rPr lang="zh-CN" altLang="en-US" sz="4400" b="1"/>
              <a:t>假定</a:t>
            </a:r>
            <a:r>
              <a:rPr lang="en-US" altLang="zh-CN" sz="4400" b="1"/>
              <a:t>Y</a:t>
            </a:r>
            <a:r>
              <a:rPr lang="zh-CN" altLang="en-US" sz="4400" b="1"/>
              <a:t>与</a:t>
            </a:r>
            <a:r>
              <a:rPr lang="en-US" altLang="zh-CN" sz="4400" b="1"/>
              <a:t>X</a:t>
            </a:r>
            <a:r>
              <a:rPr lang="zh-CN" altLang="en-US" sz="4400" b="1"/>
              <a:t>为线性关系，构建</a:t>
            </a:r>
            <a:r>
              <a:rPr lang="en-US" altLang="zh-CN" sz="4400" b="1"/>
              <a:t>Y</a:t>
            </a:r>
            <a:r>
              <a:rPr lang="zh-CN" altLang="en-US" sz="4400" b="1"/>
              <a:t>与</a:t>
            </a:r>
            <a:r>
              <a:rPr lang="en-US" altLang="zh-CN" sz="4400" b="1"/>
              <a:t>X</a:t>
            </a:r>
            <a:r>
              <a:rPr lang="zh-CN" altLang="en-US" sz="4400" b="1"/>
              <a:t>的具体函数形式；进而使用</a:t>
            </a:r>
            <a:r>
              <a:rPr lang="en-US" altLang="zh-CN" sz="4400" b="1"/>
              <a:t>X</a:t>
            </a:r>
            <a:r>
              <a:rPr lang="zh-CN" altLang="en-US" sz="4400" b="1"/>
              <a:t>进行预测</a:t>
            </a:r>
            <a:r>
              <a:rPr lang="en-US" altLang="zh-CN" sz="4400" b="1"/>
              <a:t>Y</a:t>
            </a:r>
            <a:endParaRPr lang="zh-CN" altLang="en-US" sz="4400" b="1"/>
          </a:p>
        </p:txBody>
      </p:sp>
    </p:spTree>
    <p:extLst>
      <p:ext uri="{BB962C8B-B14F-4D97-AF65-F5344CB8AC3E}">
        <p14:creationId xmlns:p14="http://schemas.microsoft.com/office/powerpoint/2010/main" val="159734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7A91-0658-4ADE-8654-5E8BD5D0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一元线性回归数据分析的</a:t>
            </a:r>
            <a:r>
              <a:rPr lang="en-US" altLang="zh-CN"/>
              <a:t>Python</a:t>
            </a:r>
            <a:r>
              <a:rPr lang="zh-CN" altLang="en-US"/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787E39-4834-4A60-B16C-96B6165261B3}"/>
              </a:ext>
            </a:extLst>
          </p:cNvPr>
          <p:cNvSpPr txBox="1"/>
          <p:nvPr/>
        </p:nvSpPr>
        <p:spPr>
          <a:xfrm>
            <a:off x="838200" y="1818640"/>
            <a:ext cx="10515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OLS</a:t>
            </a:r>
          </a:p>
          <a:p>
            <a:r>
              <a:rPr lang="en-US" altLang="zh-CN" b="1"/>
              <a:t>Definition :</a:t>
            </a:r>
            <a:r>
              <a:rPr lang="en-US" altLang="zh-CN"/>
              <a:t> OLS</a:t>
            </a:r>
            <a:r>
              <a:rPr lang="en-US" altLang="zh-CN" b="1"/>
              <a:t>(</a:t>
            </a:r>
            <a:r>
              <a:rPr lang="en-US" altLang="zh-CN"/>
              <a:t>...</a:t>
            </a:r>
            <a:r>
              <a:rPr lang="en-US" altLang="zh-CN" b="1"/>
              <a:t>)</a:t>
            </a:r>
            <a:endParaRPr lang="en-US" altLang="zh-CN"/>
          </a:p>
          <a:p>
            <a:r>
              <a:rPr lang="en-US" altLang="zh-CN" b="1"/>
              <a:t>Type :</a:t>
            </a:r>
            <a:r>
              <a:rPr lang="en-US" altLang="zh-CN"/>
              <a:t> Function of statsmodels.regression.linear_model module</a:t>
            </a:r>
          </a:p>
          <a:p>
            <a:r>
              <a:rPr lang="en-US" altLang="zh-CN"/>
              <a:t>A simple ordinary least squares model.</a:t>
            </a:r>
          </a:p>
          <a:p>
            <a:r>
              <a:rPr lang="en-US" altLang="zh-CN" sz="2000" b="1" kern="100">
                <a:latin typeface="等线" panose="02010600030101010101" pitchFamily="2" charset="-122"/>
                <a:cs typeface="Times New Roman" panose="02020603050405020304" pitchFamily="18" charset="0"/>
              </a:rPr>
              <a:t>Parameters</a:t>
            </a:r>
            <a:r>
              <a:rPr lang="zh-CN" altLang="en-US" sz="2000" b="1" kern="10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>
                <a:latin typeface="等线" panose="02010600030101010101" pitchFamily="2" charset="-122"/>
                <a:cs typeface="Times New Roman" panose="02020603050405020304" pitchFamily="18" charset="0"/>
              </a:rPr>
              <a:t>endog : array-like </a:t>
            </a:r>
          </a:p>
          <a:p>
            <a:r>
              <a:rPr lang="en-US" altLang="zh-CN" sz="2000" kern="100">
                <a:latin typeface="等线" panose="02010600030101010101" pitchFamily="2" charset="-122"/>
                <a:cs typeface="Times New Roman" panose="02020603050405020304" pitchFamily="18" charset="0"/>
              </a:rPr>
              <a:t>	1-d endogenous response variable. The dependent variable.</a:t>
            </a:r>
          </a:p>
          <a:p>
            <a:r>
              <a:rPr lang="en-US" altLang="zh-CN" sz="2000" kern="100">
                <a:latin typeface="等线" panose="02010600030101010101" pitchFamily="2" charset="-122"/>
                <a:cs typeface="Times New Roman" panose="02020603050405020304" pitchFamily="18" charset="0"/>
              </a:rPr>
              <a:t>exog : array-like</a:t>
            </a:r>
          </a:p>
          <a:p>
            <a:r>
              <a:rPr lang="en-US" altLang="zh-CN" sz="2000" kern="100">
                <a:latin typeface="等线" panose="02010600030101010101" pitchFamily="2" charset="-122"/>
                <a:cs typeface="Times New Roman" panose="02020603050405020304" pitchFamily="18" charset="0"/>
              </a:rPr>
              <a:t>	A nobs x k array where nobs is the number of observations and k is the number of regressors. An intercept is not included by default and should be added by the user. See statsmodels.tools.add_constant().</a:t>
            </a:r>
            <a:endParaRPr lang="zh-CN" altLang="zh-CN" sz="20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DFAB45-18A1-45CC-91D5-7CE373CF18C8}"/>
              </a:ext>
            </a:extLst>
          </p:cNvPr>
          <p:cNvSpPr txBox="1"/>
          <p:nvPr/>
        </p:nvSpPr>
        <p:spPr>
          <a:xfrm>
            <a:off x="462280" y="1011523"/>
            <a:ext cx="8981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应用</a:t>
            </a:r>
            <a:r>
              <a:rPr lang="en-US" altLang="zh-CN" sz="2800" b="1"/>
              <a:t>Python</a:t>
            </a:r>
            <a:r>
              <a:rPr lang="zh-CN" altLang="en-US" sz="2800" b="1"/>
              <a:t>的</a:t>
            </a:r>
            <a:r>
              <a:rPr lang="en-US" altLang="zh-CN" sz="2800" b="1"/>
              <a:t>statsmodels</a:t>
            </a:r>
            <a:r>
              <a:rPr lang="zh-CN" altLang="en-US" sz="2800" b="1"/>
              <a:t>工具作一元回归分析</a:t>
            </a:r>
          </a:p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8670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7A91-0658-4ADE-8654-5E8BD5D0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一元线性回归数据分析的</a:t>
            </a:r>
            <a:r>
              <a:rPr lang="en-US" altLang="zh-CN"/>
              <a:t>Python</a:t>
            </a:r>
            <a:r>
              <a:rPr lang="zh-CN" altLang="en-US"/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787E39-4834-4A60-B16C-96B6165261B3}"/>
              </a:ext>
            </a:extLst>
          </p:cNvPr>
          <p:cNvSpPr txBox="1"/>
          <p:nvPr/>
        </p:nvSpPr>
        <p:spPr>
          <a:xfrm>
            <a:off x="329790" y="1945459"/>
            <a:ext cx="8981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2400" b="1" ker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作一元线性回归分析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statsmodels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api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sm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sm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add_constant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使用截距</a:t>
            </a:r>
            <a:endParaRPr lang="en-US" altLang="zh-CN" sz="2400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print(X)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model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sm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OLS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构造一个最小二乘模型 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fit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model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   #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进行拟合</a:t>
            </a:r>
            <a:endParaRPr lang="en-US" altLang="zh-CN" sz="2400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print(fit.predict([1,32])) #</a:t>
            </a:r>
            <a:r>
              <a:rPr lang="zh-CN" altLang="en-US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预测一个值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</a:p>
          <a:p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#</a:t>
            </a:r>
            <a:r>
              <a:rPr lang="zh-CN" altLang="en-US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打印一个回归分析报告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DFAB45-18A1-45CC-91D5-7CE373CF18C8}"/>
              </a:ext>
            </a:extLst>
          </p:cNvPr>
          <p:cNvSpPr txBox="1"/>
          <p:nvPr/>
        </p:nvSpPr>
        <p:spPr>
          <a:xfrm>
            <a:off x="462280" y="1023955"/>
            <a:ext cx="8981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应用</a:t>
            </a:r>
            <a:r>
              <a:rPr lang="en-US" altLang="zh-CN" sz="2800" b="1"/>
              <a:t>Python</a:t>
            </a:r>
            <a:r>
              <a:rPr lang="zh-CN" altLang="en-US" sz="2800" b="1"/>
              <a:t>的</a:t>
            </a:r>
            <a:r>
              <a:rPr lang="en-US" altLang="zh-CN" sz="2800" b="1"/>
              <a:t>statsmodels</a:t>
            </a:r>
            <a:r>
              <a:rPr lang="zh-CN" altLang="en-US" sz="2800" b="1"/>
              <a:t>工具作一元回归分析</a:t>
            </a:r>
          </a:p>
          <a:p>
            <a:endParaRPr lang="zh-CN" altLang="en-US" b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2C4D52-5DC9-4BA1-93FC-2C808A7B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087" y="395012"/>
            <a:ext cx="2046633" cy="30879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B246F4-7E25-4D1C-BDE4-052F40514405}"/>
              </a:ext>
            </a:extLst>
          </p:cNvPr>
          <p:cNvSpPr txBox="1"/>
          <p:nvPr/>
        </p:nvSpPr>
        <p:spPr>
          <a:xfrm>
            <a:off x="6927446" y="3113581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sm.add_constant</a:t>
            </a:r>
            <a:r>
              <a:rPr lang="zh-CN" altLang="en-US"/>
              <a:t>的作用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3ABE31-4A7D-47D3-B305-4599EAAE3497}"/>
              </a:ext>
            </a:extLst>
          </p:cNvPr>
          <p:cNvSpPr/>
          <p:nvPr/>
        </p:nvSpPr>
        <p:spPr>
          <a:xfrm>
            <a:off x="9543236" y="46461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[567.6867644]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0FD924-77D7-4B87-AC65-7B5B593D52BE}"/>
              </a:ext>
            </a:extLst>
          </p:cNvPr>
          <p:cNvSpPr txBox="1"/>
          <p:nvPr/>
        </p:nvSpPr>
        <p:spPr>
          <a:xfrm>
            <a:off x="9443720" y="5123305"/>
            <a:ext cx="215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预测值</a:t>
            </a:r>
          </a:p>
        </p:txBody>
      </p:sp>
    </p:spTree>
    <p:extLst>
      <p:ext uri="{BB962C8B-B14F-4D97-AF65-F5344CB8AC3E}">
        <p14:creationId xmlns:p14="http://schemas.microsoft.com/office/powerpoint/2010/main" val="420912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D7944-BB6F-4781-BC89-DA5A2FA5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回归的输出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677C18-B321-450D-BE9D-89F2B12E4A59}"/>
              </a:ext>
            </a:extLst>
          </p:cNvPr>
          <p:cNvSpPr txBox="1"/>
          <p:nvPr/>
        </p:nvSpPr>
        <p:spPr>
          <a:xfrm>
            <a:off x="838200" y="1778000"/>
            <a:ext cx="10515600" cy="471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8647FC-6A6A-4B23-9773-58B06DB2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06" y="1042625"/>
            <a:ext cx="8888240" cy="51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81AF5-AB8F-441D-A8B5-7E4CE20A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读表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03FB93-2883-4D6D-8603-6A226692F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/>
                  <a:t>模型的可决系数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/>
                  <a:t>为</a:t>
                </a:r>
                <a:r>
                  <a:rPr lang="en-US" altLang="zh-CN" sz="2800" b="1"/>
                  <a:t>0.941</a:t>
                </a:r>
                <a:r>
                  <a:rPr lang="zh-CN" altLang="en-US" sz="2800" b="1"/>
                  <a:t>，说明模型的解释能力是很强的。</a:t>
                </a:r>
                <a:endParaRPr lang="en-US" altLang="zh-CN" sz="2800" b="1"/>
              </a:p>
              <a:p>
                <a:r>
                  <a:rPr lang="zh-CN" altLang="en-US" sz="2800" b="1"/>
                  <a:t>模型的</a:t>
                </a:r>
                <a:r>
                  <a:rPr lang="en-US" altLang="zh-CN" sz="2800" b="1"/>
                  <a:t>F</a:t>
                </a:r>
                <a:r>
                  <a:rPr lang="zh-CN" altLang="en-US" sz="2800" b="1"/>
                  <a:t>值为</a:t>
                </a:r>
                <a:r>
                  <a:rPr lang="en-US" altLang="zh-CN" sz="2800" b="1"/>
                  <a:t>126.9</a:t>
                </a:r>
                <a:r>
                  <a:rPr lang="zh-CN" altLang="en-US" sz="2800" b="1"/>
                  <a:t>，</a:t>
                </a:r>
                <a:r>
                  <a:rPr lang="en-US" altLang="zh-CN" sz="2800" b="1"/>
                  <a:t>p</a:t>
                </a:r>
                <a:r>
                  <a:rPr lang="zh-CN" altLang="en-US" sz="2800" b="1"/>
                  <a:t>值为</a:t>
                </a:r>
                <a:r>
                  <a:rPr lang="en-US" altLang="zh-CN" sz="2800" b="1"/>
                  <a:t>0</a:t>
                </a:r>
                <a:r>
                  <a:rPr lang="zh-CN" altLang="en-US" sz="2800" b="1"/>
                  <a:t>，说明该模型整体上是非常显著的。</a:t>
                </a:r>
                <a:endParaRPr lang="en-US" altLang="zh-CN" sz="2800" b="1"/>
              </a:p>
              <a:p>
                <a:r>
                  <a:rPr lang="zh-CN" altLang="en-US" sz="2800" b="1"/>
                  <a:t>模型的回归方程</a:t>
                </a:r>
                <a:endParaRPr lang="en-US" altLang="zh-CN" sz="2800" b="1"/>
              </a:p>
              <a:p>
                <a:pPr lvl="1"/>
                <a:r>
                  <a:rPr lang="en-US" altLang="zh-CN" sz="2400" b="1"/>
                  <a:t>Xse</a:t>
                </a:r>
                <a:r>
                  <a:rPr lang="zh-CN" altLang="en-US" sz="2400" b="1"/>
                  <a:t> </a:t>
                </a:r>
                <a:r>
                  <a:rPr lang="en-US" altLang="zh-CN" sz="2400" b="1"/>
                  <a:t>=</a:t>
                </a:r>
                <a:r>
                  <a:rPr lang="zh-CN" altLang="en-US" sz="2400" b="1"/>
                  <a:t> </a:t>
                </a:r>
                <a:r>
                  <a:rPr lang="en-US" altLang="zh-CN" sz="2400" b="1"/>
                  <a:t>12.2310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/>
                  <a:t>rs+176.2952</a:t>
                </a:r>
              </a:p>
              <a:p>
                <a:pPr lvl="1"/>
                <a:r>
                  <a:rPr lang="zh-CN" altLang="en-US" sz="2400" b="1"/>
                  <a:t>变量</a:t>
                </a:r>
                <a:r>
                  <a:rPr lang="en-US" altLang="zh-CN" sz="2400" b="1"/>
                  <a:t>rs</a:t>
                </a:r>
                <a:r>
                  <a:rPr lang="zh-CN" altLang="en-US" sz="2400" b="1"/>
                  <a:t>的系数标准误是</a:t>
                </a:r>
                <a:r>
                  <a:rPr lang="en-US" altLang="zh-CN" sz="2400" b="1"/>
                  <a:t>1.086</a:t>
                </a:r>
                <a:r>
                  <a:rPr lang="zh-CN" altLang="en-US" sz="2400" b="1"/>
                  <a:t>，</a:t>
                </a:r>
                <a:r>
                  <a:rPr lang="en-US" altLang="zh-CN" sz="2400" b="1"/>
                  <a:t>p</a:t>
                </a:r>
                <a:r>
                  <a:rPr lang="zh-CN" altLang="en-US" sz="2400" b="1"/>
                  <a:t>的值为</a:t>
                </a:r>
                <a:r>
                  <a:rPr lang="en-US" altLang="zh-CN" sz="2400" b="1"/>
                  <a:t>0.000</a:t>
                </a:r>
                <a:r>
                  <a:rPr lang="zh-CN" altLang="en-US" sz="2400" b="1"/>
                  <a:t>，系数是非常显著的。常数项的系数标准误是</a:t>
                </a:r>
                <a:r>
                  <a:rPr lang="en-US" altLang="zh-CN" sz="2400" b="1"/>
                  <a:t>27.327</a:t>
                </a:r>
                <a:r>
                  <a:rPr lang="zh-CN" altLang="en-US" sz="2400" b="1"/>
                  <a:t>，</a:t>
                </a:r>
                <a:r>
                  <a:rPr lang="en-US" altLang="zh-CN" sz="2400" b="1"/>
                  <a:t>t</a:t>
                </a:r>
                <a:r>
                  <a:rPr lang="zh-CN" altLang="en-US" sz="2400" b="1"/>
                  <a:t>值为</a:t>
                </a:r>
                <a:r>
                  <a:rPr lang="en-US" altLang="zh-CN" sz="2400" b="1"/>
                  <a:t>6.451,p</a:t>
                </a:r>
                <a:r>
                  <a:rPr lang="zh-CN" altLang="en-US" sz="2400" b="1"/>
                  <a:t>值为</a:t>
                </a:r>
                <a:r>
                  <a:rPr lang="en-US" altLang="zh-CN" sz="2400" b="1"/>
                  <a:t>0.000</a:t>
                </a:r>
                <a:r>
                  <a:rPr lang="zh-CN" altLang="en-US" sz="2400" b="1"/>
                  <a:t>，系数是非常显著的。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03FB93-2883-4D6D-8603-6A226692F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271"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44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39B25-10EF-D7C2-0196-0466933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可决系数</a:t>
            </a:r>
            <a:r>
              <a:rPr lang="en-US" altLang="zh-CN"/>
              <a:t>R2</a:t>
            </a:r>
            <a:r>
              <a:rPr lang="zh-CN" altLang="en-US"/>
              <a:t>是什么？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8BE75-6875-4FC8-ED4F-01F02C9F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3" y="1070550"/>
            <a:ext cx="5852901" cy="120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25F6A2-3374-CA7F-E1EF-C75535EA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3" y="2671975"/>
            <a:ext cx="6056016" cy="2601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0AE182-CCB0-3E9E-9495-7CA3B75AC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624" y="1070550"/>
            <a:ext cx="5372376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736F-BF70-4003-A610-4FB59D84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拟合曲线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4F35CD-48CB-4A3F-B758-08EBCE0FC2F5}"/>
              </a:ext>
            </a:extLst>
          </p:cNvPr>
          <p:cNvSpPr txBox="1"/>
          <p:nvPr/>
        </p:nvSpPr>
        <p:spPr>
          <a:xfrm>
            <a:off x="574040" y="1656080"/>
            <a:ext cx="5775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scatter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fittedvalues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75AF4-C848-4332-9FFF-DEB478DA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794179"/>
            <a:ext cx="480169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1871A-9C70-4513-AFAB-7F5CA92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DE34C-2283-492E-8FAF-A0298581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/>
              <a:t>应用</a:t>
            </a:r>
            <a:r>
              <a:rPr lang="en-US" altLang="zh-CN" sz="3200" b="1"/>
              <a:t>sklearn</a:t>
            </a:r>
            <a:r>
              <a:rPr lang="zh-CN" altLang="en-US" sz="3200" b="1"/>
              <a:t>工具作一元回归分析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E1084-F99D-45DF-ADBD-6EC1379B10C2}"/>
              </a:ext>
            </a:extLst>
          </p:cNvPr>
          <p:cNvSpPr txBox="1"/>
          <p:nvPr/>
        </p:nvSpPr>
        <p:spPr>
          <a:xfrm>
            <a:off x="543560" y="1791017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sklearn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linear_model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'rs'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reshape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2000" b="1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'xse'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linear_model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LinearRegression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coef_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斜率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intercept_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)#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截距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#R</a:t>
            </a:r>
            <a:r>
              <a:rPr lang="zh-CN" altLang="en-US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方</a:t>
            </a:r>
            <a:endParaRPr lang="zh-CN" altLang="zh-CN" sz="2400" b="1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2B745-588C-4E7F-A85F-CF68D9E4A5FB}"/>
              </a:ext>
            </a:extLst>
          </p:cNvPr>
          <p:cNvSpPr txBox="1"/>
          <p:nvPr/>
        </p:nvSpPr>
        <p:spPr>
          <a:xfrm>
            <a:off x="7610250" y="3183127"/>
            <a:ext cx="4440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[12.2309863]</a:t>
            </a:r>
          </a:p>
          <a:p>
            <a:r>
              <a:rPr lang="en-US" altLang="zh-CN"/>
              <a:t>176.29520269805232</a:t>
            </a:r>
          </a:p>
          <a:p>
            <a:r>
              <a:rPr lang="en-US" altLang="zh-CN"/>
              <a:t>0.9407180505879883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7" y="195289"/>
            <a:ext cx="9605635" cy="1059305"/>
          </a:xfrm>
        </p:spPr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1F2B0-20C0-4A5D-95C8-EF544AE85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42" y="854332"/>
            <a:ext cx="7674098" cy="4743828"/>
          </a:xfrm>
        </p:spPr>
        <p:txBody>
          <a:bodyPr>
            <a:noAutofit/>
          </a:bodyPr>
          <a:lstStyle/>
          <a:p>
            <a:r>
              <a:rPr lang="zh-CN" altLang="en-US" sz="2400" b="1"/>
              <a:t>一元线性回归分析模型</a:t>
            </a:r>
            <a:endParaRPr lang="en-US" altLang="zh-CN" sz="2400" b="1"/>
          </a:p>
          <a:p>
            <a:pPr lvl="1">
              <a:lnSpc>
                <a:spcPct val="130000"/>
              </a:lnSpc>
            </a:pPr>
            <a:r>
              <a:rPr lang="zh-CN" altLang="en-US" sz="2400" b="1"/>
              <a:t>“回归”是由英国著名生物学家兼统计学高尔顿</a:t>
            </a:r>
            <a:r>
              <a:rPr lang="en-US" altLang="zh-CN" sz="2400" b="1"/>
              <a:t>(Francis Galton, 1822</a:t>
            </a:r>
            <a:r>
              <a:rPr lang="zh-CN" altLang="en-US" sz="2400" b="1"/>
              <a:t>～</a:t>
            </a:r>
            <a:r>
              <a:rPr lang="en-US" altLang="zh-CN" sz="2400" b="1"/>
              <a:t>1911.</a:t>
            </a:r>
            <a:r>
              <a:rPr lang="zh-CN" altLang="en-US" sz="2400" b="1"/>
              <a:t>生物学家达尔文的表弟</a:t>
            </a:r>
            <a:r>
              <a:rPr lang="en-US" altLang="zh-CN" sz="2400" b="1"/>
              <a:t>)</a:t>
            </a:r>
            <a:r>
              <a:rPr lang="zh-CN" altLang="en-US" sz="2400" b="1"/>
              <a:t>在研究人类遗传问题时提出来的。</a:t>
            </a:r>
            <a:endParaRPr lang="zh-CN" altLang="en-US" sz="2400" b="1">
              <a:latin typeface="华文细黑" panose="020B0503020204020204" pitchFamily="2" charset="-122"/>
              <a:ea typeface="华文细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华文细黑" panose="020B0503020204020204" pitchFamily="2" charset="-122"/>
                <a:ea typeface="华文细黑" panose="020B0503020204020204" pitchFamily="2" charset="-122"/>
              </a:rPr>
              <a:t>高尔顿在</a:t>
            </a:r>
            <a:r>
              <a:rPr lang="en-US" altLang="zh-CN" sz="2400" b="1">
                <a:latin typeface="华文细黑" panose="020B0503020204020204" pitchFamily="2" charset="-122"/>
                <a:ea typeface="华文细黑" panose="020B0503020204020204" pitchFamily="2" charset="-122"/>
              </a:rPr>
              <a:t>1889</a:t>
            </a:r>
            <a:r>
              <a:rPr lang="zh-CN" altLang="en-US" sz="2400" b="1">
                <a:latin typeface="华文细黑" panose="020B0503020204020204" pitchFamily="2" charset="-122"/>
                <a:ea typeface="华文细黑" panose="020B0503020204020204" pitchFamily="2" charset="-122"/>
              </a:rPr>
              <a:t>年发表的著作</a:t>
            </a:r>
            <a:r>
              <a:rPr lang="en-US" altLang="zh-CN" sz="2400" b="1">
                <a:latin typeface="华文细黑" panose="020B0503020204020204" pitchFamily="2" charset="-122"/>
                <a:ea typeface="华文细黑" panose="020B0503020204020204" pitchFamily="2" charset="-122"/>
              </a:rPr>
              <a:t>《</a:t>
            </a:r>
            <a:r>
              <a:rPr lang="zh-CN" altLang="en-US" sz="2400" b="1">
                <a:latin typeface="华文细黑" panose="020B0503020204020204" pitchFamily="2" charset="-122"/>
                <a:ea typeface="华文细黑" panose="020B0503020204020204" pitchFamily="2" charset="-122"/>
              </a:rPr>
              <a:t>自然的遗传</a:t>
            </a:r>
            <a:r>
              <a:rPr lang="en-US" altLang="zh-CN" sz="2400" b="1">
                <a:latin typeface="华文细黑" panose="020B0503020204020204" pitchFamily="2" charset="-122"/>
                <a:ea typeface="华文细黑" panose="020B0503020204020204" pitchFamily="2" charset="-122"/>
              </a:rPr>
              <a:t>》</a:t>
            </a:r>
            <a:r>
              <a:rPr lang="zh-CN" altLang="en-US" sz="2400" b="1">
                <a:latin typeface="华文细黑" panose="020B0503020204020204" pitchFamily="2" charset="-122"/>
                <a:ea typeface="华文细黑" panose="020B0503020204020204" pitchFamily="2" charset="-122"/>
              </a:rPr>
              <a:t>中，提出了回归分析方法以后，很快就应用到经济领域中来，而且这一名词也一直为生物学和统计学所沿用。</a:t>
            </a:r>
            <a:endParaRPr lang="en-US" altLang="zh-CN" sz="2400" b="1"/>
          </a:p>
        </p:txBody>
      </p:sp>
      <p:pic>
        <p:nvPicPr>
          <p:cNvPr id="5" name="Picture 6" descr="galton">
            <a:extLst>
              <a:ext uri="{FF2B5EF4-FFF2-40B4-BE49-F238E27FC236}">
                <a16:creationId xmlns:a16="http://schemas.microsoft.com/office/drawing/2014/main" id="{18829AFD-60D1-4E4D-B042-2BB188EB3F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82" y="279234"/>
            <a:ext cx="3342136" cy="42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4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1F2B0-20C0-4A5D-95C8-EF544AE8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0" y="969834"/>
            <a:ext cx="11425435" cy="5491926"/>
          </a:xfrm>
        </p:spPr>
        <p:txBody>
          <a:bodyPr>
            <a:normAutofit/>
          </a:bodyPr>
          <a:lstStyle/>
          <a:p>
            <a:r>
              <a:rPr lang="zh-CN" altLang="en-US" sz="2800" b="1"/>
              <a:t>为什么叫</a:t>
            </a:r>
            <a:r>
              <a:rPr lang="zh-CN" altLang="en-US" sz="2800" b="1">
                <a:solidFill>
                  <a:srgbClr val="FF0000"/>
                </a:solidFill>
              </a:rPr>
              <a:t>线性</a:t>
            </a:r>
            <a:r>
              <a:rPr lang="zh-CN" altLang="en-US" sz="2800" b="1"/>
              <a:t>回归</a:t>
            </a:r>
            <a:r>
              <a:rPr lang="en-US" altLang="zh-CN" sz="2800"/>
              <a:t>(Regression)</a:t>
            </a:r>
            <a:endParaRPr lang="en-US" altLang="zh-CN" sz="2800" b="1"/>
          </a:p>
          <a:p>
            <a:pPr lvl="1"/>
            <a:r>
              <a:rPr lang="zh-CN" altLang="en-US" sz="2400" b="1"/>
              <a:t>为了研究父代与子代身高的关系，高尔顿搜集了</a:t>
            </a:r>
            <a:r>
              <a:rPr lang="en-US" altLang="zh-CN" sz="2400" b="1"/>
              <a:t>1078</a:t>
            </a:r>
            <a:r>
              <a:rPr lang="zh-CN" altLang="en-US" sz="2400" b="1"/>
              <a:t>对父亲及其儿子的身高数据。他发现这些数据的散点图大致呈直线状态，也就是说，总的趋势是父亲的身高增加时，儿子的身高也倾向于增加。</a:t>
            </a:r>
            <a:endParaRPr lang="en-US" altLang="zh-CN" sz="2400" b="1"/>
          </a:p>
          <a:p>
            <a:pPr lvl="1"/>
            <a:endParaRPr lang="en-US" altLang="zh-CN" sz="2800" b="1"/>
          </a:p>
          <a:p>
            <a:pPr lvl="1"/>
            <a:endParaRPr lang="en-US" altLang="zh-CN" sz="2800" b="1"/>
          </a:p>
          <a:p>
            <a:pPr lvl="1"/>
            <a:endParaRPr lang="en-US" altLang="zh-CN" sz="2800" b="1"/>
          </a:p>
          <a:p>
            <a:pPr lvl="1"/>
            <a:endParaRPr lang="en-US" altLang="zh-CN" sz="2800" b="1"/>
          </a:p>
          <a:p>
            <a:pPr lvl="1"/>
            <a:r>
              <a:rPr lang="en-US" altLang="zh-CN" sz="2800" b="1"/>
              <a:t>Y= 0.8567+0.516*X  (</a:t>
            </a:r>
            <a:r>
              <a:rPr lang="zh-CN" altLang="en-US" sz="2800" b="1"/>
              <a:t>单位为米</a:t>
            </a:r>
            <a:r>
              <a:rPr lang="en-US" altLang="zh-CN" sz="2800" b="1"/>
              <a:t>);</a:t>
            </a:r>
          </a:p>
          <a:p>
            <a:pPr lvl="2"/>
            <a:r>
              <a:rPr lang="zh-CN" altLang="en-US" sz="2600" b="1"/>
              <a:t>假如父母辈的平均身高为</a:t>
            </a:r>
            <a:r>
              <a:rPr lang="en-US" altLang="zh-CN" sz="2600" b="1"/>
              <a:t>1.75</a:t>
            </a:r>
            <a:r>
              <a:rPr lang="zh-CN" altLang="en-US" sz="2600" b="1"/>
              <a:t>米，则预测子女的身高为</a:t>
            </a:r>
            <a:r>
              <a:rPr lang="en-US" altLang="zh-CN" sz="2600" b="1"/>
              <a:t>1.7597</a:t>
            </a:r>
            <a:r>
              <a:rPr lang="zh-CN" altLang="en-US" sz="2600" b="1"/>
              <a:t>米。</a:t>
            </a:r>
            <a:endParaRPr lang="en-US" altLang="zh-CN" sz="2600" b="1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AA98449-E3EA-427D-82E8-0BBD3C97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3008312"/>
            <a:ext cx="64389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1F2B0-20C0-4A5D-95C8-EF544AE8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/>
              <a:t>为什么叫线性</a:t>
            </a:r>
            <a:r>
              <a:rPr lang="zh-CN" altLang="en-US" sz="2800" b="1">
                <a:solidFill>
                  <a:srgbClr val="FF0000"/>
                </a:solidFill>
              </a:rPr>
              <a:t>回归</a:t>
            </a:r>
            <a:r>
              <a:rPr lang="en-US" altLang="zh-CN" sz="2800"/>
              <a:t>(Regression)</a:t>
            </a:r>
            <a:endParaRPr lang="en-US" altLang="zh-CN" sz="2800" b="1"/>
          </a:p>
          <a:p>
            <a:pPr lvl="1"/>
            <a:r>
              <a:rPr lang="zh-CN" altLang="en-US" sz="2400" b="1"/>
              <a:t>但是，高尔顿对试验数据进行了深入的分析，发现了一个很有趣的现象</a:t>
            </a:r>
            <a:r>
              <a:rPr lang="en-US" altLang="zh-CN" sz="2400" b="1"/>
              <a:t>—</a:t>
            </a:r>
            <a:r>
              <a:rPr lang="zh-CN" altLang="en-US" sz="2400" b="1"/>
              <a:t>回归效应。</a:t>
            </a:r>
            <a:endParaRPr lang="en-US" altLang="zh-CN" sz="2400" b="1"/>
          </a:p>
          <a:p>
            <a:pPr lvl="1"/>
            <a:r>
              <a:rPr lang="zh-CN" altLang="en-US" sz="2400" b="1"/>
              <a:t>因为当父亲高于平均身高时，他们的儿子身高比他更高的概率要小于比他更矮的概率；父亲矮于平均身高时，他们的儿子身高比他更矮的概率要小于比他更高的概率。</a:t>
            </a:r>
            <a:endParaRPr lang="en-US" altLang="zh-CN" sz="2400" b="1"/>
          </a:p>
          <a:p>
            <a:pPr lvl="1"/>
            <a:r>
              <a:rPr lang="zh-CN" altLang="en-US" sz="2400" b="1"/>
              <a:t>它反映了一个规律，即这两种身高父亲的儿子的身高，有向他们父辈的平均身高回归的趋势。对于这个一般结论的解释是</a:t>
            </a:r>
            <a:r>
              <a:rPr lang="en-US" altLang="zh-CN" sz="2400" b="1"/>
              <a:t>:</a:t>
            </a:r>
            <a:r>
              <a:rPr lang="zh-CN" altLang="en-US" sz="2400" b="1"/>
              <a:t>大自然具有一种约束力，使人类身高的分布相对稳定而不产生两极分化，这就是所谓的</a:t>
            </a:r>
            <a:r>
              <a:rPr lang="zh-CN" altLang="en-US" sz="2400" b="1">
                <a:solidFill>
                  <a:srgbClr val="FF0000"/>
                </a:solidFill>
              </a:rPr>
              <a:t>回归效应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70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1F2B0-20C0-4A5D-95C8-EF544AE8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0" y="969834"/>
            <a:ext cx="11425435" cy="635446"/>
          </a:xfrm>
        </p:spPr>
        <p:txBody>
          <a:bodyPr>
            <a:normAutofit/>
          </a:bodyPr>
          <a:lstStyle/>
          <a:p>
            <a:r>
              <a:rPr lang="zh-CN" altLang="en-US" sz="2800" b="1"/>
              <a:t>为什么叫线性</a:t>
            </a:r>
            <a:r>
              <a:rPr lang="zh-CN" altLang="en-US" sz="2800" b="1">
                <a:solidFill>
                  <a:srgbClr val="FF0000"/>
                </a:solidFill>
              </a:rPr>
              <a:t>回归</a:t>
            </a:r>
            <a:r>
              <a:rPr lang="en-US" altLang="zh-CN" sz="2800"/>
              <a:t>(Regression)</a:t>
            </a:r>
            <a:endParaRPr lang="en-US" altLang="zh-CN" sz="2800" b="1"/>
          </a:p>
          <a:p>
            <a:pPr lvl="1"/>
            <a:endParaRPr lang="en-US" altLang="zh-CN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C2A5D67-741C-4EDC-8CF4-87E32D28B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10703"/>
            <a:ext cx="1028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1F2B0-20C0-4A5D-95C8-EF544AE8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0" y="969834"/>
            <a:ext cx="11425435" cy="635446"/>
          </a:xfrm>
        </p:spPr>
        <p:txBody>
          <a:bodyPr>
            <a:normAutofit/>
          </a:bodyPr>
          <a:lstStyle/>
          <a:p>
            <a:r>
              <a:rPr lang="zh-CN" altLang="en-US" sz="2800" b="1"/>
              <a:t>为什么叫线性</a:t>
            </a:r>
            <a:r>
              <a:rPr lang="zh-CN" altLang="en-US" sz="2800" b="1">
                <a:solidFill>
                  <a:srgbClr val="FF0000"/>
                </a:solidFill>
              </a:rPr>
              <a:t>回归</a:t>
            </a:r>
            <a:r>
              <a:rPr lang="en-US" altLang="zh-CN" sz="2800"/>
              <a:t>(Regression)</a:t>
            </a:r>
            <a:endParaRPr lang="en-US" altLang="zh-CN" sz="2800" b="1"/>
          </a:p>
          <a:p>
            <a:pPr lvl="1"/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06F7D8-B7CA-4336-BAA8-360618E6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30" y="1287557"/>
            <a:ext cx="6236020" cy="39499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B78481-5643-41BC-AA62-05756E6C0CD9}"/>
              </a:ext>
            </a:extLst>
          </p:cNvPr>
          <p:cNvSpPr txBox="1"/>
          <p:nvPr/>
        </p:nvSpPr>
        <p:spPr>
          <a:xfrm>
            <a:off x="639160" y="1739014"/>
            <a:ext cx="4762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/>
              <a:t>也就是说这两条直线会交于点 (1.77, 1.77)，这说明身高低于1.77米的父亲，他的儿子身高会高一些；而高于1.77米的父亲，他的儿子身高会矮一些：</a:t>
            </a:r>
          </a:p>
        </p:txBody>
      </p:sp>
    </p:spTree>
    <p:extLst>
      <p:ext uri="{BB962C8B-B14F-4D97-AF65-F5344CB8AC3E}">
        <p14:creationId xmlns:p14="http://schemas.microsoft.com/office/powerpoint/2010/main" val="34889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4E5B1-A755-4800-9428-3B51B484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/>
              <a:t>电影票房的预测</a:t>
            </a:r>
            <a:r>
              <a:rPr lang="en-US" altLang="zh-CN" sz="3200" b="1"/>
              <a:t>——Google</a:t>
            </a:r>
            <a:r>
              <a:rPr lang="zh-CN" altLang="en-US" sz="3200" b="1"/>
              <a:t>的解决方案</a:t>
            </a:r>
            <a:br>
              <a:rPr lang="zh-CN" altLang="en-US" sz="3200" b="1"/>
            </a:br>
            <a:endParaRPr lang="zh-CN" altLang="en-US"/>
          </a:p>
        </p:txBody>
      </p:sp>
      <p:pic>
        <p:nvPicPr>
          <p:cNvPr id="11266" name="Picture 2" descr="线性回归应用：谷歌的电影票房预测模型-统计学之家">
            <a:extLst>
              <a:ext uri="{FF2B5EF4-FFF2-40B4-BE49-F238E27FC236}">
                <a16:creationId xmlns:a16="http://schemas.microsoft.com/office/drawing/2014/main" id="{C6C70F95-46FF-4EF1-A38E-22A31BD3A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6" y="869662"/>
            <a:ext cx="7298267" cy="46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454F-192D-4602-BA7F-61914248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一元线性回归分析的基本理论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1F2B0-20C0-4A5D-95C8-EF544AE85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b="1"/>
                  <a:t>一元线性回归分析模型</a:t>
                </a:r>
                <a:endParaRPr lang="en-US" altLang="zh-CN" sz="3200" b="1"/>
              </a:p>
              <a:p>
                <a:pPr lvl="1"/>
                <a:r>
                  <a:rPr lang="zh-CN" altLang="en-US" sz="2800" b="1"/>
                  <a:t>一元线性回归分析模型如下：</a:t>
                </a:r>
                <a:endParaRPr lang="en-US" altLang="zh-CN" sz="2800" b="1"/>
              </a:p>
              <a:p>
                <a:pPr marL="457200" lvl="1" indent="0">
                  <a:buNone/>
                </a:pPr>
                <a:r>
                  <a:rPr lang="en-US" altLang="zh-CN" sz="2800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800" b="1"/>
              </a:p>
              <a:p>
                <a:pPr marL="457200" lvl="1" indent="0">
                  <a:buNone/>
                </a:pPr>
                <a:r>
                  <a:rPr lang="zh-CN" altLang="en-US" sz="2800" b="1"/>
                  <a:t>其中，</a:t>
                </a:r>
                <a:r>
                  <a:rPr lang="en-US" altLang="zh-CN" sz="2800" b="1"/>
                  <a:t>X</a:t>
                </a:r>
                <a:r>
                  <a:rPr lang="zh-CN" altLang="en-US" sz="2800" b="1"/>
                  <a:t>称为自变量，</a:t>
                </a:r>
                <a:r>
                  <a:rPr lang="en-US" altLang="zh-CN" sz="2800" b="1"/>
                  <a:t>Y</a:t>
                </a:r>
                <a:r>
                  <a:rPr lang="zh-CN" altLang="en-US" sz="2800" b="1"/>
                  <a:t>称为因变量，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800" b="1"/>
                  <a:t>称为残差项或者误差项，残差项为正态分布的随机变量</a:t>
                </a:r>
                <a:r>
                  <a:rPr lang="en-US" altLang="zh-CN" sz="2800" b="1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b="1"/>
                  <a:t>为截距</a:t>
                </a:r>
                <a:r>
                  <a:rPr lang="en-US" altLang="zh-CN" sz="2800" b="1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b="1"/>
                  <a:t>斜率</a:t>
                </a:r>
                <a:endParaRPr lang="en-US" altLang="zh-CN" sz="2800" b="1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1F2B0-20C0-4A5D-95C8-EF544AE85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2868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5058</TotalTime>
  <Words>1665</Words>
  <Application>Microsoft Office PowerPoint</Application>
  <PresentationFormat>宽屏</PresentationFormat>
  <Paragraphs>144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华文细黑</vt:lpstr>
      <vt:lpstr>Arial</vt:lpstr>
      <vt:lpstr>Calibri</vt:lpstr>
      <vt:lpstr>Calibri Light</vt:lpstr>
      <vt:lpstr>Cambria Math</vt:lpstr>
      <vt:lpstr>Courier New</vt:lpstr>
      <vt:lpstr>Gill Sans MT</vt:lpstr>
      <vt:lpstr>Wingdings 2</vt:lpstr>
      <vt:lpstr>HDOfficeLightV0</vt:lpstr>
      <vt:lpstr>1_HDOfficeLightV0</vt:lpstr>
      <vt:lpstr>画廊</vt:lpstr>
      <vt:lpstr>第7章 一元线性回归分析</vt:lpstr>
      <vt:lpstr>有了与因变量相关的自变量，下一步是什么？</vt:lpstr>
      <vt:lpstr>一元线性回归分析的基本理论</vt:lpstr>
      <vt:lpstr>一元线性回归分析的基本理论</vt:lpstr>
      <vt:lpstr>一元线性回归分析的基本理论</vt:lpstr>
      <vt:lpstr>一元线性回归分析的基本理论</vt:lpstr>
      <vt:lpstr>一元线性回归分析的基本理论</vt:lpstr>
      <vt:lpstr>电影票房的预测——Google的解决方案 </vt:lpstr>
      <vt:lpstr>一元线性回归分析的基本理论</vt:lpstr>
      <vt:lpstr>一元线性回归分析的基本理论</vt:lpstr>
      <vt:lpstr>一元线性回归分析的基本理论</vt:lpstr>
      <vt:lpstr>最小二乘法</vt:lpstr>
      <vt:lpstr>最小二乘法</vt:lpstr>
      <vt:lpstr>最小二乘法</vt:lpstr>
      <vt:lpstr>一元线性回归的前提假设</vt:lpstr>
      <vt:lpstr>一元线性回归的前提假设</vt:lpstr>
      <vt:lpstr>一元线性回归数据分析的Python应用</vt:lpstr>
      <vt:lpstr>一元线性回归数据分析的Python应用</vt:lpstr>
      <vt:lpstr>PowerPoint 演示文稿</vt:lpstr>
      <vt:lpstr>一元线性回归数据分析的Python应用</vt:lpstr>
      <vt:lpstr>一元线性回归数据分析的Python应用</vt:lpstr>
      <vt:lpstr>回归的输出</vt:lpstr>
      <vt:lpstr>读表</vt:lpstr>
      <vt:lpstr>可决系数R2是什么？</vt:lpstr>
      <vt:lpstr>拟合曲线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回归分析</dc:title>
  <dc:creator>张 春越</dc:creator>
  <cp:lastModifiedBy>张 春越</cp:lastModifiedBy>
  <cp:revision>227</cp:revision>
  <dcterms:created xsi:type="dcterms:W3CDTF">2020-05-05T01:51:21Z</dcterms:created>
  <dcterms:modified xsi:type="dcterms:W3CDTF">2022-05-30T06:29:27Z</dcterms:modified>
</cp:coreProperties>
</file>