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848" r:id="rId2"/>
    <p:sldId id="343" r:id="rId3"/>
    <p:sldId id="2048" r:id="rId4"/>
    <p:sldId id="2005" r:id="rId5"/>
    <p:sldId id="2006" r:id="rId6"/>
    <p:sldId id="2007" r:id="rId7"/>
    <p:sldId id="2008" r:id="rId8"/>
    <p:sldId id="2009" r:id="rId9"/>
    <p:sldId id="2010" r:id="rId10"/>
    <p:sldId id="2011" r:id="rId11"/>
    <p:sldId id="2012" r:id="rId12"/>
    <p:sldId id="2014" r:id="rId13"/>
    <p:sldId id="2015" r:id="rId14"/>
    <p:sldId id="2016" r:id="rId15"/>
    <p:sldId id="2017" r:id="rId16"/>
    <p:sldId id="2018" r:id="rId17"/>
    <p:sldId id="2019" r:id="rId18"/>
    <p:sldId id="2021" r:id="rId19"/>
    <p:sldId id="2031" r:id="rId20"/>
    <p:sldId id="2032" r:id="rId21"/>
    <p:sldId id="2033" r:id="rId22"/>
    <p:sldId id="2034" r:id="rId23"/>
    <p:sldId id="2035" r:id="rId24"/>
    <p:sldId id="2022" r:id="rId25"/>
    <p:sldId id="2023" r:id="rId26"/>
    <p:sldId id="2024" r:id="rId27"/>
    <p:sldId id="2025" r:id="rId28"/>
    <p:sldId id="2026" r:id="rId29"/>
    <p:sldId id="2027" r:id="rId30"/>
    <p:sldId id="2028" r:id="rId31"/>
    <p:sldId id="2029" r:id="rId32"/>
    <p:sldId id="2036" r:id="rId33"/>
    <p:sldId id="2037" r:id="rId34"/>
    <p:sldId id="2038" r:id="rId35"/>
    <p:sldId id="2039" r:id="rId36"/>
    <p:sldId id="2030" r:id="rId37"/>
    <p:sldId id="2040" r:id="rId38"/>
    <p:sldId id="2041" r:id="rId39"/>
    <p:sldId id="2042" r:id="rId40"/>
    <p:sldId id="2043" r:id="rId41"/>
    <p:sldId id="2045" r:id="rId42"/>
    <p:sldId id="2046" r:id="rId43"/>
    <p:sldId id="2047" r:id="rId44"/>
    <p:sldId id="1046" r:id="rId45"/>
    <p:sldId id="851" r:id="rId46"/>
    <p:sldId id="1047" r:id="rId47"/>
    <p:sldId id="1048" r:id="rId48"/>
    <p:sldId id="1049" r:id="rId49"/>
    <p:sldId id="1050" r:id="rId50"/>
    <p:sldId id="1051" r:id="rId51"/>
    <p:sldId id="1052" r:id="rId52"/>
    <p:sldId id="1053" r:id="rId53"/>
    <p:sldId id="1054" r:id="rId54"/>
    <p:sldId id="1055" r:id="rId55"/>
    <p:sldId id="1056" r:id="rId56"/>
    <p:sldId id="1057" r:id="rId57"/>
    <p:sldId id="1058" r:id="rId58"/>
    <p:sldId id="1059" r:id="rId59"/>
    <p:sldId id="1060" r:id="rId60"/>
    <p:sldId id="1061" r:id="rId61"/>
    <p:sldId id="1062" r:id="rId62"/>
    <p:sldId id="1063" r:id="rId63"/>
    <p:sldId id="1000" r:id="rId64"/>
    <p:sldId id="1064" r:id="rId65"/>
    <p:sldId id="1066" r:id="rId66"/>
    <p:sldId id="1065" r:id="rId67"/>
    <p:sldId id="1001" r:id="rId68"/>
    <p:sldId id="1067" r:id="rId69"/>
    <p:sldId id="1068" r:id="rId70"/>
    <p:sldId id="1069" r:id="rId71"/>
    <p:sldId id="1071" r:id="rId72"/>
    <p:sldId id="1072" r:id="rId73"/>
    <p:sldId id="1073" r:id="rId74"/>
    <p:sldId id="1074" r:id="rId75"/>
    <p:sldId id="1075" r:id="rId76"/>
    <p:sldId id="1003" r:id="rId77"/>
    <p:sldId id="1076" r:id="rId78"/>
    <p:sldId id="1077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6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253A5-D460-4250-A6C9-85A25AA655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9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495172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512860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99722" y="512860"/>
            <a:ext cx="0" cy="5718258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sz="66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sz="6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sz="6600">
                <a:latin typeface="微软雅黑" panose="020B0503020204020204" pitchFamily="34" charset="-122"/>
                <a:ea typeface="微软雅黑" panose="020B0503020204020204" pitchFamily="34" charset="-122"/>
              </a:rPr>
              <a:t>章  pandas</a:t>
            </a:r>
            <a:r>
              <a:rPr lang="zh-CN" altLang="en-US" sz="6600">
                <a:latin typeface="微软雅黑" panose="020B0503020204020204" pitchFamily="34" charset="-122"/>
                <a:ea typeface="微软雅黑" panose="020B0503020204020204" pitchFamily="34" charset="-122"/>
              </a:rPr>
              <a:t>库的应用（二）</a:t>
            </a:r>
            <a:endParaRPr sz="6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88645"/>
          </a:xfrm>
        </p:spPr>
        <p:txBody>
          <a:bodyPr>
            <a:normAutofit/>
          </a:bodyPr>
          <a:lstStyle/>
          <a:p>
            <a:r>
              <a:rPr lang="zh-CN" altLang="en-US" sz="2800"/>
              <a:t>张春越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2F03DE55-30C9-4BAC-8A8B-208EDBC8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794246"/>
            <a:ext cx="1099185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dropna()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方法的作用是删除含有空值或缺失值的</a:t>
            </a:r>
            <a:r>
              <a:rPr lang="zh-CN" altLang="zh-CN" sz="4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行或列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8385D11F-5A84-4F81-A1F1-B6B97C36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958" y="4045542"/>
            <a:ext cx="9910967" cy="242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axis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：确定过滤行</a:t>
            </a:r>
            <a:r>
              <a:rPr lang="zh-CN" altLang="zh-CN" sz="2600">
                <a:latin typeface="楷体" pitchFamily="49" charset="-122"/>
                <a:ea typeface="楷体" pitchFamily="49" charset="-122"/>
              </a:rPr>
              <a:t>或列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，默认是</a:t>
            </a:r>
            <a:r>
              <a:rPr lang="zh-CN" altLang="en-US" sz="26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行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。 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how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：确定过滤</a:t>
            </a:r>
            <a:r>
              <a:rPr lang="zh-CN" altLang="zh-CN" sz="2600">
                <a:latin typeface="楷体" pitchFamily="49" charset="-122"/>
                <a:ea typeface="楷体" pitchFamily="49" charset="-122"/>
              </a:rPr>
              <a:t>的标准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可以取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any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all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thresh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：表示有效数据量的最小要求。若传入了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，则是要求该行或该列至少有两个非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NaN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值时将其</a:t>
            </a:r>
            <a:r>
              <a:rPr lang="zh-CN" altLang="zh-CN" sz="2600">
                <a:latin typeface="楷体" pitchFamily="49" charset="-122"/>
                <a:ea typeface="楷体" pitchFamily="49" charset="-122"/>
              </a:rPr>
              <a:t>保留。</a:t>
            </a:r>
            <a:endParaRPr lang="en-US" altLang="zh-CN" sz="260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subset</a:t>
            </a:r>
            <a:r>
              <a:rPr lang="en-US" altLang="zh-CN" sz="2600">
                <a:latin typeface="楷体" pitchFamily="49" charset="-122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sz="2600">
                <a:latin typeface="楷体" pitchFamily="49" charset="-122"/>
                <a:ea typeface="楷体" pitchFamily="49" charset="-122"/>
                <a:cs typeface="Times New Roman" pitchFamily="18" charset="0"/>
              </a:rPr>
              <a:t>哪些列中查找缺失值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B4C4C0-357B-4A58-A457-55CC3645C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66" y="2658994"/>
            <a:ext cx="81278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cs typeface="Times New Roman" pitchFamily="18" charset="0"/>
              </a:rPr>
              <a:t>dropna(axis=0, how='any', thresh=None, subset=None, inplace=False)</a:t>
            </a:r>
            <a:endParaRPr lang="zh-CN" altLang="zh-CN" sz="28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03F146-05A2-4D63-B489-01375DBB88A1}"/>
              </a:ext>
            </a:extLst>
          </p:cNvPr>
          <p:cNvSpPr/>
          <p:nvPr/>
        </p:nvSpPr>
        <p:spPr>
          <a:xfrm>
            <a:off x="1140516" y="2442774"/>
            <a:ext cx="9910967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4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1D2A24BA-E044-4B78-81DC-27C3C507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806744"/>
            <a:ext cx="1099185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删除空值或缺失值前后的效果如下图所示：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CC77FF-8C07-42B7-8DD2-687F3E1125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6070" y="1779099"/>
            <a:ext cx="5601179" cy="45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1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8E61FB61-E641-4EE7-A282-77F0038B5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715837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填充缺失值和空值的方式有很多种，比如人工填写、热卡填充等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fillna()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方法可以实现填充空值或缺失值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99">
            <a:extLst>
              <a:ext uri="{FF2B5EF4-FFF2-40B4-BE49-F238E27FC236}">
                <a16:creationId xmlns:a16="http://schemas.microsoft.com/office/drawing/2014/main" id="{C0EE47DD-567F-4529-B25B-C5A2176B7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516" y="4626929"/>
            <a:ext cx="9910967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value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：用于填充的数值。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：表示填充方式，默认值为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limit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可以连续填充的最大数量，默认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34D2F8-D07F-4FDB-8536-0ECDED6D1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6" y="3104800"/>
            <a:ext cx="96869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cs typeface="Times New Roman" pitchFamily="18" charset="0"/>
              </a:rPr>
              <a:t>fillna(value=None, method=None, axis=None, inplace=False,limit=None, downcast=None, **kwargs)</a:t>
            </a:r>
            <a:endParaRPr lang="zh-CN" altLang="zh-CN" sz="28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A555AD-80F2-464F-BA9E-344FC0437DBA}"/>
              </a:ext>
            </a:extLst>
          </p:cNvPr>
          <p:cNvSpPr/>
          <p:nvPr/>
        </p:nvSpPr>
        <p:spPr>
          <a:xfrm>
            <a:off x="1140516" y="3024161"/>
            <a:ext cx="9910967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50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BEFA80-5AEA-480A-89CD-7462D201A856}"/>
              </a:ext>
            </a:extLst>
          </p:cNvPr>
          <p:cNvSpPr/>
          <p:nvPr/>
        </p:nvSpPr>
        <p:spPr>
          <a:xfrm>
            <a:off x="1290160" y="1598887"/>
            <a:ext cx="9580563" cy="1605883"/>
          </a:xfrm>
          <a:prstGeom prst="rect">
            <a:avLst/>
          </a:prstGeom>
          <a:noFill/>
          <a:ln w="12700">
            <a:solidFill>
              <a:srgbClr val="135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C250F8F5-76B5-41BD-BA6F-7124C25B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066" y="1666049"/>
            <a:ext cx="8568400" cy="147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>
                <a:latin typeface="楷体" pitchFamily="49" charset="-122"/>
                <a:ea typeface="楷体" pitchFamily="49" charset="-122"/>
              </a:rPr>
              <a:t>注意：</a:t>
            </a:r>
            <a:r>
              <a:rPr lang="en-US" altLang="zh-CN" sz="400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参数不能与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value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参数同时使用。</a:t>
            </a:r>
          </a:p>
        </p:txBody>
      </p:sp>
    </p:spTree>
    <p:extLst>
      <p:ext uri="{BB962C8B-B14F-4D97-AF65-F5344CB8AC3E}">
        <p14:creationId xmlns:p14="http://schemas.microsoft.com/office/powerpoint/2010/main" val="46915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E0B58FA7-9F8F-4429-82C4-D8D90AEE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738330"/>
            <a:ext cx="1099185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有一张表格里存在缺失值，如果使用常量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66.0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来替换缺失值，那么填充前后的效果如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569717-1FDC-47AA-ABE5-A8D5AF0737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3775" y="3019426"/>
            <a:ext cx="6986109" cy="28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3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29A3B3CD-1191-4C23-AE2B-9E927679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968375"/>
            <a:ext cx="1099185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fillna()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填充常量的示例如下：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8407F9-98B2-4474-8A5B-2130A235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066" y="2647310"/>
            <a:ext cx="571266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ea typeface="楷体" pitchFamily="49" charset="-122"/>
              </a:rPr>
              <a:t># </a:t>
            </a:r>
            <a:r>
              <a:rPr lang="zh-CN" altLang="zh-CN" sz="3200" dirty="0">
                <a:latin typeface="Consolas" panose="020B0609020204030204" pitchFamily="49" charset="0"/>
                <a:ea typeface="楷体" pitchFamily="49" charset="-122"/>
              </a:rPr>
              <a:t>使用</a:t>
            </a:r>
            <a:r>
              <a:rPr lang="en-US" altLang="zh-CN" sz="3200" dirty="0">
                <a:latin typeface="Consolas" panose="020B0609020204030204" pitchFamily="49" charset="0"/>
                <a:ea typeface="楷体" pitchFamily="49" charset="-122"/>
              </a:rPr>
              <a:t>66.0</a:t>
            </a:r>
            <a:r>
              <a:rPr lang="zh-CN" altLang="zh-CN" sz="3200" dirty="0">
                <a:latin typeface="Consolas" panose="020B0609020204030204" pitchFamily="49" charset="0"/>
                <a:ea typeface="楷体" pitchFamily="49" charset="-122"/>
              </a:rPr>
              <a:t>替换缺失值</a:t>
            </a:r>
            <a:endParaRPr lang="en-US" altLang="zh-CN" sz="3200" dirty="0">
              <a:latin typeface="Consolas" panose="020B0609020204030204" pitchFamily="49" charset="0"/>
              <a:ea typeface="楷体" pitchFamily="49" charset="-122"/>
            </a:endParaRPr>
          </a:p>
          <a:p>
            <a:r>
              <a:rPr lang="en-US" altLang="zh-CN" sz="3200" dirty="0">
                <a:latin typeface="Consolas" panose="020B0609020204030204" pitchFamily="49" charset="0"/>
                <a:ea typeface="楷体" pitchFamily="49" charset="-122"/>
              </a:rPr>
              <a:t>df_obj.fillna('66.0')</a:t>
            </a:r>
            <a:endParaRPr lang="zh-CN" altLang="zh-CN" sz="3200" dirty="0">
              <a:latin typeface="Consolas" panose="020B0609020204030204" pitchFamily="49" charset="0"/>
              <a:ea typeface="楷体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D2D00C-A291-4D46-B261-61FDED91B257}"/>
              </a:ext>
            </a:extLst>
          </p:cNvPr>
          <p:cNvSpPr/>
          <p:nvPr/>
        </p:nvSpPr>
        <p:spPr>
          <a:xfrm>
            <a:off x="1949157" y="2320756"/>
            <a:ext cx="7582486" cy="1730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12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F24E0066-D320-4F02-BEE1-C40D8D82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805005"/>
            <a:ext cx="10991850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列缺失的数据使用数字“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”进行填充，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列缺失的数据使用数字“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5.0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”来填充，那么填充前后的效果如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8CB12C-68C9-48F3-A8D7-0C97358E0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9319" y="3478267"/>
            <a:ext cx="7542246" cy="25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0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284CF0C3-5236-4FE6-8626-FCB091CE4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826171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fillna()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对指定列进行填充的示例如下：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E24D4C-F589-4292-97B7-2E7717CA3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1" y="2700835"/>
            <a:ext cx="825817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ea typeface="楷体" pitchFamily="49" charset="-122"/>
              </a:rPr>
              <a:t># </a:t>
            </a:r>
            <a:r>
              <a:rPr lang="zh-CN" altLang="zh-CN" sz="3200" dirty="0">
                <a:latin typeface="Consolas" panose="020B0609020204030204" pitchFamily="49" charset="0"/>
                <a:ea typeface="楷体" pitchFamily="49" charset="-122"/>
              </a:rPr>
              <a:t>指定列填充数据</a:t>
            </a:r>
            <a:endParaRPr lang="en-US" altLang="zh-CN" sz="3200" dirty="0">
              <a:latin typeface="Consolas" panose="020B0609020204030204" pitchFamily="49" charset="0"/>
              <a:ea typeface="楷体" pitchFamily="49" charset="-122"/>
            </a:endParaRPr>
          </a:p>
          <a:p>
            <a:r>
              <a:rPr lang="en-US" altLang="zh-CN" sz="3200" dirty="0">
                <a:latin typeface="Consolas" panose="020B0609020204030204" pitchFamily="49" charset="0"/>
                <a:ea typeface="楷体" pitchFamily="49" charset="-122"/>
              </a:rPr>
              <a:t>df_obj.fillna({'A': 4.0, 'B': 5.0})</a:t>
            </a:r>
            <a:endParaRPr lang="zh-CN" altLang="zh-CN" sz="3200" dirty="0">
              <a:latin typeface="Consolas" panose="020B0609020204030204" pitchFamily="49" charset="0"/>
              <a:ea typeface="楷体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B2860D-360F-46C1-891C-1BC3A6C4C2A9}"/>
              </a:ext>
            </a:extLst>
          </p:cNvPr>
          <p:cNvSpPr/>
          <p:nvPr/>
        </p:nvSpPr>
        <p:spPr>
          <a:xfrm>
            <a:off x="1047750" y="2445393"/>
            <a:ext cx="8839493" cy="1730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2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0DCC70-44A8-40F9-8649-C9DF12BD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806450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A~D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列中按从前往后的顺序填充缺失的数据，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填充前后的效果如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4" name="Picture 2" descr="C:\Users\admin\Desktop\图片2.png">
            <a:extLst>
              <a:ext uri="{FF2B5EF4-FFF2-40B4-BE49-F238E27FC236}">
                <a16:creationId xmlns:a16="http://schemas.microsoft.com/office/drawing/2014/main" id="{B252F212-DD12-47B9-9F9B-AAF5697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98" y="2795369"/>
            <a:ext cx="9048333" cy="307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1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FBCD3360-B6A3-45C7-B09A-6FEA3A4A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" y="930275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fillna()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采用前向填充的方式替换空值或缺失值，示例如下：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3FDE62-AAC3-4095-9977-3EF3910CC135}"/>
              </a:ext>
            </a:extLst>
          </p:cNvPr>
          <p:cNvSpPr/>
          <p:nvPr/>
        </p:nvSpPr>
        <p:spPr>
          <a:xfrm>
            <a:off x="2289199" y="2895452"/>
            <a:ext cx="7582486" cy="1730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89F92C-33F8-4268-AEC3-ED146309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489" y="3222006"/>
            <a:ext cx="775062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# </a:t>
            </a:r>
            <a:r>
              <a:rPr lang="zh-CN" altLang="zh-CN" sz="3200" dirty="0">
                <a:latin typeface="Times New Roman" pitchFamily="18" charset="0"/>
                <a:ea typeface="楷体" pitchFamily="49" charset="-122"/>
              </a:rPr>
              <a:t>使用前向填充的方式替换空值或缺失值</a:t>
            </a:r>
            <a:endParaRPr lang="en-US" altLang="zh-CN" sz="3200" dirty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df.fillna(method='ffill')</a:t>
            </a:r>
            <a:endParaRPr lang="zh-CN" altLang="zh-CN" sz="3200" dirty="0">
              <a:latin typeface="Times New Roman" pitchFamily="18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78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328737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2458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数据重塑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0523F5-470E-4BFD-8F73-A8E67898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重复值的处理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03ECB998-4B6A-4D53-8E47-D6D8490F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768350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当数据中出现了重复值，在大多数情况下需要进行删除。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6998B4-1BC2-4FD0-91F6-05A5B0EA9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14714" y="2102131"/>
            <a:ext cx="5995497" cy="31011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C69983-54D1-41F5-9055-FC94BA4DB6B7}"/>
              </a:ext>
            </a:extLst>
          </p:cNvPr>
          <p:cNvSpPr/>
          <p:nvPr/>
        </p:nvSpPr>
        <p:spPr>
          <a:xfrm>
            <a:off x="4014714" y="3866857"/>
            <a:ext cx="5995497" cy="872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3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重复值的处理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7F9A046B-6698-46B6-9018-F6E5C364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682625"/>
            <a:ext cx="10991850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提供了两个函数专门用来处理数据中的重复值，分别为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duplicated()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drop_duplicates()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D60A64A1-94C2-4BC7-BE97-337DEA1B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983" y="3429000"/>
            <a:ext cx="9271864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duplicated()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用于标记是否有重复值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drop_duplicates()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用于删除重复值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它们的判断标准是一样的，即只要两条数据中所有条目的值完全相等，就判断为重复值。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4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重复值的处理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FCB5B183-2416-48B1-B355-F3C7827D2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703380"/>
            <a:ext cx="1099185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duplicated()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方法的语法格式如下：</a:t>
            </a: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B1D9650F-D738-4B86-B9A2-10173FD26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320" y="3444291"/>
            <a:ext cx="8117059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subset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：用于识别重复的列标签或列标签序列，默认识别所有的列标签。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keep</a:t>
            </a:r>
            <a:r>
              <a:rPr lang="zh-CN" altLang="zh-CN" sz="320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设定如何判定</a:t>
            </a:r>
            <a:r>
              <a:rPr lang="zh-CN" altLang="zh-CN" sz="3200">
                <a:latin typeface="楷体" pitchFamily="49" charset="-122"/>
                <a:ea typeface="楷体" pitchFamily="49" charset="-122"/>
              </a:rPr>
              <a:t>重复项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的方式</a:t>
            </a:r>
            <a:r>
              <a:rPr lang="zh-CN" altLang="zh-CN" sz="320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取值可以为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first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last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BD74A-F07A-41CC-97D2-CAA54A48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03" y="2057743"/>
            <a:ext cx="7105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duplicated(subset=None, keep='first')</a:t>
            </a:r>
            <a:endParaRPr lang="zh-CN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4495EC-984D-464B-8C79-4B014EA72D2A}"/>
              </a:ext>
            </a:extLst>
          </p:cNvPr>
          <p:cNvSpPr/>
          <p:nvPr/>
        </p:nvSpPr>
        <p:spPr>
          <a:xfrm>
            <a:off x="1853320" y="1687635"/>
            <a:ext cx="8117059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859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重复值的处理</a:t>
            </a:r>
            <a:endParaRPr lang="zh-CN" altLang="en-US"/>
          </a:p>
        </p:txBody>
      </p:sp>
      <p:sp>
        <p:nvSpPr>
          <p:cNvPr id="4" name="文本框 99">
            <a:extLst>
              <a:ext uri="{FF2B5EF4-FFF2-40B4-BE49-F238E27FC236}">
                <a16:creationId xmlns:a16="http://schemas.microsoft.com/office/drawing/2014/main" id="{A5509E57-FF83-4C16-87E1-9EBBCA4A2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1511487"/>
            <a:ext cx="78136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duplicated()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方法用于标记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Pandas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对象的数据是否重复，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重复则标记为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True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，不重复则标记为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False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，所以该方法返回一个由布尔值组成的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Series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对象，它的行索引保持不变，数据则变为标记的布尔值。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ED1A08-5AFF-4CD8-A2F2-3822F8E8A4B4}"/>
              </a:ext>
            </a:extLst>
          </p:cNvPr>
          <p:cNvSpPr/>
          <p:nvPr/>
        </p:nvSpPr>
        <p:spPr>
          <a:xfrm>
            <a:off x="1249363" y="1263837"/>
            <a:ext cx="8466137" cy="3162215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5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重复值的处理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0BAA-69D0-4256-8194-3CC103284C7C}"/>
              </a:ext>
            </a:extLst>
          </p:cNvPr>
          <p:cNvSpPr/>
          <p:nvPr/>
        </p:nvSpPr>
        <p:spPr>
          <a:xfrm>
            <a:off x="1073150" y="1073975"/>
            <a:ext cx="9580563" cy="4246052"/>
          </a:xfrm>
          <a:prstGeom prst="rect">
            <a:avLst/>
          </a:prstGeom>
          <a:noFill/>
          <a:ln w="12700">
            <a:solidFill>
              <a:srgbClr val="135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6A56AA35-823A-44F3-A386-3B8574E4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332" y="1341108"/>
            <a:ext cx="8594198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duplicated()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方法，这里有如下两点要进行强调：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只有数据表中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两个条目间所有列的内容都相等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时，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duplicated()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方法才会判断为重复值。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duplicated()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支持从前向后</a:t>
            </a: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(first)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和从后向前</a:t>
            </a: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(last)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两种重复值查找模式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，默认是从前向后查找判断重复值的。换句话说，就是将后出现的相同条目判断为重复值。</a:t>
            </a:r>
          </a:p>
        </p:txBody>
      </p:sp>
    </p:spTree>
    <p:extLst>
      <p:ext uri="{BB962C8B-B14F-4D97-AF65-F5344CB8AC3E}">
        <p14:creationId xmlns:p14="http://schemas.microsoft.com/office/powerpoint/2010/main" val="248753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重复值的处理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98415827-B4B0-47D4-9DEC-82F32D685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836438"/>
            <a:ext cx="10991850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drop_duplicates()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方法的语法格式如下：</a:t>
            </a: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EBD659AE-6D79-4967-A1B5-EE9B801A6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727" y="3663736"/>
            <a:ext cx="811705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上述方法中，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inplace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参数接收一个布尔类型的值，表示是否替换原来的数据，默认为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15BC21-FA31-4329-94C9-BA9087AF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2097566"/>
            <a:ext cx="6905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drop_duplicates(subset=None, keep='first', inplace=False)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5225E9-B3BC-42E6-8D2A-73FBD1445EF1}"/>
              </a:ext>
            </a:extLst>
          </p:cNvPr>
          <p:cNvSpPr/>
          <p:nvPr/>
        </p:nvSpPr>
        <p:spPr>
          <a:xfrm>
            <a:off x="1757728" y="1881346"/>
            <a:ext cx="8117059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74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9DA5C74E-3F76-46E5-88A6-A85F3706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18" y="802787"/>
            <a:ext cx="10991850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异常值是指样本中的个别值，其数值明显偏离它所属样本的其余观测值，这些数值是不合理的或错误的。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1D09FC-0C26-4741-BA0F-0A1AEC4954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8374" y="2951735"/>
            <a:ext cx="3401134" cy="27238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D54881-97A6-4025-9155-8DCBF4BC0851}"/>
              </a:ext>
            </a:extLst>
          </p:cNvPr>
          <p:cNvSpPr/>
          <p:nvPr/>
        </p:nvSpPr>
        <p:spPr>
          <a:xfrm>
            <a:off x="6458964" y="4729822"/>
            <a:ext cx="1406769" cy="506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43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89F50CB0-FE04-45FD-9807-F3A98312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659912"/>
            <a:ext cx="1099185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要想确认一组数据中是否有异常值，则常用的检测方法有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σ原则（拉依达准则）和箱形图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730D8207-2979-4FFF-B4BA-12F32EBE3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455" y="2888254"/>
            <a:ext cx="8539090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σ原则是基于正态分布的数据检测，而箱形图没有什么严格的要求，可以检测任意一组数据，</a:t>
            </a:r>
          </a:p>
        </p:txBody>
      </p:sp>
    </p:spTree>
    <p:extLst>
      <p:ext uri="{BB962C8B-B14F-4D97-AF65-F5344CB8AC3E}">
        <p14:creationId xmlns:p14="http://schemas.microsoft.com/office/powerpoint/2010/main" val="238588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4" name="矩形 17">
            <a:extLst>
              <a:ext uri="{FF2B5EF4-FFF2-40B4-BE49-F238E27FC236}">
                <a16:creationId xmlns:a16="http://schemas.microsoft.com/office/drawing/2014/main" id="{D0B7599F-FD7E-4159-8B76-1A34235B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803" y="1551563"/>
            <a:ext cx="759777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σ原则</a:t>
            </a:r>
            <a:r>
              <a:rPr lang="zh-CN" altLang="en-US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4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58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0CAE1377-EE66-46CD-90E3-9F138D7A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" y="907562"/>
            <a:ext cx="109918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3σ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原则，又称为拉依达原则，它是指假设一组检测数据只含有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随机误差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，对其进行计算处理得到标准偏差，按一定概率确定一个区间，凡是超过这个区间的误差都是粗大误差，在此误差的范围内的数据应予以剔除。</a:t>
            </a:r>
          </a:p>
        </p:txBody>
      </p:sp>
    </p:spTree>
    <p:extLst>
      <p:ext uri="{BB962C8B-B14F-4D97-AF65-F5344CB8AC3E}">
        <p14:creationId xmlns:p14="http://schemas.microsoft.com/office/powerpoint/2010/main" val="9774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328737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FF0000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rgbClr val="FF00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2458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数据重塑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0523F5-470E-4BFD-8F73-A8E67898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角圆角矩形 7">
            <a:extLst>
              <a:ext uri="{FF2B5EF4-FFF2-40B4-BE49-F238E27FC236}">
                <a16:creationId xmlns:a16="http://schemas.microsoft.com/office/drawing/2014/main" id="{DBCB12F1-3B40-417A-B2E0-092468357255}"/>
              </a:ext>
            </a:extLst>
          </p:cNvPr>
          <p:cNvSpPr/>
          <p:nvPr/>
        </p:nvSpPr>
        <p:spPr>
          <a:xfrm>
            <a:off x="5038725" y="2304654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187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2">
                <a:extLst>
                  <a:ext uri="{FF2B5EF4-FFF2-40B4-BE49-F238E27FC236}">
                    <a16:creationId xmlns:a16="http://schemas.microsoft.com/office/drawing/2014/main" id="{8E124923-094E-4115-93C5-172D2A594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" y="812312"/>
                <a:ext cx="10991850" cy="1500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在正态分布概率公式中，</a:t>
                </a:r>
                <a:r>
                  <a:rPr lang="en-US" altLang="zh-CN" sz="4000" dirty="0">
                    <a:latin typeface="微软雅黑" pitchFamily="34" charset="-122"/>
                    <a:ea typeface="微软雅黑" pitchFamily="34" charset="-122"/>
                  </a:rPr>
                  <a:t>σ</a:t>
                </a:r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表示标准差，</a:t>
                </a:r>
                <a:r>
                  <a:rPr lang="en-US" altLang="zh-CN" sz="4000" dirty="0">
                    <a:latin typeface="微软雅黑" pitchFamily="34" charset="-122"/>
                    <a:ea typeface="微软雅黑" pitchFamily="34" charset="-122"/>
                  </a:rPr>
                  <a:t>μ</a:t>
                </a:r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表示平</a:t>
                </a:r>
                <a:r>
                  <a:rPr lang="en-US" altLang="zh-CN" sz="4000" dirty="0">
                    <a:latin typeface="微软雅黑" pitchFamily="34" charset="-122"/>
                    <a:ea typeface="微软雅黑" pitchFamily="34" charset="-122"/>
                  </a:rPr>
                  <a:t>均数</a:t>
                </a:r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>
                        <a:latin typeface="Cambria Math"/>
                        <a:ea typeface="微软雅黑" pitchFamily="34" charset="-122"/>
                      </a:rPr>
                      <m:t>f</m:t>
                    </m:r>
                    <m:r>
                      <a:rPr lang="en-US" altLang="zh-CN" sz="4000">
                        <a:latin typeface="Cambria Math"/>
                        <a:ea typeface="微软雅黑" pitchFamily="34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000">
                        <a:latin typeface="Cambria Math"/>
                        <a:ea typeface="微软雅黑" pitchFamily="34" charset="-122"/>
                      </a:rPr>
                      <m:t>x</m:t>
                    </m:r>
                    <m:r>
                      <a:rPr lang="en-US" altLang="zh-CN" sz="4000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表示正态分数函数，具体如下：</a:t>
                </a:r>
              </a:p>
            </p:txBody>
          </p:sp>
        </mc:Choice>
        <mc:Fallback>
          <p:sp>
            <p:nvSpPr>
              <p:cNvPr id="4" name="矩形 2">
                <a:extLst>
                  <a:ext uri="{FF2B5EF4-FFF2-40B4-BE49-F238E27FC236}">
                    <a16:creationId xmlns:a16="http://schemas.microsoft.com/office/drawing/2014/main" id="{8E124923-094E-4115-93C5-172D2A594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400" y="812312"/>
                <a:ext cx="10991850" cy="1500411"/>
              </a:xfrm>
              <a:prstGeom prst="rect">
                <a:avLst/>
              </a:prstGeom>
              <a:blipFill>
                <a:blip r:embed="rId2"/>
                <a:stretch>
                  <a:fillRect l="-1997" t="-3252" r="-1553" b="-170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>
            <a:extLst>
              <a:ext uri="{FF2B5EF4-FFF2-40B4-BE49-F238E27FC236}">
                <a16:creationId xmlns:a16="http://schemas.microsoft.com/office/drawing/2014/main" id="{DA050B66-2CB1-45B8-AD71-E4B6407C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35" y="2714258"/>
            <a:ext cx="9189534" cy="142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56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AB55A9-FD4F-410B-ABC6-52B149A0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787949"/>
            <a:ext cx="1099185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800" dirty="0">
                <a:latin typeface="微软雅黑" pitchFamily="34" charset="-122"/>
                <a:ea typeface="微软雅黑" pitchFamily="34" charset="-122"/>
              </a:rPr>
              <a:t>正态分布函数如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4800" dirty="0">
                <a:latin typeface="微软雅黑" pitchFamily="34" charset="-122"/>
                <a:ea typeface="微软雅黑" pitchFamily="34" charset="-122"/>
              </a:rPr>
              <a:t>图所示。</a:t>
            </a:r>
          </a:p>
        </p:txBody>
      </p:sp>
      <p:pic>
        <p:nvPicPr>
          <p:cNvPr id="4" name="图片 3" descr="C:\Users\admin\Desktop\拉依达.png">
            <a:extLst>
              <a:ext uri="{FF2B5EF4-FFF2-40B4-BE49-F238E27FC236}">
                <a16:creationId xmlns:a16="http://schemas.microsoft.com/office/drawing/2014/main" id="{BEA4E6CE-ED71-4F4C-995C-6143F1EA0D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508395"/>
            <a:ext cx="5935505" cy="28867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99">
            <a:extLst>
              <a:ext uri="{FF2B5EF4-FFF2-40B4-BE49-F238E27FC236}">
                <a16:creationId xmlns:a16="http://schemas.microsoft.com/office/drawing/2014/main" id="{4FED5733-4D52-4711-8514-A1E8CF7EA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5981" y="2229315"/>
            <a:ext cx="4845344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根据正态分布函数图可知，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3σ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原则在各个区间所占的概率如下所示：</a:t>
            </a:r>
          </a:p>
          <a:p>
            <a:pPr marL="0" indent="0">
              <a:lnSpc>
                <a:spcPct val="120000"/>
              </a:lnSpc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）数值分布在（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μ-σ,μ+σ)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中的概率为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0.682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）数值分布在（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μ-2σ,μ+2σ)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中的概率为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0.954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）数值分布在（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μ-3σ,μ+3σ)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中的概率为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0.997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074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3" name="文本框 99">
            <a:extLst>
              <a:ext uri="{FF2B5EF4-FFF2-40B4-BE49-F238E27FC236}">
                <a16:creationId xmlns:a16="http://schemas.microsoft.com/office/drawing/2014/main" id="{FEB45563-4C7E-4384-BAE6-10BD41BFF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13284"/>
            <a:ext cx="7813675" cy="20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数值几乎全部集中在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（μ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-3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μ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+3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)]区间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内，超出这个范围的可能性仅占不到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0.3%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。所以，凡是误差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超过这个区间的就属于异常值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应予以剔除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6D0552-53AF-4054-B279-9A1C83117D0F}"/>
              </a:ext>
            </a:extLst>
          </p:cNvPr>
          <p:cNvSpPr/>
          <p:nvPr/>
        </p:nvSpPr>
        <p:spPr>
          <a:xfrm>
            <a:off x="1087438" y="1378137"/>
            <a:ext cx="8466137" cy="3162215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0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4F143953-C1D3-4835-B5B3-CE498C9B8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687042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箱形图是一种用作显示一组数据分散情况的统计图。在箱形图中，异常值通常被定义为小于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QL – 1.5QR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或大于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QU + 1.5IQR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的值。</a:t>
            </a: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74C1635A-5889-40D4-B5B9-142EAC2B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85" y="3182791"/>
            <a:ext cx="1027792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QL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称为下四分位数，表示全部观察中四分之一的数据取值比它小；</a:t>
            </a:r>
          </a:p>
          <a:p>
            <a:pPr marL="0" indent="0">
              <a:lnSpc>
                <a:spcPct val="120000"/>
              </a:lnSpc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QU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称为上四分位数，表示全部观察值中有四分之一的数据取值比它大；</a:t>
            </a:r>
          </a:p>
          <a:p>
            <a:pPr marL="0" indent="0">
              <a:lnSpc>
                <a:spcPct val="120000"/>
              </a:lnSpc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IQR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称为四分位数间距，是上四分位数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QU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与下四分位数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QL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之差，其间包含了全部观察值的一半。</a:t>
            </a:r>
          </a:p>
        </p:txBody>
      </p:sp>
    </p:spTree>
    <p:extLst>
      <p:ext uri="{BB962C8B-B14F-4D97-AF65-F5344CB8AC3E}">
        <p14:creationId xmlns:p14="http://schemas.microsoft.com/office/powerpoint/2010/main" val="279259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45A3DDA6-462D-4406-9ABD-E035C646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631337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离散点表示的是异常值，上界表示除异常值以外数据中最大值；下界表示除异常值以外数据中最小值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4E6F8-4DB8-468E-991D-E0DC61499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4123" y="2323049"/>
            <a:ext cx="3540602" cy="39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90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86499F-F22C-420B-B6BB-A14F2422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78962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为了能够从箱形图中查看异常值，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中提供了一个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boxplot()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方法，专门用来绘制箱形图。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23740F-B7B7-46DD-950F-847858BAD64B}"/>
              </a:ext>
            </a:extLst>
          </p:cNvPr>
          <p:cNvPicPr/>
          <p:nvPr/>
        </p:nvPicPr>
        <p:blipFill rotWithShape="1">
          <a:blip r:embed="rId2"/>
          <a:srcRect l="2170" t="11250" r="5425" b="2201"/>
          <a:stretch/>
        </p:blipFill>
        <p:spPr bwMode="auto">
          <a:xfrm>
            <a:off x="950417" y="2358718"/>
            <a:ext cx="5130025" cy="34735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8B981A-8E6A-4CE9-AA37-EBDD15669108}"/>
              </a:ext>
            </a:extLst>
          </p:cNvPr>
          <p:cNvSpPr/>
          <p:nvPr/>
        </p:nvSpPr>
        <p:spPr>
          <a:xfrm>
            <a:off x="6778722" y="3429000"/>
            <a:ext cx="43390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从输出的箱形图中可以看出，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列的数据中有一个离散点，说明箱形图成功检测出了异常值。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010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EEB25D8E-3408-4F74-ADF1-C3D4BF12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888512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检测出异常值后，通常会采用如下四种方式处理这些异常值：</a:t>
            </a: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F9A26AAE-F4ED-4B36-9D04-A404408F0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07" y="2633716"/>
            <a:ext cx="979714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直接将含有异常值的记录删除。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用具体的值来进行替换，可用前后两个观测值的平均值修正该异常值。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不处理，直接在具有异常值的数据集上进行统计分析。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视为缺失值，利用缺失值的处理方法修正该异常值。</a:t>
            </a:r>
          </a:p>
        </p:txBody>
      </p:sp>
    </p:spTree>
    <p:extLst>
      <p:ext uri="{BB962C8B-B14F-4D97-AF65-F5344CB8AC3E}">
        <p14:creationId xmlns:p14="http://schemas.microsoft.com/office/powerpoint/2010/main" val="2957446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CD9F278A-7DE0-4DA5-AD81-DAEEEF1B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649957"/>
            <a:ext cx="1099185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如果希望对异常值进行修改，则可以使用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replace()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方法进行替换，该方法不仅可以对单个数据进行替换，也可以多个数据执行批量替换操作。</a:t>
            </a: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383501D3-2B2D-4AD1-AF2C-95C0D3D4F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62" y="4715911"/>
            <a:ext cx="977704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to_replace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：表示查找被替换值的方式。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value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：用来替换任何匹配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to_replace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的值，默认值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04B714-8DBE-4FB5-81AE-C7F9D85488C1}"/>
              </a:ext>
            </a:extLst>
          </p:cNvPr>
          <p:cNvSpPr/>
          <p:nvPr/>
        </p:nvSpPr>
        <p:spPr>
          <a:xfrm>
            <a:off x="1786645" y="3051955"/>
            <a:ext cx="8117059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CE84B4-028F-4E8C-BCEC-2A93C6EE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437" y="3085537"/>
            <a:ext cx="697757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replace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to_replace = None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value = None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inplace = False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limit = None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regex = False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method ='pad' 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45918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更改数据类型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C89B2CEC-102F-43DF-A840-EF2B6E1B5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174262"/>
            <a:ext cx="1099185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在处理数据时，可能会遇到数据类型不一致的问题。例如，通过爬虫采集到的数据都是整型的数据，在使用数据时希望保留两位小数点，这时就需要将数据的类型转换成浮点型。</a:t>
            </a:r>
          </a:p>
        </p:txBody>
      </p:sp>
    </p:spTree>
    <p:extLst>
      <p:ext uri="{BB962C8B-B14F-4D97-AF65-F5344CB8AC3E}">
        <p14:creationId xmlns:p14="http://schemas.microsoft.com/office/powerpoint/2010/main" val="3635613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更改数据类型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3C3A1ABD-4984-4E30-A173-CA8A18EB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778386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数据对象时，如果没有明确地指出数据的类型，则可以根据传入的数据推断出来，并且通过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dtypes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属性进行查看。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A52E18-A691-4C3E-854B-A366CC32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7" y="3296229"/>
            <a:ext cx="69775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df = pd.DataFrame({'A':['5', '6', '7'], 'B':['3', '2', '1']})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查看数据的类型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df.dtypes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171C20-AB0A-4DFF-8AB6-E217025321EF}"/>
              </a:ext>
            </a:extLst>
          </p:cNvPr>
          <p:cNvSpPr/>
          <p:nvPr/>
        </p:nvSpPr>
        <p:spPr>
          <a:xfrm>
            <a:off x="2932430" y="3139860"/>
            <a:ext cx="7877909" cy="17365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D412BD5A-B129-48E0-B9D4-9B0D3790561E}"/>
              </a:ext>
            </a:extLst>
          </p:cNvPr>
          <p:cNvSpPr/>
          <p:nvPr/>
        </p:nvSpPr>
        <p:spPr>
          <a:xfrm>
            <a:off x="305203" y="4008110"/>
            <a:ext cx="2152916" cy="1320081"/>
          </a:xfrm>
          <a:prstGeom prst="wedgeRoundRectCallout">
            <a:avLst>
              <a:gd name="adj1" fmla="val 94711"/>
              <a:gd name="adj2" fmla="val -328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     object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     object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dtype: object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05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DDD49-5077-4317-8275-7B1FB00B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A51579-233F-412B-B84B-6EF4EDA8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320800"/>
            <a:ext cx="1099185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数据清洗是一项复杂且繁琐的工作，同时也是整个数据分析过程中最为重要的环节。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62E65B0F-1041-473A-8390-FF133185C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56" y="3332571"/>
            <a:ext cx="9216573" cy="1998432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数据清洗的目的在于提高数据质量，将脏数据清洗干净，使原数据具有完整性、唯一性、权威性、合法性、一致性等特点。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52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更改数据类型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FB5B28CC-73D8-4FD2-8047-DB1F6D87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" y="655373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还可以在创建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对象时明确地指定数据的类型，即在使用构造方法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参数指定数据的类型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213F38-75A2-447A-BD83-336116B38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120" y="3201648"/>
            <a:ext cx="55461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df = pd.DataFrame({'A': ['5', '6', '7'],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 'B': ['3', '2', '1']},dtype='int')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df.dtypes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0BDF0D-6C1A-43DA-90E0-92BF8A9E36E6}"/>
              </a:ext>
            </a:extLst>
          </p:cNvPr>
          <p:cNvSpPr/>
          <p:nvPr/>
        </p:nvSpPr>
        <p:spPr>
          <a:xfrm>
            <a:off x="3872036" y="2894447"/>
            <a:ext cx="7093584" cy="18147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93C18E09-18A6-41FD-8F39-C7F5DB54E79D}"/>
              </a:ext>
            </a:extLst>
          </p:cNvPr>
          <p:cNvSpPr/>
          <p:nvPr/>
        </p:nvSpPr>
        <p:spPr>
          <a:xfrm>
            <a:off x="651758" y="4127228"/>
            <a:ext cx="2152916" cy="1320081"/>
          </a:xfrm>
          <a:prstGeom prst="wedgeRoundRectCallout">
            <a:avLst>
              <a:gd name="adj1" fmla="val 120195"/>
              <a:gd name="adj2" fmla="val -392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    int32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    int32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dtype: object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264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更改数据类型</a:t>
            </a:r>
            <a:r>
              <a:rPr lang="zh-CN" altLang="en-US"/>
              <a:t>处理</a:t>
            </a: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0D17888E-49AE-4332-882A-4E816E82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584345"/>
            <a:ext cx="1099185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astype()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方法可以强制转换数据的类型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AC3FD58A-AC85-4853-AF39-6330137E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153" y="3200743"/>
            <a:ext cx="8328075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dtype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：表示数据的类型。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errors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：错误采取的处理方式，可以取值为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raise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ignore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。其中，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raise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表示允许引发异常，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ignore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表示抑制异常，默认为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raise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266CE-DB23-400F-BA68-6AA9510B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153" y="1651331"/>
            <a:ext cx="80434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astype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copy = True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errors ='raise'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** kwargs 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659E8B-3D48-4192-891E-2C9082BC2C04}"/>
              </a:ext>
            </a:extLst>
          </p:cNvPr>
          <p:cNvSpPr/>
          <p:nvPr/>
        </p:nvSpPr>
        <p:spPr>
          <a:xfrm>
            <a:off x="1931962" y="1496666"/>
            <a:ext cx="8328075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288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更改数据类型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402ABF-E5A7-498E-A1B0-E409398EF1C7}"/>
              </a:ext>
            </a:extLst>
          </p:cNvPr>
          <p:cNvSpPr/>
          <p:nvPr/>
        </p:nvSpPr>
        <p:spPr>
          <a:xfrm>
            <a:off x="1106488" y="901887"/>
            <a:ext cx="8466137" cy="316221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AF1E21C6-7602-473C-B735-8C532E52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402698"/>
            <a:ext cx="7813675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astype()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方法存在着一些局限性，</a:t>
            </a:r>
            <a:r>
              <a:rPr lang="zh-CN" altLang="en-US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只要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待转换的数据中存在非数字以外的字符，在使用</a:t>
            </a: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astype()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方法进行类型转换时就会出现错误，而</a:t>
            </a: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to_numeric()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函数的出现正好解决了这个问题。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1735852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更改数据类型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FBC5BC-3186-4558-85A5-606FF06B2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" y="770725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to_numeric()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函数可以将传入的参数转换为数值类型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99">
            <a:extLst>
              <a:ext uri="{FF2B5EF4-FFF2-40B4-BE49-F238E27FC236}">
                <a16:creationId xmlns:a16="http://schemas.microsoft.com/office/drawing/2014/main" id="{1E8AA7D0-B4D9-42F0-84B6-DFAFFD967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377" y="3429000"/>
            <a:ext cx="832807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arg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：表示要转换的数据，可以是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list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tuple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Series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errors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表示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错误采取的处理方式。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159DE4-46F7-41C2-8FE4-F7B9B18D6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282" y="2158797"/>
            <a:ext cx="56974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pandas.to_numeric(arg, errors='raise', downcast=None)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7C37A3-AA58-4BDF-8310-7CC2A3D0A923}"/>
              </a:ext>
            </a:extLst>
          </p:cNvPr>
          <p:cNvSpPr/>
          <p:nvPr/>
        </p:nvSpPr>
        <p:spPr>
          <a:xfrm>
            <a:off x="2005378" y="2051282"/>
            <a:ext cx="8328075" cy="11691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57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93" y="12017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89500" y="2332841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2458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数据重塑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0BF36C-469C-4697-A11B-3BEA1D4E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174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320675" y="648123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concat()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函数可以沿着一条轴将多个对象进行堆叠，其使用方式类似数据库中的数据表合并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65335" y="3680628"/>
            <a:ext cx="9661329" cy="228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axis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：表示连接的轴向，可以为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，默认为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join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：表示连接的方式，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inner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表示内连接，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outer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表示外连接，默认使用外连接。</a:t>
            </a:r>
          </a:p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ignore_index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：如果设置为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，清除现有索引并重置索引值。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names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：结果分层索引中的层级的名称。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544736" y="2407905"/>
            <a:ext cx="88204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itchFamily="18" charset="0"/>
                <a:ea typeface="楷体" pitchFamily="49" charset="-122"/>
              </a:rPr>
              <a:t>concat(objs,axis=0,join=‘outer’,join_axes=None,ignore_index=False,keys=None,levels=None,names=None,</a:t>
            </a:r>
            <a:r>
              <a:rPr lang="zh-CN" altLang="en-US" sz="2600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</a:rPr>
              <a:t>...)</a:t>
            </a:r>
            <a:endParaRPr lang="zh-CN" altLang="zh-CN" sz="26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5935" y="2217820"/>
            <a:ext cx="9661329" cy="12727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3370AC-A4E0-4CE0-9B54-D1DFA946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轴向堆叠数据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584517" y="810940"/>
            <a:ext cx="10991850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根据轴方向的不同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可以将堆叠分成横向堆叠与纵向堆叠，默认采用的是纵向堆叠方式。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2536" y="3045802"/>
            <a:ext cx="1814732" cy="1814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A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3878" y="3076685"/>
            <a:ext cx="1814732" cy="1814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B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942536" y="2961396"/>
            <a:ext cx="4023359" cy="28135"/>
          </a:xfrm>
          <a:prstGeom prst="straightConnector1">
            <a:avLst/>
          </a:prstGeom>
          <a:ln w="57150">
            <a:solidFill>
              <a:srgbClr val="1353A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57158" y="24616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横向</a:t>
            </a:r>
          </a:p>
        </p:txBody>
      </p:sp>
      <p:sp>
        <p:nvSpPr>
          <p:cNvPr id="13" name="矩形 12"/>
          <p:cNvSpPr/>
          <p:nvPr/>
        </p:nvSpPr>
        <p:spPr>
          <a:xfrm>
            <a:off x="7216726" y="2499731"/>
            <a:ext cx="1913206" cy="1453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A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16726" y="4123265"/>
            <a:ext cx="1913206" cy="1453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B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9256542" y="2499731"/>
            <a:ext cx="0" cy="3247068"/>
          </a:xfrm>
          <a:prstGeom prst="straightConnector1">
            <a:avLst/>
          </a:prstGeom>
          <a:ln w="57150">
            <a:solidFill>
              <a:srgbClr val="1353A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542" y="372233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纵向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AB80CA-E9BE-468C-9F1A-296911C4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轴向堆叠数据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05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396875" y="673100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在堆叠数据时，默认采用的是外连接（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outer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）的方式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进行合并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，当然也可以通过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join=inner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设置为内连接的方式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581116" y="3085657"/>
            <a:ext cx="6623368" cy="273400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F95538B-6F8D-4AE6-B1CB-07EF8CEA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轴向堆叠数据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4412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511175" y="787400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concat()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函数合并时，若是将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参数的值设为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，且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参数的值设为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outer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，代表着使用横向堆叠与外连接的方式进行合并。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8093" y="3226972"/>
            <a:ext cx="8315814" cy="246090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08AB990-9DD5-44F5-9507-D800C9DC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轴向堆叠数据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85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441862" y="882650"/>
            <a:ext cx="56541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concat()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函数合并时，若是将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参数的值设为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，且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参数的值设为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inner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代表着使用纵向堆叠与内连接的方式进行合并。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18959" y="964828"/>
            <a:ext cx="4876564" cy="376351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D178B32-7651-4751-8E49-885D3FE3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轴向堆叠数据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881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3" name="文本框 99">
            <a:extLst>
              <a:ext uri="{FF2B5EF4-FFF2-40B4-BE49-F238E27FC236}">
                <a16:creationId xmlns:a16="http://schemas.microsoft.com/office/drawing/2014/main" id="{CD230E8C-E6AC-48E0-B69A-1D352185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884" y="1916409"/>
            <a:ext cx="680629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脏数据在这里指的是对数据分析</a:t>
            </a:r>
            <a:r>
              <a:rPr lang="zh-CN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没有实际意义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格式非法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不在指定范围内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的数据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8D4443-9049-4DC7-956F-038B1DEA601B}"/>
              </a:ext>
            </a:extLst>
          </p:cNvPr>
          <p:cNvSpPr/>
          <p:nvPr/>
        </p:nvSpPr>
        <p:spPr>
          <a:xfrm>
            <a:off x="1477963" y="1451249"/>
            <a:ext cx="8466137" cy="2598057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18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4517" y="949325"/>
            <a:ext cx="1099185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主键合并类似于关系型数据库的连接方式，它是指根据一个或多个键将不同的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DatFrame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对象连接起来，大多数是将两个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DatFrame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对象中重叠的列作为合并的键。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69107C5-8C5E-428E-9079-82CA2633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898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712786" y="796815"/>
            <a:ext cx="1099185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中提供了用于主键合并的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merge()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3110" y="4146206"/>
            <a:ext cx="9661329" cy="14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left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：参与合并的左侧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对象。</a:t>
            </a:r>
          </a:p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right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：参与合并的右侧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对象。</a:t>
            </a:r>
          </a:p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how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：表示连接方式，默认为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inner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98490" y="2503876"/>
            <a:ext cx="882044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pandas.merge(left, right, how='inner', on=None, left_on=None,</a:t>
            </a:r>
            <a:endParaRPr lang="zh-CN" altLang="zh-CN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right_on=None, left_index=False, right_index=False, sort=False,</a:t>
            </a:r>
            <a:endParaRPr lang="zh-CN" altLang="zh-CN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suffixes=('_x', '_y'), copy=True, indicator=False, validate=None)</a:t>
            </a:r>
            <a:endParaRPr lang="zh-CN" altLang="zh-CN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8295" y="2292077"/>
            <a:ext cx="9661329" cy="1697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E668AC-C24E-430B-AFBE-33DACAA4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61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796925"/>
            <a:ext cx="1099185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how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参数可以取下列值：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325928" y="1950136"/>
            <a:ext cx="10243772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indent="-457200">
              <a:lnSpc>
                <a:spcPts val="3500"/>
              </a:lnSpc>
              <a:buFont typeface="Arial" pitchFamily="34" charset="0"/>
              <a:buChar char="•"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 left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：使用左侧的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的键，类似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的左外连接。</a:t>
            </a:r>
          </a:p>
          <a:p>
            <a:pPr lvl="1" indent="-457200">
              <a:lnSpc>
                <a:spcPts val="3500"/>
              </a:lnSpc>
              <a:buFont typeface="Arial" pitchFamily="34" charset="0"/>
              <a:buChar char="•"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right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：使用右侧的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的键，类似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的右外连接。</a:t>
            </a:r>
          </a:p>
          <a:p>
            <a:pPr lvl="1" indent="-457200">
              <a:lnSpc>
                <a:spcPts val="3500"/>
              </a:lnSpc>
              <a:buFont typeface="Arial" pitchFamily="34" charset="0"/>
              <a:buChar char="•"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outer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：使用两个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所有的键，类似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的全连接。</a:t>
            </a:r>
          </a:p>
          <a:p>
            <a:pPr lvl="1" indent="-457200">
              <a:lnSpc>
                <a:spcPts val="3500"/>
              </a:lnSpc>
              <a:buFont typeface="Arial" pitchFamily="34" charset="0"/>
              <a:buChar char="•"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inner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：使用两个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键的交集，类似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的内连接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BA8BF6-A5C9-4BE0-B191-07F3789E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288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454440" y="920750"/>
            <a:ext cx="562600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merge()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函数进行合并时，默认会使用重叠的列索引做为合并键，并采用内连接方式合并数据，即取行索引重叠的部分。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69528" y="1008123"/>
            <a:ext cx="5468032" cy="420116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0693DB3-0477-4870-AAB9-2F6375E9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599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34975" y="825500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除此之外，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merge()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函数还支持对含有多个重叠列的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对象进行合并。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39244" y="2660756"/>
            <a:ext cx="5383261" cy="346105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933F9A-60A4-4C69-9E96-D1BE4941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134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96875" y="835025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使用外连接的方式将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进行合并时，列中相同的数据会重叠，没有数据的位置使用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进行填充。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68088" y="2337015"/>
            <a:ext cx="5385437" cy="416856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B4F2349-069E-4C32-9F2C-40D5BBF0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895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52914" y="923364"/>
            <a:ext cx="5527528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左连接是以左表为基准进行连接，所以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表中的数据会全部显示，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表中只会显示与重叠数据行索引值相同的数据，合并后表中缺失的数据会使用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进行填充。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218309" y="2098636"/>
            <a:ext cx="5233721" cy="357064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19E539-5305-468B-A464-ECAD9EF2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929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508" y="932157"/>
            <a:ext cx="5682273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右连接与左连接的规则正好相反，右连接是以右表为基准，右表中的数据全部显示，而左表中显示与重叠数据行索引值相同的数据，合并后缺失的数据使用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填充合并。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527409" y="1157654"/>
            <a:ext cx="5087083" cy="384414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3452258-7794-49D6-977F-69785504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062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73465" y="692150"/>
            <a:ext cx="109918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假设两张表中的行索引与列索引均没有重叠的部分，但依旧可以使用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函数来合并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只需要将参数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left_index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right_index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的值设置为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即可。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845632" y="3102071"/>
            <a:ext cx="4247515" cy="285686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FB7EAC8-04BB-421F-9568-47F87A09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主键合并数据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477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799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方法能够通过索引或指定列来连接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308295" y="4487596"/>
            <a:ext cx="9661329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on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：名称，用于连接列名。</a:t>
            </a:r>
          </a:p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how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：可以从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{''left'' ,''right'', ''outer'', ''inner''}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中任选一个，默认使用左连接的方式。</a:t>
            </a:r>
          </a:p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sort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：根据连接键对合并的数据进行排序，默认为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83481" y="3298182"/>
            <a:ext cx="88204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join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other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on = None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how ='left'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lsuffix =''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rsuffix =''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sort = False 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1308295" y="3057593"/>
            <a:ext cx="9661329" cy="13737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FAA414-E55F-49A0-8831-D5C15114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根据行索引合并数据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59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9EE9B8A5-B719-4258-9211-45C61AC38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765322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空值一般表示数据未知、不适用或将在以后添加数据。缺失值是指数据集中某个或某些属性的值是不完整的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520683-465E-4EA8-8FB3-DA2CE5E20B46}"/>
              </a:ext>
            </a:extLst>
          </p:cNvPr>
          <p:cNvSpPr/>
          <p:nvPr/>
        </p:nvSpPr>
        <p:spPr>
          <a:xfrm>
            <a:off x="2705427" y="4589316"/>
            <a:ext cx="2127250" cy="846137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None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9EAA7B-1C07-453A-9B8E-9616C6FFABB0}"/>
              </a:ext>
            </a:extLst>
          </p:cNvPr>
          <p:cNvSpPr/>
          <p:nvPr/>
        </p:nvSpPr>
        <p:spPr>
          <a:xfrm>
            <a:off x="7616249" y="4589315"/>
            <a:ext cx="2125662" cy="846137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NaN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79BE8CDF-0C5B-45BF-A2DA-B7727EB8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84" y="3339351"/>
            <a:ext cx="937256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一般</a:t>
            </a:r>
            <a:r>
              <a:rPr lang="zh-CN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空值使用</a:t>
            </a:r>
            <a:r>
              <a:rPr lang="en-US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表示，</a:t>
            </a:r>
            <a:r>
              <a:rPr lang="zh-CN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缺失值使用</a:t>
            </a:r>
            <a:r>
              <a:rPr lang="en-US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NaN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表示。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819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799"/>
            <a:ext cx="11267147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39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对象中出现了缺失数据，而我们希望使用其他</a:t>
            </a:r>
            <a:r>
              <a:rPr lang="en-US" altLang="zh-CN" sz="39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对象中的数据填充缺失数据，</a:t>
            </a:r>
            <a:r>
              <a:rPr lang="zh-CN" altLang="en-US" sz="39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en-US" altLang="zh-CN" sz="3900" dirty="0">
                <a:latin typeface="微软雅黑" pitchFamily="34" charset="-122"/>
                <a:ea typeface="微软雅黑" pitchFamily="34" charset="-122"/>
              </a:rPr>
              <a:t>combine_first()</a:t>
            </a: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方法为缺失数据填充。</a:t>
            </a:r>
            <a:endParaRPr lang="en-US" altLang="zh-CN" sz="3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677248" y="4153610"/>
            <a:ext cx="30683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combine_first(other)</a:t>
            </a:r>
            <a:endParaRPr lang="zh-CN" altLang="zh-CN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1680" y="3847836"/>
            <a:ext cx="8243668" cy="11039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011681" y="5022168"/>
            <a:ext cx="8243668" cy="99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上述方法中只有一个参数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other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，该参数用于接收填充缺失值的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5DFD24-BD37-4A51-A076-7219365E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根据行索引合并数据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74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15925" y="892174"/>
            <a:ext cx="6948366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假设现在有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表与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表，其中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表中存在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个缺失的数据，而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表中的数据是完整的，并且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表与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表有相同的索引名，此时我们可以使用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表中的数据来填充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表的缺失数据，得到一个新的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表，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7120755" y="1124927"/>
            <a:ext cx="4655320" cy="411309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FB55039-4664-4095-A268-D8E8BAC2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合并重叠数据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017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599" y="3167520"/>
            <a:ext cx="33242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zh-CN" sz="280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重塑</a:t>
            </a:r>
            <a:r>
              <a:rPr lang="en-US" altLang="zh-CN" sz="280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自学</a:t>
            </a:r>
            <a:r>
              <a:rPr lang="en-US" altLang="zh-CN" sz="280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FAB8DC-DD0F-45F5-BFF8-3660BDAA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8352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中重塑层次化索引的操作主要是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stack()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unstack()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方法，前者是将数据的列“旋转”为行，后者是将数据的行“旋转”为列。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BE2F4C-CA9E-4C2C-AAD0-FDA84743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重塑层次化索引</a:t>
            </a: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stack()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方法可以将数据的列索引转换为行索引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55410" y="3674122"/>
            <a:ext cx="8243668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level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：表示操作内层索引。若设为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，表示操作外层索引，默认为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dropna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：表示是否将旋转后的缺失值删除，若设为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，则表示自动过滤缺失值，设置为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则相反。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98016" y="2696283"/>
            <a:ext cx="6424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DataFrame.stack(level=-1, dropna=True)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5410" y="2370728"/>
            <a:ext cx="8243668" cy="1174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85F654-376D-49C6-BE92-47DB8262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重塑层次化索引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2600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680367" y="3328646"/>
            <a:ext cx="4928344" cy="3198764"/>
          </a:xfrm>
          <a:prstGeom prst="rect">
            <a:avLst/>
          </a:prstGeom>
        </p:spPr>
      </p:pic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现在有一个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类对象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，如果希望将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重塑为一个具有两层索引结构的对象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，也就是说将列索引转换成内层行索引，则重塑前后的效果如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所示。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AB4745-C5BC-4F27-8A29-CB9B8E1A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重塑层次化索引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9436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577850" y="1320800"/>
            <a:ext cx="112952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unstack()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方法可以将数据的行索引转换为列索引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55410" y="3674122"/>
            <a:ext cx="8243668" cy="183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level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，表示操作内层索引，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表示操作外层索引。</a:t>
            </a:r>
          </a:p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fill_value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：若产生了缺失值，则可以设置这个参数用来替换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NaN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36143" y="2696283"/>
            <a:ext cx="7178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DataFrame.unstack(level=-1, fill_value=None)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5410" y="2370728"/>
            <a:ext cx="8243668" cy="1174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F7453E-60B9-402C-8551-C83F62AB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重塑层次化索引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985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511175" y="806450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某件商品的价格在非活动期间为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元，而在活动期间商品的价格为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元，这就造成同一件商品在不同时间对应不同的价格。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42464" y="3114774"/>
            <a:ext cx="3853668" cy="2804336"/>
          </a:xfrm>
          <a:prstGeom prst="rect">
            <a:avLst/>
          </a:prstGeom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395870" y="4136830"/>
            <a:ext cx="3868615" cy="137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同一款商品的在活动前后的价格无法很直观地看出来。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044008-C46A-4F0C-A244-C81DBDE8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轴向旋转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我们可以将商品的名称作为列索引，出售日期作为行索引，价格作为表格中的数据，此时每一行展示了同一日期不同手机品牌的价格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3572" y="3797983"/>
            <a:ext cx="7049956" cy="1913964"/>
          </a:xfrm>
          <a:prstGeom prst="rect">
            <a:avLst/>
          </a:prstGeom>
        </p:spPr>
      </p:pic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783528" y="4685692"/>
            <a:ext cx="3868615" cy="92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通过表格可以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直观地看出活动前后的价格浮动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8B63C95-B3B6-430E-9605-647A90FC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轴向旋转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0527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20700" y="825172"/>
            <a:ext cx="11295282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pivot()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方法提供了这样的功能，它会根据给定的行或列索引重新组织一个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955410" y="4841740"/>
            <a:ext cx="8243668" cy="14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index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：用于创建新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对象的行索引。</a:t>
            </a:r>
          </a:p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columns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：用于创建新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对象的列索引。</a:t>
            </a:r>
          </a:p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values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：用于填充新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对象中的值。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494914" y="3863901"/>
            <a:ext cx="7562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pivot(index=None, columns=None, values=None)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5410" y="3538346"/>
            <a:ext cx="8243668" cy="1174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FAB597-6F0B-42A5-8732-FA5EAC53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轴向旋转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36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27D7BEE2-202A-4EA7-BECB-1BD419E4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" y="815975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中提供了一些用于检查或处理空值和缺失值的函数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或方法。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320088C9-F87B-45E8-888F-B03E82EC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681" y="2724882"/>
            <a:ext cx="8820443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isnull()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notnull()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函数可以判断数据集中是否存在空值和缺失值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6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对于缺失数据可以使用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dropna()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fillna()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方法对缺失值进行删除和填充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19915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2458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数据重塑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AE1E31-0CAA-4A70-823B-C10466BC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107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577850" y="1320800"/>
            <a:ext cx="5921424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有时候我们会碰到这样的需求，例如，将有关年龄的数据进行离散化（分桶）或拆分为“面元”，直白来说，就是将年龄分成几个区间。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C:\Users\admin\Documents\Tencent Files\247993199\Image\C2C\6~UF)TDN9`[T%_SH6TA4JH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8" y="1709166"/>
            <a:ext cx="4505504" cy="4190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85EAC57-CBD8-4814-BED4-EF86CC25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离散化连续数据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516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 cut 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函数能够实现离散化操作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631852" y="4471634"/>
            <a:ext cx="952382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：表示要分箱的数组，必须是一维的。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bins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：接收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和序列类型的数据。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right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：是否包含右端点，决定区间的开闭，默认为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2258767" y="2706713"/>
            <a:ext cx="76300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pandas.cut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bins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right = True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labels = None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retbins = False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precision = 3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include_lowest = False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duplicates ='raise'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1631852" y="2466645"/>
            <a:ext cx="8904849" cy="18637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FA1E44-087A-457B-A800-3A965E60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离散化连续数据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2125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82888" y="2321112"/>
            <a:ext cx="8466137" cy="316221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99"/>
          <p:cNvSpPr txBox="1">
            <a:spLocks noChangeArrowheads="1"/>
          </p:cNvSpPr>
          <p:nvPr/>
        </p:nvSpPr>
        <p:spPr bwMode="auto">
          <a:xfrm>
            <a:off x="3295650" y="3114791"/>
            <a:ext cx="7813675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cut()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函数会返回一个</a:t>
            </a: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Categorical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对象，我们可以将其看作一组表示面元名称的字符串，它包含了分组的数量以及不同分类的名称。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20595C-AD70-4B45-B933-D058ADBB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离散化连续数据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31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61975" y="1419225"/>
            <a:ext cx="11047413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Categories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对象中的区间范围跟数学符号中的“区间”一样，都是用圆括号表示开区间，用方括号则表示闭区间。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243C41-F4F5-44D0-BDFE-C50F3F12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离散化连续数据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6579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61975" y="1419225"/>
            <a:ext cx="11047413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如果希望设置左闭右开区间，则可以在调用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函数时传入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right=False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进行修改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021304" y="3716904"/>
            <a:ext cx="6156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pd.cut(ages, bins=bins, right=False)</a:t>
            </a:r>
            <a:endParaRPr lang="zh-CN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5919" y="3418449"/>
            <a:ext cx="8904849" cy="1181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7F712-1AA1-4F19-9744-5C29A532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离散化连续数据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4740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1142364" y="1009650"/>
            <a:ext cx="929893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哑变量又称虚拟变量、名义变量，从名称上看就知道，它是人为虚设的变量，用来反映某个变量的不同类别。使用哑变量处理类别转换，事实上就是将分类变量转换为哑变量矩阵或指标矩阵，矩阵的值通常用“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”或“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”表示。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44A415-A451-428C-B42B-ABBFFB24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哑变量处理类别型数据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572293" y="822127"/>
            <a:ext cx="110474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假设变量“职业”的取值分别为司机、学生、导游、工人、教师共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种选项，如果使用哑变量表示，则可以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用下图表示。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449168" y="3130451"/>
            <a:ext cx="7262547" cy="246223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650D5AA-FF9C-4D7E-93E0-0BEF52A0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哑变量处理类别型数据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7700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561975" y="1180563"/>
            <a:ext cx="11047413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中，可以使用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get_dummies()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函数对类别特征进行哑变量处理，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631852" y="4884795"/>
            <a:ext cx="9977536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lvl="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：表示哑变量处理的数据。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prefix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：表示列名的前缀，默认为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prefix_sep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：用于附加前缀作为分隔符使用，默认为“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_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”。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58767" y="3216361"/>
            <a:ext cx="76300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pandas.get_dummies(data, prefix=None, prefix_sep='_', dummy_na=False,columns=None, sparse=False, drop_first=False, dtype=None)</a:t>
            </a:r>
            <a:endParaRPr lang="zh-CN" altLang="zh-CN" sz="2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1852" y="2976293"/>
            <a:ext cx="8904849" cy="18637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367772-9DFD-4DFA-A04F-54DD0B7A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哑变量处理类别型数据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533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94522686-A128-44BE-8532-62B45ACF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885642"/>
            <a:ext cx="1099185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isnull()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函数的语法格式如下：</a:t>
            </a: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8E933308-D7D1-45D1-9F69-55D6F95A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8" y="3287393"/>
            <a:ext cx="8820443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上述函数中只有一个参数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obj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，表示检查空值的对象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isnull()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函数会返回一个布尔类型的值，如果返回的结果为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，则说明有空值或缺失值，否则为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NaN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映射到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值，其它内容映射到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8BE0F6-2053-4222-9F15-3D901CA3A8EB}"/>
              </a:ext>
            </a:extLst>
          </p:cNvPr>
          <p:cNvSpPr/>
          <p:nvPr/>
        </p:nvSpPr>
        <p:spPr>
          <a:xfrm>
            <a:off x="2641600" y="1971116"/>
            <a:ext cx="5949950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26F4E9-2569-4255-B6E6-E0A3743DD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18" y="2166706"/>
            <a:ext cx="36599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楷体" pitchFamily="49" charset="-122"/>
              </a:rPr>
              <a:t>pandas.isnull(obj)</a:t>
            </a:r>
            <a:endParaRPr lang="zh-CN" altLang="zh-CN" sz="2800" dirty="0">
              <a:latin typeface="Consolas" panose="020B0609020204030204" pitchFamily="49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7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6C39-966E-404B-A3D0-AF78DA03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C793F-C3EE-4CFC-96F0-0A065A33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" y="832844"/>
            <a:ext cx="109918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notnull()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 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isnull()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函数的功能是一样的，都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判断数据中是否存在空值或缺失值，不同之处在于，前者发现数据中有空值或缺失值时返回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，后者返回的是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903DC5-5E3B-425F-8626-CC5C8FBC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093" y="4674327"/>
            <a:ext cx="53597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series_obj = Series([1, None, NaN])</a:t>
            </a:r>
            <a:endParaRPr lang="zh-CN" altLang="zh-CN" sz="2800" dirty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#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检查是否不为空值或缺失值</a:t>
            </a:r>
            <a:endParaRPr lang="en-US" altLang="zh-CN" sz="2800" dirty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pd.notnull(series_obj)</a:t>
            </a:r>
            <a:endParaRPr lang="zh-CN" altLang="zh-CN" sz="2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2A466E-1397-4452-BCBB-193B2C665F29}"/>
              </a:ext>
            </a:extLst>
          </p:cNvPr>
          <p:cNvSpPr/>
          <p:nvPr/>
        </p:nvSpPr>
        <p:spPr>
          <a:xfrm>
            <a:off x="1586746" y="4501662"/>
            <a:ext cx="7582486" cy="1730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圆角矩形标注 7">
            <a:extLst>
              <a:ext uri="{FF2B5EF4-FFF2-40B4-BE49-F238E27FC236}">
                <a16:creationId xmlns:a16="http://schemas.microsoft.com/office/drawing/2014/main" id="{F4FA323F-CDFB-4663-9C94-671B47E279A1}"/>
              </a:ext>
            </a:extLst>
          </p:cNvPr>
          <p:cNvSpPr/>
          <p:nvPr/>
        </p:nvSpPr>
        <p:spPr>
          <a:xfrm>
            <a:off x="9328889" y="4978400"/>
            <a:ext cx="1542311" cy="1210045"/>
          </a:xfrm>
          <a:prstGeom prst="wedgeRoundRectCallout">
            <a:avLst>
              <a:gd name="adj1" fmla="val -265578"/>
              <a:gd name="adj2" fmla="val 212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     True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    False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    False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10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页"/>
  <p:tag name="GENSWF_ADVANCE_TIME" val="0.00"/>
  <p:tag name="ISPRING_SLIDE_INDENT_LEVEL" val="0"/>
  <p:tag name="ISPRING_CUSTOM_TIMING_US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键合并数据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键合并数据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键合并数据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键合并数据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键合并数据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键合并数据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键合并数据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键合并数据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根据行索引合并数据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合并重叠数据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页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合并重叠数据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重塑层次化索引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重塑层次化索引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重塑层次化索引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重塑层次化索引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轴向旋转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轴向旋转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轴向旋转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离散化连续数据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离散化连续数据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离散化连续数据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离散化连续数据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离散化连续数据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哑变量处理类别型数据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哑变量处理类别型数据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哑变量处理类别型数据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轴向堆叠数据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轴向堆叠数据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轴向堆叠数据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轴向堆叠数据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轴向堆叠数据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键合并数据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4486</Words>
  <Application>Microsoft Office PowerPoint</Application>
  <PresentationFormat>宽屏</PresentationFormat>
  <Paragraphs>295</Paragraphs>
  <Slides>78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0" baseType="lpstr">
      <vt:lpstr>黑体</vt:lpstr>
      <vt:lpstr>楷体</vt:lpstr>
      <vt:lpstr>微软雅黑</vt:lpstr>
      <vt:lpstr>Arial</vt:lpstr>
      <vt:lpstr>Calibri</vt:lpstr>
      <vt:lpstr>Calibri Light</vt:lpstr>
      <vt:lpstr>Cambria Math</vt:lpstr>
      <vt:lpstr>Consolas</vt:lpstr>
      <vt:lpstr>Impact</vt:lpstr>
      <vt:lpstr>Times New Roman</vt:lpstr>
      <vt:lpstr>Wingdings</vt:lpstr>
      <vt:lpstr>Office 主题</vt:lpstr>
      <vt:lpstr>第5章  pandas库的应用（二）</vt:lpstr>
      <vt:lpstr>目录页</vt:lpstr>
      <vt:lpstr>目录页</vt:lpstr>
      <vt:lpstr>数据清洗</vt:lpstr>
      <vt:lpstr>数据清洗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数据清洗--空值和缺失值的处理</vt:lpstr>
      <vt:lpstr>数据清洗—重复值的处理</vt:lpstr>
      <vt:lpstr>数据清洗—重复值的处理</vt:lpstr>
      <vt:lpstr>数据清洗—重复值的处理</vt:lpstr>
      <vt:lpstr>数据清洗—重复值的处理</vt:lpstr>
      <vt:lpstr>数据清洗—重复值的处理</vt:lpstr>
      <vt:lpstr>数据清洗—重复值的处理</vt:lpstr>
      <vt:lpstr>数据清洗—异常值的处理</vt:lpstr>
      <vt:lpstr>数据清洗—异常值的处理</vt:lpstr>
      <vt:lpstr>数据清洗—异常值的处理</vt:lpstr>
      <vt:lpstr>数据清洗—异常值的处理</vt:lpstr>
      <vt:lpstr>数据清洗—异常值的处理</vt:lpstr>
      <vt:lpstr>数据清洗—异常值的处理</vt:lpstr>
      <vt:lpstr>数据清洗—异常值的处理</vt:lpstr>
      <vt:lpstr>数据清洗—异常值的处理</vt:lpstr>
      <vt:lpstr>数据清洗—异常值的处理</vt:lpstr>
      <vt:lpstr>数据清洗—异常值的处理</vt:lpstr>
      <vt:lpstr>数据清洗—异常值的处理</vt:lpstr>
      <vt:lpstr>数据清洗—异常值的处理</vt:lpstr>
      <vt:lpstr>数据清洗—更改数据类型</vt:lpstr>
      <vt:lpstr>数据清洗—更改数据类型</vt:lpstr>
      <vt:lpstr>数据清洗—更改数据类型</vt:lpstr>
      <vt:lpstr>数据清洗—更改数据类型处理</vt:lpstr>
      <vt:lpstr>数据清洗—更改数据类型</vt:lpstr>
      <vt:lpstr>数据清洗—更改数据类型</vt:lpstr>
      <vt:lpstr>目录页</vt:lpstr>
      <vt:lpstr>数据合并—轴向堆叠数据</vt:lpstr>
      <vt:lpstr>数据合并—轴向堆叠数据</vt:lpstr>
      <vt:lpstr>数据合并—轴向堆叠数据</vt:lpstr>
      <vt:lpstr>数据合并—轴向堆叠数据</vt:lpstr>
      <vt:lpstr>数据合并—轴向堆叠数据</vt:lpstr>
      <vt:lpstr>数据合并—主键合并数据</vt:lpstr>
      <vt:lpstr>数据合并—主键合并数据</vt:lpstr>
      <vt:lpstr>数据合并—主键合并数据</vt:lpstr>
      <vt:lpstr>数据合并—主键合并数据</vt:lpstr>
      <vt:lpstr>数据合并—主键合并数据</vt:lpstr>
      <vt:lpstr>数据合并—主键合并数据</vt:lpstr>
      <vt:lpstr>数据合并—主键合并数据</vt:lpstr>
      <vt:lpstr>数据合并—主键合并数据</vt:lpstr>
      <vt:lpstr>数据合并—主键合并数据</vt:lpstr>
      <vt:lpstr>数据合并—根据行索引合并数据</vt:lpstr>
      <vt:lpstr>数据合并—根据行索引合并数据</vt:lpstr>
      <vt:lpstr>数据合并—合并重叠数据</vt:lpstr>
      <vt:lpstr>目录页</vt:lpstr>
      <vt:lpstr>数据重塑—重塑层次化索引</vt:lpstr>
      <vt:lpstr>数据重塑—重塑层次化索引</vt:lpstr>
      <vt:lpstr>数据重塑—重塑层次化索引</vt:lpstr>
      <vt:lpstr>数据重塑—重塑层次化索引</vt:lpstr>
      <vt:lpstr>数据重塑—轴向旋转</vt:lpstr>
      <vt:lpstr>数据重塑—轴向旋转</vt:lpstr>
      <vt:lpstr>数据重塑—轴向旋转</vt:lpstr>
      <vt:lpstr>目录页</vt:lpstr>
      <vt:lpstr>数据转换—离散化连续数据</vt:lpstr>
      <vt:lpstr>数据转换—离散化连续数据</vt:lpstr>
      <vt:lpstr>数据转换—离散化连续数据</vt:lpstr>
      <vt:lpstr>数据转换—离散化连续数据</vt:lpstr>
      <vt:lpstr>数据转换—离散化连续数据</vt:lpstr>
      <vt:lpstr>数据转换—哑变量处理类别型数据</vt:lpstr>
      <vt:lpstr>数据转换—哑变量处理类别型数据</vt:lpstr>
      <vt:lpstr>数据转换—哑变量处理类别型数据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pandas介绍</dc:title>
  <dc:creator>Dong</dc:creator>
  <cp:lastModifiedBy>张 春越</cp:lastModifiedBy>
  <cp:revision>627</cp:revision>
  <dcterms:created xsi:type="dcterms:W3CDTF">2015-05-05T08:02:00Z</dcterms:created>
  <dcterms:modified xsi:type="dcterms:W3CDTF">2022-04-03T16:26:30Z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