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848" r:id="rId2"/>
    <p:sldId id="343" r:id="rId3"/>
    <p:sldId id="344" r:id="rId4"/>
    <p:sldId id="384" r:id="rId5"/>
    <p:sldId id="1079" r:id="rId6"/>
    <p:sldId id="1080" r:id="rId7"/>
    <p:sldId id="1081" r:id="rId8"/>
    <p:sldId id="1018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89" r:id="rId17"/>
    <p:sldId id="1090" r:id="rId18"/>
    <p:sldId id="1091" r:id="rId19"/>
    <p:sldId id="1017" r:id="rId20"/>
    <p:sldId id="1092" r:id="rId21"/>
    <p:sldId id="1093" r:id="rId22"/>
    <p:sldId id="1094" r:id="rId23"/>
    <p:sldId id="1095" r:id="rId24"/>
    <p:sldId id="1096" r:id="rId25"/>
    <p:sldId id="1097" r:id="rId26"/>
    <p:sldId id="1098" r:id="rId27"/>
    <p:sldId id="1099" r:id="rId28"/>
    <p:sldId id="1022" r:id="rId29"/>
    <p:sldId id="1100" r:id="rId30"/>
    <p:sldId id="1101" r:id="rId31"/>
    <p:sldId id="99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6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D2FC-5C36-488D-9C5D-FF99795E695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253A5-D460-4250-A6C9-85A25AA655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495172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12860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99722" y="512860"/>
            <a:ext cx="0" cy="5718258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sz="66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sz="6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sz="6600">
                <a:latin typeface="微软雅黑" panose="020B0503020204020204" pitchFamily="34" charset="-122"/>
                <a:ea typeface="微软雅黑" panose="020B0503020204020204" pitchFamily="34" charset="-122"/>
              </a:rPr>
              <a:t>章  pandas</a:t>
            </a:r>
            <a:r>
              <a:rPr lang="zh-CN" altLang="en-US" sz="6600">
                <a:latin typeface="微软雅黑" panose="020B0503020204020204" pitchFamily="34" charset="-122"/>
                <a:ea typeface="微软雅黑" panose="020B0503020204020204" pitchFamily="34" charset="-122"/>
              </a:rPr>
              <a:t>库的应用（三）</a:t>
            </a:r>
            <a:endParaRPr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88645"/>
          </a:xfrm>
        </p:spPr>
        <p:txBody>
          <a:bodyPr>
            <a:normAutofit/>
          </a:bodyPr>
          <a:lstStyle/>
          <a:p>
            <a:r>
              <a:rPr lang="zh-CN" altLang="en-US" sz="2800"/>
              <a:t>张春越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10" y="408244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groupby()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指定按什么标准分组，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参数可以接收的数据主要有以下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种：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9222" y="4243201"/>
            <a:ext cx="1828777" cy="185261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3200" noProof="1">
                <a:latin typeface="黑体" pitchFamily="49" charset="-122"/>
                <a:ea typeface="黑体" pitchFamily="49" charset="-122"/>
              </a:rPr>
              <a:t>列表或</a:t>
            </a:r>
            <a:endParaRPr lang="en-US" altLang="zh-CN" sz="3200" noProof="1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3200" noProof="1">
                <a:latin typeface="黑体" pitchFamily="49" charset="-122"/>
                <a:ea typeface="黑体" pitchFamily="49" charset="-122"/>
              </a:rPr>
              <a:t>数组</a:t>
            </a:r>
          </a:p>
        </p:txBody>
      </p:sp>
      <p:sp>
        <p:nvSpPr>
          <p:cNvPr id="9" name="矩形 8"/>
          <p:cNvSpPr/>
          <p:nvPr/>
        </p:nvSpPr>
        <p:spPr>
          <a:xfrm>
            <a:off x="3971403" y="4243201"/>
            <a:ext cx="1828777" cy="185261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DataFrame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某列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63584" y="4243201"/>
            <a:ext cx="1828777" cy="185261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字典或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Series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对象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55764" y="4243201"/>
            <a:ext cx="1828777" cy="185261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</a:t>
            </a:r>
            <a:endParaRPr lang="zh-CN" altLang="en-US" sz="3200" noProof="1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02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420757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0" y="1320800"/>
            <a:ext cx="476063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按列名进行分组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对象的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某一列数据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符合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划分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成组的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标准，则可以将该列当做分组键来拆分数据集。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4360397" y="4265754"/>
            <a:ext cx="3569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df.groupby(by='Key')</a:t>
            </a:r>
          </a:p>
        </p:txBody>
      </p:sp>
      <p:sp>
        <p:nvSpPr>
          <p:cNvPr id="16" name="矩形 15"/>
          <p:cNvSpPr/>
          <p:nvPr/>
        </p:nvSpPr>
        <p:spPr>
          <a:xfrm>
            <a:off x="2299448" y="3981264"/>
            <a:ext cx="7691718" cy="1092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8206745" y="5073464"/>
            <a:ext cx="2152916" cy="1320081"/>
          </a:xfrm>
          <a:prstGeom prst="wedgeRoundRectCallout">
            <a:avLst>
              <a:gd name="adj1" fmla="val -84673"/>
              <a:gd name="adj2" fmla="val -5966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&lt;DataFrameGroupBy object at         0x0000000006E274A8&gt;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92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414" y="321627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如果要查看每个分组的具体内容，则可以使用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循环遍历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DataFrameGroupBy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13758" y="3540422"/>
            <a:ext cx="40961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group_obj = df.groupby('Key')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遍历分组对象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i in group_obj: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print(i)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5287" y="3240942"/>
            <a:ext cx="6736976" cy="216042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93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214" y="364583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64146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对象进行分组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2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还可以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自定义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Series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类对象作为分组键进行分组。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3107952" y="4229592"/>
            <a:ext cx="60747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ser_obj = pd.Series(['a', 'b', 'c', 'a', 'b'])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按自定义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对象进行分组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group_obj = df.groupby(by = ser_obj)</a:t>
            </a:r>
          </a:p>
        </p:txBody>
      </p:sp>
      <p:sp>
        <p:nvSpPr>
          <p:cNvPr id="16" name="矩形 15"/>
          <p:cNvSpPr/>
          <p:nvPr/>
        </p:nvSpPr>
        <p:spPr>
          <a:xfrm>
            <a:off x="2299448" y="3981264"/>
            <a:ext cx="7691718" cy="18816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46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539" y="384357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3963103" y="2298821"/>
            <a:ext cx="75977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对象的长度与原数据的行索引长度不相等时，那么在分组时会怎么样呢？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43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689" y="296743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对象的索引长度不相同时，则只会将具有相同索引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部分数据进行分组。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904588" y="4083656"/>
            <a:ext cx="654218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df = se = pd.Series(['a', 'a', 'b'])</a:t>
            </a:r>
            <a:endParaRPr lang="zh-CN" altLang="zh-C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group_obj = df.groupby(se)['one', 'two', 'one','two', 'one'],</a:t>
            </a:r>
            <a:endParaRPr lang="zh-CN" altLang="zh-C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                                'data1': [2, 3, 4, 6, 8],</a:t>
            </a:r>
            <a:endParaRPr lang="zh-CN" altLang="zh-C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                                 'data2': [3, 5, 6, 3, 7]})</a:t>
            </a:r>
          </a:p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se = pd.Series(['a', 'a', 'b'])</a:t>
            </a:r>
            <a:endParaRPr lang="zh-CN" altLang="zh-C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group_obj = df.groupby(se)</a:t>
            </a:r>
            <a:endParaRPr lang="zh-CN" altLang="zh-C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1253" y="3919678"/>
            <a:ext cx="8168854" cy="24516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8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739" y="364584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64146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按字典进行分组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84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字典对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进行分组时，则需要确定轴的方向及字典中的映射关系，即字典中的键为列名，字典的值为自定义的分组名。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2336193" y="4619558"/>
            <a:ext cx="75778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mapping = {'a':'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第一组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','b':'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第二组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','c':'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第一组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','d':'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第三组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','e':'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第二组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'}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by_column = num_df.groupby(mapping, axis=1)</a:t>
            </a:r>
          </a:p>
        </p:txBody>
      </p:sp>
      <p:sp>
        <p:nvSpPr>
          <p:cNvPr id="16" name="矩形 15"/>
          <p:cNvSpPr/>
          <p:nvPr/>
        </p:nvSpPr>
        <p:spPr>
          <a:xfrm>
            <a:off x="1963270" y="4371229"/>
            <a:ext cx="8323731" cy="18816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72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49" y="313742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64146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按函数进行分组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84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函数作为分组键会更加灵活，任何一个被当做分组键的函数都会在各个索引值上被调用一次，返回的值会被用作分组名称。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3785159" y="4660247"/>
            <a:ext cx="493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使用内置函数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进行分组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groupby_obj = df.groupby(len)</a:t>
            </a:r>
          </a:p>
        </p:txBody>
      </p:sp>
      <p:sp>
        <p:nvSpPr>
          <p:cNvPr id="16" name="矩形 15"/>
          <p:cNvSpPr/>
          <p:nvPr/>
        </p:nvSpPr>
        <p:spPr>
          <a:xfrm>
            <a:off x="2864223" y="4411919"/>
            <a:ext cx="6938683" cy="14244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4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3059113"/>
            <a:ext cx="42513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1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分组与聚合的原理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6127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groupby()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方法将数据拆分成组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622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数据聚合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502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分组级运算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9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738" y="281987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使用内置统计方法聚合数据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前面介绍过的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统计方法，比如用于获取最大值和最小值的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max()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mix()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，这些方法常用于简单地聚合分组中的数据。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2617690" y="4191730"/>
            <a:ext cx="67707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key1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进行分组，求每个分组的平均值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df.groupby('key1').mean()</a:t>
            </a:r>
          </a:p>
        </p:txBody>
      </p:sp>
      <p:sp>
        <p:nvSpPr>
          <p:cNvPr id="12" name="矩形 11"/>
          <p:cNvSpPr/>
          <p:nvPr/>
        </p:nvSpPr>
        <p:spPr>
          <a:xfrm>
            <a:off x="2261532" y="3962149"/>
            <a:ext cx="7758953" cy="14244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601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分组与聚合的原理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6127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groupby()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方法将数据拆分成组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22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622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数据聚合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502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分组级运算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382901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内置方法无法满足聚合要求时，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可以自定义函数，将它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作为参数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传给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agg()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对象的聚合运算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739216" y="4734456"/>
            <a:ext cx="10991849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func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：表示用于汇总数据的函数，可以为单个函数或函数列表。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axis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：表示函数作用于轴的方向，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index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表示将函数应用到每一列；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columns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表示将函数应用到每一行，该参数的默认值为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12926" y="3932551"/>
            <a:ext cx="584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agg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func,axis = 0,* args,** kwargs 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3689476"/>
            <a:ext cx="7173772" cy="10093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86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949399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对每一列数据应用同一个函数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84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agg()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进行聚合，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最简单的方式就是给该方法的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func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参数传入一个函数，这个函数既可以是内置的，也可以自定义的。</a:t>
            </a: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3897916" y="4533079"/>
            <a:ext cx="521092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def range_data_group(arr):</a:t>
            </a:r>
            <a:endParaRPr lang="zh-CN" altLang="zh-CN" sz="2600" dirty="0">
              <a:latin typeface="Times New Roman" pitchFamily="18" charset="0"/>
              <a:cs typeface="Times New Roman" pitchFamily="18" charset="0"/>
            </a:endParaRPr>
          </a:p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   return arr.max()-arr.min()</a:t>
            </a:r>
          </a:p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使用自定义函数聚合分组数据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data_group.agg(range_data_group)  </a:t>
            </a:r>
          </a:p>
        </p:txBody>
      </p:sp>
      <p:sp>
        <p:nvSpPr>
          <p:cNvPr id="16" name="矩形 15"/>
          <p:cNvSpPr/>
          <p:nvPr/>
        </p:nvSpPr>
        <p:spPr>
          <a:xfrm>
            <a:off x="2939908" y="4411919"/>
            <a:ext cx="6723530" cy="19350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2610" y="436689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79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9493998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对某列数据应用不同的函数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可以将两个函数的名称放在列表中，之后在调用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agg()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进行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聚合时作为参数传入即可，</a:t>
            </a: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3259275" y="4275910"/>
            <a:ext cx="581086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对一列数据用两种函数聚合</a:t>
            </a:r>
          </a:p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data_group.agg([range_data_group, sum])</a:t>
            </a:r>
          </a:p>
        </p:txBody>
      </p:sp>
      <p:sp>
        <p:nvSpPr>
          <p:cNvPr id="16" name="矩形 15"/>
          <p:cNvSpPr/>
          <p:nvPr/>
        </p:nvSpPr>
        <p:spPr>
          <a:xfrm>
            <a:off x="2673467" y="3872752"/>
            <a:ext cx="6853003" cy="16136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7849" y="294977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4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虽然每一列可以应用不同的函数，但是结果并不能很直观地辨别出每个函数代表的含义。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850" y="304962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64" y="3190620"/>
            <a:ext cx="8259208" cy="300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5247" y="4222376"/>
            <a:ext cx="6710082" cy="33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64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为了能更好地反映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每列数据的信息，可以使用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“(name,function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元组将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（函数名）替换为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（自定义名称）。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938" y="315168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946382" y="4421557"/>
            <a:ext cx="476861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data_group.agg([("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极差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", range_data_group), ("</a:t>
            </a:r>
            <a:r>
              <a:rPr lang="zh-CN" altLang="zh-CN" sz="2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", sum)])</a:t>
            </a:r>
          </a:p>
        </p:txBody>
      </p:sp>
      <p:sp>
        <p:nvSpPr>
          <p:cNvPr id="8" name="矩形 7"/>
          <p:cNvSpPr/>
          <p:nvPr/>
        </p:nvSpPr>
        <p:spPr>
          <a:xfrm>
            <a:off x="683303" y="4061010"/>
            <a:ext cx="5031698" cy="16136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42" y="4061010"/>
            <a:ext cx="5217458" cy="1773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5791388" y="4666129"/>
            <a:ext cx="512274" cy="47064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17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9493998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对不同列数据应用不同函数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1101726" y="2401888"/>
            <a:ext cx="9996487" cy="184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如果希望对不同的列使用不同的函数，则可以在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agg()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方法中传入一个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{"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列名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":"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函数名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"}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格式的字典。</a:t>
            </a: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3293326" y="4722185"/>
            <a:ext cx="56132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/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data_group.agg({'a': 'sum', 'b': 'mean', 'c': range_data_group})</a:t>
            </a:r>
          </a:p>
        </p:txBody>
      </p:sp>
      <p:sp>
        <p:nvSpPr>
          <p:cNvPr id="16" name="矩形 15"/>
          <p:cNvSpPr/>
          <p:nvPr/>
        </p:nvSpPr>
        <p:spPr>
          <a:xfrm>
            <a:off x="2673467" y="4361638"/>
            <a:ext cx="6853003" cy="161364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7849" y="252366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5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6813" y="358187"/>
            <a:ext cx="6690611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面向列的聚合方法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761317"/>
            <a:ext cx="9401175" cy="2028171"/>
          </a:xfrm>
          <a:prstGeom prst="rect">
            <a:avLst/>
          </a:prstGeom>
          <a:noFill/>
          <a:ln w="19050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361267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673350" y="3150254"/>
            <a:ext cx="8486775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agg()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方法执行聚合操作时，会将一组标量值参与某些运算后转换为一个标量值。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767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894466" y="3637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3813969"/>
            <a:ext cx="42513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1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分组与聚合的原理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6127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groupby()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方法将数据拆分成组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622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数据聚合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502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分组级运算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54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889" y="384357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3963103" y="2298821"/>
            <a:ext cx="75977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如果希望聚合后的数据与原数据保持一样的形状，应该怎么做呢</a:t>
            </a: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089" y="332939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588963" y="1320800"/>
            <a:ext cx="1099185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如果希望保持与原数据集形状相同，那么可以通过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transfrom()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方法实现。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1233882" y="4237165"/>
            <a:ext cx="999441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上述方法中只有一个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func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参数，表示操作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对象的函数。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transfrom()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方法会把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func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函数应用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各个分组中，并且将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计算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结果放在适当的位置上。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629935" y="3427866"/>
            <a:ext cx="49032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transform(func, *args, **kwargs)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663" y="3184791"/>
            <a:ext cx="7173772" cy="10093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6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6438526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1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分组与聚合的原理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6127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groupby()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方法将数据拆分成组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622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数据聚合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502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分组级运算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876" y="234315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数据转换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99"/>
          <p:cNvSpPr txBox="1">
            <a:spLocks noChangeArrowheads="1"/>
          </p:cNvSpPr>
          <p:nvPr/>
        </p:nvSpPr>
        <p:spPr bwMode="auto">
          <a:xfrm>
            <a:off x="3295650" y="2833941"/>
            <a:ext cx="7813675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transform()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方法返回的结果有两种，一种是可以广播的标量值（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np.mean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），另一种可以是与分组大小相同的结果数组。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782888" y="2321113"/>
            <a:ext cx="8466137" cy="2600512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3" name="图片 5" descr="t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91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"/>
          <p:cNvSpPr>
            <a:spLocks noChangeArrowheads="1"/>
          </p:cNvSpPr>
          <p:nvPr/>
        </p:nvSpPr>
        <p:spPr bwMode="auto">
          <a:xfrm>
            <a:off x="577850" y="1132541"/>
            <a:ext cx="10991850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apply()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方法的使用是十分灵活的，它可以在许多标准用例中替代聚合和转换，另外还可以处理一些比较特殊的用例。</a:t>
            </a: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1734672" y="4850294"/>
            <a:ext cx="864645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func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：表示应用于某一行或某一列的函数。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axis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：表示函数操作的轴向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broadcast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：表示是否将数据进行广播。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95577" y="3720497"/>
            <a:ext cx="64635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apply(func, axis=0, broadcast=None, raw=False, reduce=None,result_type=None, args=(), **kwds)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4671" y="3508956"/>
            <a:ext cx="8646458" cy="125408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50" y="293983"/>
            <a:ext cx="660908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307038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分组与聚合的原理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1270466" y="4892955"/>
            <a:ext cx="104419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Pandas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官方参考文档地址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是http://pandas.pydata.org/</a:t>
            </a:r>
          </a:p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pandas-docs/stable/groupby.html。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326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中，分组是指使用特定的条件将原数据划分为多个组，聚合在这里指的是，对每个分组中的数据执行某些操作，最后将计算的结果进行整合。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349390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分组与聚合的原理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分组与聚合的过程大概分为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三步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8" name="矩形 7"/>
          <p:cNvSpPr/>
          <p:nvPr/>
        </p:nvSpPr>
        <p:spPr>
          <a:xfrm>
            <a:off x="1951038" y="2527300"/>
            <a:ext cx="2633662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22513" y="5149850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拆分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094426" y="2703513"/>
            <a:ext cx="261461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将数据集按照一些标准拆分为若干个组。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794250" y="2527300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65725" y="5149850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应用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4937126" y="2703513"/>
            <a:ext cx="26606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>
                <a:latin typeface="宋体" pitchFamily="2" charset="-122"/>
              </a:rPr>
              <a:t>将某个函数或方法（内置和自定义均可）应用到每个分组。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10475" y="2527300"/>
            <a:ext cx="263366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83538" y="5149850"/>
            <a:ext cx="199548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合并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7780339" y="2703513"/>
            <a:ext cx="2633663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/>
              <a:t>将产生的新值整合到结果对象中。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17" name="流程图: 摘录 16"/>
          <p:cNvSpPr/>
          <p:nvPr/>
        </p:nvSpPr>
        <p:spPr>
          <a:xfrm rot="5400000">
            <a:off x="4497388" y="2614612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流程图: 摘录 17"/>
          <p:cNvSpPr/>
          <p:nvPr/>
        </p:nvSpPr>
        <p:spPr>
          <a:xfrm rot="5400000">
            <a:off x="7340601" y="2614612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7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分组与聚合的原理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686790" y="1337480"/>
            <a:ext cx="5008540" cy="5008540"/>
          </a:xfrm>
          <a:prstGeom prst="rect">
            <a:avLst/>
          </a:prstGeom>
        </p:spPr>
      </p:pic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2124300" y="1476375"/>
            <a:ext cx="738664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dist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分组与聚合的原理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91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6438526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1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分组与聚合的原理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6127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通过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groupby()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方法将数据拆分成组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622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数据聚合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502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分组级运算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0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335138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中，可以通过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groupby()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方法将数据集按照某些标准划分成若干个组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99"/>
          <p:cNvSpPr txBox="1">
            <a:spLocks noChangeArrowheads="1"/>
          </p:cNvSpPr>
          <p:nvPr/>
        </p:nvSpPr>
        <p:spPr bwMode="auto">
          <a:xfrm>
            <a:off x="1253558" y="4572661"/>
            <a:ext cx="10512618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by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：用于确定进行分组的依据。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axis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：表示分组轴的方向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sort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：表示是否对分组标签进行排序，接收布尔值，默认为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726453" y="3428938"/>
            <a:ext cx="91656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groupby(by=None, axis=0, level=None, as_index=True, sort=True,group_keys=True, squeeze=False, observed=False, **kwargs)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3558" y="3151163"/>
            <a:ext cx="9910967" cy="13865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3974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groupby()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方法将数据拆分成组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099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groupby()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方法会返回一个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对象，该对象实际上并没有进行任何计算，只是包含一些关于分组键的中间数据而已。</a:t>
            </a: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1843925" y="3629785"/>
            <a:ext cx="84597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Series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调用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groupby()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方法返回的是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SeriesGroupBy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DataFrame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调用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groupby()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方法返回的是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DataFrameBy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对象。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511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页"/>
  <p:tag name="GENSWF_ADVANCE_TIME" val="0.00"/>
  <p:tag name="ISPRING_SLIDE_INDENT_LEVEL" val="0"/>
  <p:tag name="ISPRING_CUSTOM_TIMING_US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使用内置统计方法聚合数据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面向列的聚合方法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转换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转换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转换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分组与聚合的原理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应用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分组与聚合的原理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分组与聚合的原理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过groupby()方法将数据拆分成组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1716</Words>
  <Application>Microsoft Office PowerPoint</Application>
  <PresentationFormat>宽屏</PresentationFormat>
  <Paragraphs>162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第5章  pandas库的应用（三）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pandas介绍</dc:title>
  <dc:creator>Dong</dc:creator>
  <cp:lastModifiedBy>张 春越</cp:lastModifiedBy>
  <cp:revision>617</cp:revision>
  <dcterms:created xsi:type="dcterms:W3CDTF">2015-05-05T08:02:00Z</dcterms:created>
  <dcterms:modified xsi:type="dcterms:W3CDTF">2022-04-03T08:08:29Z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